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39"/>
  </p:notesMasterIdLst>
  <p:handoutMasterIdLst>
    <p:handoutMasterId r:id="rId40"/>
  </p:handoutMasterIdLst>
  <p:sldIdLst>
    <p:sldId id="257" r:id="rId6"/>
    <p:sldId id="258" r:id="rId7"/>
    <p:sldId id="294" r:id="rId8"/>
    <p:sldId id="262" r:id="rId9"/>
    <p:sldId id="263" r:id="rId10"/>
    <p:sldId id="264" r:id="rId11"/>
    <p:sldId id="265" r:id="rId12"/>
    <p:sldId id="295" r:id="rId13"/>
    <p:sldId id="296" r:id="rId14"/>
    <p:sldId id="297" r:id="rId15"/>
    <p:sldId id="272" r:id="rId16"/>
    <p:sldId id="273" r:id="rId17"/>
    <p:sldId id="274" r:id="rId18"/>
    <p:sldId id="275" r:id="rId19"/>
    <p:sldId id="299" r:id="rId20"/>
    <p:sldId id="276" r:id="rId21"/>
    <p:sldId id="278" r:id="rId22"/>
    <p:sldId id="279" r:id="rId23"/>
    <p:sldId id="300" r:id="rId24"/>
    <p:sldId id="281" r:id="rId25"/>
    <p:sldId id="282" r:id="rId26"/>
    <p:sldId id="283" r:id="rId27"/>
    <p:sldId id="284" r:id="rId28"/>
    <p:sldId id="285" r:id="rId29"/>
    <p:sldId id="286" r:id="rId30"/>
    <p:sldId id="287" r:id="rId31"/>
    <p:sldId id="288" r:id="rId32"/>
    <p:sldId id="301" r:id="rId33"/>
    <p:sldId id="302" r:id="rId34"/>
    <p:sldId id="291" r:id="rId35"/>
    <p:sldId id="292" r:id="rId36"/>
    <p:sldId id="293" r:id="rId37"/>
    <p:sldId id="259"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ldId id="257"/>
            <p14:sldId id="258"/>
          </p14:sldIdLst>
        </p14:section>
        <p14:section name="Presentation" id="{B972C155-D5BF-46A7-B591-A42909CFC1FA}">
          <p14:sldIdLst>
            <p14:sldId id="294"/>
            <p14:sldId id="262"/>
            <p14:sldId id="263"/>
            <p14:sldId id="264"/>
            <p14:sldId id="265"/>
            <p14:sldId id="295"/>
            <p14:sldId id="296"/>
            <p14:sldId id="297"/>
            <p14:sldId id="272"/>
            <p14:sldId id="273"/>
            <p14:sldId id="274"/>
            <p14:sldId id="275"/>
            <p14:sldId id="299"/>
            <p14:sldId id="276"/>
            <p14:sldId id="278"/>
            <p14:sldId id="279"/>
            <p14:sldId id="300"/>
            <p14:sldId id="281"/>
            <p14:sldId id="282"/>
            <p14:sldId id="283"/>
            <p14:sldId id="284"/>
            <p14:sldId id="285"/>
            <p14:sldId id="286"/>
            <p14:sldId id="287"/>
            <p14:sldId id="288"/>
            <p14:sldId id="301"/>
            <p14:sldId id="302"/>
            <p14:sldId id="291"/>
            <p14:sldId id="292"/>
            <p14:sldId id="293"/>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86385" autoAdjust="0"/>
  </p:normalViewPr>
  <p:slideViewPr>
    <p:cSldViewPr snapToGrid="0">
      <p:cViewPr varScale="1">
        <p:scale>
          <a:sx n="98" d="100"/>
          <a:sy n="98" d="100"/>
        </p:scale>
        <p:origin x="120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54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Kolumn3</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1274-476B-AD5B-E474610BA4FA}"/>
              </c:ext>
            </c:extLst>
          </c:dPt>
          <c:dPt>
            <c:idx val="1"/>
            <c:invertIfNegative val="0"/>
            <c:bubble3D val="0"/>
            <c:spPr>
              <a:solidFill>
                <a:schemeClr val="tx2"/>
              </a:solidFill>
              <a:ln>
                <a:noFill/>
              </a:ln>
              <a:effectLst/>
            </c:spPr>
            <c:extLst>
              <c:ext xmlns:c16="http://schemas.microsoft.com/office/drawing/2014/chart" uri="{C3380CC4-5D6E-409C-BE32-E72D297353CC}">
                <c16:uniqueId val="{00000003-1274-476B-AD5B-E474610BA4F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274-476B-AD5B-E474610BA4F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74-476B-AD5B-E474610BA4FA}"/>
                </c:ext>
              </c:extLst>
            </c:dLbl>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fld id="{76C8B4EE-3719-4423-B5B8-35BDBC59FC5D}" type="VALUE">
                      <a:rPr lang="en-US" smtClean="0"/>
                      <a:pPr>
                        <a:defRPr sz="1600" b="1">
                          <a:solidFill>
                            <a:schemeClr val="accent1"/>
                          </a:solidFill>
                        </a:defRPr>
                      </a:pPr>
                      <a:t>[VÄRDE]</a:t>
                    </a:fld>
                    <a:endParaRPr lang="sv-SE"/>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274-476B-AD5B-E474610BA4F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1965</c:v>
                </c:pt>
                <c:pt idx="1">
                  <c:v>1989</c:v>
                </c:pt>
                <c:pt idx="2">
                  <c:v>2022</c:v>
                </c:pt>
              </c:numCache>
            </c:numRef>
          </c:cat>
          <c:val>
            <c:numRef>
              <c:f>Blad1!$B$2:$B$4</c:f>
              <c:numCache>
                <c:formatCode>#,##0</c:formatCode>
                <c:ptCount val="3"/>
                <c:pt idx="0">
                  <c:v>100000</c:v>
                </c:pt>
                <c:pt idx="1">
                  <c:v>110000</c:v>
                </c:pt>
                <c:pt idx="2">
                  <c:v>145000</c:v>
                </c:pt>
              </c:numCache>
            </c:numRef>
          </c:val>
          <c:extLst>
            <c:ext xmlns:c16="http://schemas.microsoft.com/office/drawing/2014/chart" uri="{C3380CC4-5D6E-409C-BE32-E72D297353CC}">
              <c16:uniqueId val="{00000000-1274-476B-AD5B-E474610BA4FA}"/>
            </c:ext>
          </c:extLst>
        </c:ser>
        <c:dLbls>
          <c:showLegendKey val="0"/>
          <c:showVal val="0"/>
          <c:showCatName val="0"/>
          <c:showSerName val="0"/>
          <c:showPercent val="0"/>
          <c:showBubbleSize val="0"/>
        </c:dLbls>
        <c:gapWidth val="219"/>
        <c:overlap val="-27"/>
        <c:axId val="437059672"/>
        <c:axId val="437057704"/>
      </c:barChart>
      <c:catAx>
        <c:axId val="4370596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sv-SE"/>
          </a:p>
        </c:txPr>
        <c:crossAx val="437057704"/>
        <c:crosses val="autoZero"/>
        <c:auto val="1"/>
        <c:lblAlgn val="ctr"/>
        <c:lblOffset val="100"/>
        <c:noMultiLvlLbl val="0"/>
      </c:catAx>
      <c:valAx>
        <c:axId val="437057704"/>
        <c:scaling>
          <c:orientation val="minMax"/>
        </c:scaling>
        <c:delete val="1"/>
        <c:axPos val="l"/>
        <c:majorGridlines>
          <c:spPr>
            <a:ln w="9525" cap="flat" cmpd="sng" algn="ctr">
              <a:solidFill>
                <a:schemeClr val="accent1">
                  <a:alpha val="0"/>
                </a:schemeClr>
              </a:solidFill>
              <a:round/>
            </a:ln>
            <a:effectLst/>
          </c:spPr>
        </c:majorGridlines>
        <c:numFmt formatCode="#,##0" sourceLinked="1"/>
        <c:majorTickMark val="out"/>
        <c:minorTickMark val="none"/>
        <c:tickLblPos val="nextTo"/>
        <c:crossAx val="437059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Inflyttade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Blad1!$A$2:$A$6</c:f>
              <c:numCache>
                <c:formatCode>General</c:formatCode>
                <c:ptCount val="5"/>
                <c:pt idx="0">
                  <c:v>2018</c:v>
                </c:pt>
                <c:pt idx="1">
                  <c:v>2019</c:v>
                </c:pt>
                <c:pt idx="2">
                  <c:v>2020</c:v>
                </c:pt>
                <c:pt idx="3">
                  <c:v>2021</c:v>
                </c:pt>
                <c:pt idx="4">
                  <c:v>2022</c:v>
                </c:pt>
              </c:numCache>
            </c:numRef>
          </c:cat>
          <c:val>
            <c:numRef>
              <c:f>Blad1!$B$2:$B$6</c:f>
              <c:numCache>
                <c:formatCode>General</c:formatCode>
                <c:ptCount val="5"/>
                <c:pt idx="0">
                  <c:v>7299</c:v>
                </c:pt>
                <c:pt idx="1">
                  <c:v>7169</c:v>
                </c:pt>
                <c:pt idx="2">
                  <c:v>7201</c:v>
                </c:pt>
                <c:pt idx="3">
                  <c:v>7562</c:v>
                </c:pt>
                <c:pt idx="4">
                  <c:v>7772</c:v>
                </c:pt>
              </c:numCache>
            </c:numRef>
          </c:val>
          <c:extLst>
            <c:ext xmlns:c16="http://schemas.microsoft.com/office/drawing/2014/chart" uri="{C3380CC4-5D6E-409C-BE32-E72D297353CC}">
              <c16:uniqueId val="{00000000-23AC-43A9-A6CE-C193AF5B3631}"/>
            </c:ext>
          </c:extLst>
        </c:ser>
        <c:ser>
          <c:idx val="1"/>
          <c:order val="1"/>
          <c:tx>
            <c:strRef>
              <c:f>Blad1!$C$1</c:f>
              <c:strCache>
                <c:ptCount val="1"/>
                <c:pt idx="0">
                  <c:v>Utflyttade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Blad1!$A$2:$A$6</c:f>
              <c:numCache>
                <c:formatCode>General</c:formatCode>
                <c:ptCount val="5"/>
                <c:pt idx="0">
                  <c:v>2018</c:v>
                </c:pt>
                <c:pt idx="1">
                  <c:v>2019</c:v>
                </c:pt>
                <c:pt idx="2">
                  <c:v>2020</c:v>
                </c:pt>
                <c:pt idx="3">
                  <c:v>2021</c:v>
                </c:pt>
                <c:pt idx="4">
                  <c:v>2022</c:v>
                </c:pt>
              </c:numCache>
            </c:numRef>
          </c:cat>
          <c:val>
            <c:numRef>
              <c:f>Blad1!$C$2:$C$6</c:f>
              <c:numCache>
                <c:formatCode>General</c:formatCode>
                <c:ptCount val="5"/>
                <c:pt idx="0">
                  <c:v>6001</c:v>
                </c:pt>
                <c:pt idx="1">
                  <c:v>5927</c:v>
                </c:pt>
                <c:pt idx="2">
                  <c:v>6322</c:v>
                </c:pt>
                <c:pt idx="3">
                  <c:v>6962</c:v>
                </c:pt>
                <c:pt idx="4">
                  <c:v>6677</c:v>
                </c:pt>
              </c:numCache>
            </c:numRef>
          </c:val>
          <c:extLst>
            <c:ext xmlns:c16="http://schemas.microsoft.com/office/drawing/2014/chart" uri="{C3380CC4-5D6E-409C-BE32-E72D297353CC}">
              <c16:uniqueId val="{00000001-23AC-43A9-A6CE-C193AF5B3631}"/>
            </c:ext>
          </c:extLst>
        </c:ser>
        <c:dLbls>
          <c:dLblPos val="outEnd"/>
          <c:showLegendKey val="0"/>
          <c:showVal val="1"/>
          <c:showCatName val="0"/>
          <c:showSerName val="0"/>
          <c:showPercent val="0"/>
          <c:showBubbleSize val="0"/>
        </c:dLbls>
        <c:gapWidth val="150"/>
        <c:axId val="551673504"/>
        <c:axId val="551682688"/>
      </c:barChart>
      <c:catAx>
        <c:axId val="5516735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sv-SE"/>
          </a:p>
        </c:txPr>
        <c:crossAx val="551682688"/>
        <c:crosses val="autoZero"/>
        <c:auto val="1"/>
        <c:lblAlgn val="ctr"/>
        <c:lblOffset val="100"/>
        <c:noMultiLvlLbl val="0"/>
      </c:catAx>
      <c:valAx>
        <c:axId val="551682688"/>
        <c:scaling>
          <c:orientation val="minMax"/>
        </c:scaling>
        <c:delete val="1"/>
        <c:axPos val="l"/>
        <c:majorGridlines>
          <c:spPr>
            <a:ln w="0" cap="flat" cmpd="sng" algn="ctr">
              <a:noFill/>
              <a:round/>
            </a:ln>
            <a:effectLst/>
          </c:spPr>
        </c:majorGridlines>
        <c:numFmt formatCode="General" sourceLinked="1"/>
        <c:majorTickMark val="out"/>
        <c:minorTickMark val="none"/>
        <c:tickLblPos val="nextTo"/>
        <c:crossAx val="55167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Så här fördelas kommunalskatten</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Förskola/ grundskola</c:v>
                </c:pt>
                <c:pt idx="1">
                  <c:v>Äldreomsorg</c:v>
                </c:pt>
                <c:pt idx="2">
                  <c:v>Funktions- hinderomsorg</c:v>
                </c:pt>
                <c:pt idx="3">
                  <c:v>Gymnasie / vuxenutb.</c:v>
                </c:pt>
                <c:pt idx="4">
                  <c:v>Individ- och familjeomsorg</c:v>
                </c:pt>
                <c:pt idx="5">
                  <c:v>Kultur och fritid</c:v>
                </c:pt>
                <c:pt idx="6">
                  <c:v>Övrig verksamhet</c:v>
                </c:pt>
                <c:pt idx="7">
                  <c:v>Gator och parker</c:v>
                </c:pt>
                <c:pt idx="8">
                  <c:v>Stadsbyggnad</c:v>
                </c:pt>
                <c:pt idx="9">
                  <c:v>Räddnings- tjänst</c:v>
                </c:pt>
              </c:strCache>
            </c:strRef>
          </c:cat>
          <c:val>
            <c:numRef>
              <c:f>Blad1!$B$2:$B$11</c:f>
              <c:numCache>
                <c:formatCode>_-* #\ ##0\ "kr"_-;\-* #\ ##0\ "kr"_-;_-* "-"??\ "kr"_-;_-@_-</c:formatCode>
                <c:ptCount val="10"/>
                <c:pt idx="0">
                  <c:v>37</c:v>
                </c:pt>
                <c:pt idx="1">
                  <c:v>20</c:v>
                </c:pt>
                <c:pt idx="2">
                  <c:v>13</c:v>
                </c:pt>
                <c:pt idx="3">
                  <c:v>9</c:v>
                </c:pt>
                <c:pt idx="4">
                  <c:v>8</c:v>
                </c:pt>
                <c:pt idx="5">
                  <c:v>4</c:v>
                </c:pt>
                <c:pt idx="6">
                  <c:v>4</c:v>
                </c:pt>
                <c:pt idx="7">
                  <c:v>3</c:v>
                </c:pt>
                <c:pt idx="8">
                  <c:v>1</c:v>
                </c:pt>
                <c:pt idx="9">
                  <c:v>1</c:v>
                </c:pt>
              </c:numCache>
            </c:numRef>
          </c:val>
          <c:extLst>
            <c:ext xmlns:c16="http://schemas.microsoft.com/office/drawing/2014/chart" uri="{C3380CC4-5D6E-409C-BE32-E72D297353CC}">
              <c16:uniqueId val="{00000000-DB5F-4D4F-A0CF-55DE85F13824}"/>
            </c:ext>
          </c:extLst>
        </c:ser>
        <c:dLbls>
          <c:dLblPos val="outEnd"/>
          <c:showLegendKey val="0"/>
          <c:showVal val="1"/>
          <c:showCatName val="0"/>
          <c:showSerName val="0"/>
          <c:showPercent val="0"/>
          <c:showBubbleSize val="0"/>
        </c:dLbls>
        <c:gapWidth val="150"/>
        <c:axId val="634747056"/>
        <c:axId val="634748040"/>
      </c:barChart>
      <c:catAx>
        <c:axId val="6347470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634748040"/>
        <c:crosses val="autoZero"/>
        <c:auto val="1"/>
        <c:lblAlgn val="ctr"/>
        <c:lblOffset val="100"/>
        <c:noMultiLvlLbl val="0"/>
      </c:catAx>
      <c:valAx>
        <c:axId val="634748040"/>
        <c:scaling>
          <c:orientation val="minMax"/>
        </c:scaling>
        <c:delete val="1"/>
        <c:axPos val="l"/>
        <c:majorGridlines>
          <c:spPr>
            <a:ln w="9525" cap="flat" cmpd="sng" algn="ctr">
              <a:solidFill>
                <a:schemeClr val="bg1">
                  <a:lumMod val="95000"/>
                </a:schemeClr>
              </a:solidFill>
              <a:round/>
            </a:ln>
            <a:effectLst/>
          </c:spPr>
        </c:majorGridlines>
        <c:numFmt formatCode="_-* #\ ##0\ &quot;kr&quot;_-;\-* #\ ##0\ &quot;kr&quot;_-;_-* &quot;-&quot;??\ &quot;kr&quot;_-;_-@_-" sourceLinked="1"/>
        <c:majorTickMark val="out"/>
        <c:minorTickMark val="none"/>
        <c:tickLblPos val="nextTo"/>
        <c:crossAx val="63474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02FD970-4676-496B-8E12-C545D680D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E0FB1DDF-5BB2-487A-8F67-F08629A425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A5DEBC-2BEF-4C3E-A4EA-075F9067828E}" type="datetimeFigureOut">
              <a:rPr lang="sv-SE" smtClean="0"/>
              <a:t>2023-05-22</a:t>
            </a:fld>
            <a:endParaRPr lang="sv-SE"/>
          </a:p>
        </p:txBody>
      </p:sp>
      <p:sp>
        <p:nvSpPr>
          <p:cNvPr id="4" name="Platshållare för sidfot 3">
            <a:extLst>
              <a:ext uri="{FF2B5EF4-FFF2-40B4-BE49-F238E27FC236}">
                <a16:creationId xmlns:a16="http://schemas.microsoft.com/office/drawing/2014/main" id="{E9C37F7E-97A7-419F-A95F-EEB280AF7B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1278DC0-78B7-46FD-84B8-8C2955997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A965F-6695-489B-89A7-9F7E4A49A203}" type="slidenum">
              <a:rPr lang="sv-SE" smtClean="0"/>
              <a:t>‹#›</a:t>
            </a:fld>
            <a:endParaRPr lang="sv-SE"/>
          </a:p>
        </p:txBody>
      </p:sp>
    </p:spTree>
    <p:extLst>
      <p:ext uri="{BB962C8B-B14F-4D97-AF65-F5344CB8AC3E}">
        <p14:creationId xmlns:p14="http://schemas.microsoft.com/office/powerpoint/2010/main" val="379732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523B8-763E-4ED6-BA79-DA70199052F1}" type="datetimeFigureOut">
              <a:rPr lang="sv-SE" smtClean="0"/>
              <a:t>2023-05-22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C584B-15AE-4ECC-ABC7-E738CF126219}" type="slidenum">
              <a:rPr lang="sv-SE" smtClean="0"/>
              <a:t>‹#›</a:t>
            </a:fld>
            <a:endParaRPr lang="sv-SE"/>
          </a:p>
        </p:txBody>
      </p:sp>
    </p:spTree>
    <p:extLst>
      <p:ext uri="{BB962C8B-B14F-4D97-AF65-F5344CB8AC3E}">
        <p14:creationId xmlns:p14="http://schemas.microsoft.com/office/powerpoint/2010/main" val="179011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1</a:t>
            </a:fld>
            <a:endParaRPr lang="sv-SE" dirty="0"/>
          </a:p>
        </p:txBody>
      </p:sp>
    </p:spTree>
    <p:extLst>
      <p:ext uri="{BB962C8B-B14F-4D97-AF65-F5344CB8AC3E}">
        <p14:creationId xmlns:p14="http://schemas.microsoft.com/office/powerpoint/2010/main" val="170853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vill främja jämställdhet och skapa en kommun med inkludering och mångfald.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vill vara en kommun med en känsla av gemenskap och trygghet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där öppna mötesplatser och ett starkt civilsamhälle bidrar till att skapa en kommun för alla.</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Snittålder i kommunen är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40,5</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år. Könsfördelningen är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39,5</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år för män och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41,5</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år för kvinnor.</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Snittålder i hela Sverige är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41,7</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år. Könsfördelningen är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40,9</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år för män och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42,6</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år för kvinnor.</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11</a:t>
            </a:fld>
            <a:endParaRPr lang="sv-SE"/>
          </a:p>
        </p:txBody>
      </p:sp>
    </p:spTree>
    <p:extLst>
      <p:ext uri="{BB962C8B-B14F-4D97-AF65-F5344CB8AC3E}">
        <p14:creationId xmlns:p14="http://schemas.microsoft.com/office/powerpoint/2010/main" val="81601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Högre utbildningsnivå = eftergymnasial utbildning.</a:t>
            </a:r>
          </a:p>
          <a:p>
            <a:r>
              <a:rPr lang="sv-SE" sz="1200" kern="1200" dirty="0">
                <a:solidFill>
                  <a:schemeClr val="tx1"/>
                </a:solidFill>
                <a:effectLst/>
                <a:latin typeface="+mn-lt"/>
                <a:ea typeface="+mn-ea"/>
                <a:cs typeface="+mn-cs"/>
              </a:rPr>
              <a:t>Högre utbildningsnivå i Jönköping är: totalt 44%, kvinnor 50% och män 39%  (Statistik från 2021).</a:t>
            </a:r>
          </a:p>
          <a:p>
            <a:r>
              <a:rPr lang="sv-SE" sz="1200" kern="1200" dirty="0">
                <a:solidFill>
                  <a:schemeClr val="tx1"/>
                </a:solidFill>
                <a:effectLst/>
                <a:latin typeface="+mn-lt"/>
                <a:ea typeface="+mn-ea"/>
                <a:cs typeface="+mn-cs"/>
              </a:rPr>
              <a:t>Högre utbildningsnivå i hela Sverige är: totalt 43% , kvinnor 49% och män 37% (Statistik </a:t>
            </a:r>
            <a:r>
              <a:rPr lang="sv-SE" sz="1200" kern="1200">
                <a:solidFill>
                  <a:schemeClr val="tx1"/>
                </a:solidFill>
                <a:effectLst/>
                <a:latin typeface="+mn-lt"/>
                <a:ea typeface="+mn-ea"/>
                <a:cs typeface="+mn-cs"/>
              </a:rPr>
              <a:t>från 2021).</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11 000  studenter från 100 länder varav cirka 1960 internationella studenter årligen (18%)</a:t>
            </a:r>
            <a:br>
              <a:rPr lang="sv-SE" sz="1200" i="1" kern="1200" dirty="0">
                <a:solidFill>
                  <a:schemeClr val="tx1"/>
                </a:solidFill>
                <a:effectLst/>
                <a:latin typeface="+mn-lt"/>
                <a:ea typeface="+mn-ea"/>
                <a:cs typeface="+mn-cs"/>
              </a:rPr>
            </a:br>
            <a:r>
              <a:rPr lang="sv-SE" sz="1200" i="1" kern="1200" dirty="0">
                <a:solidFill>
                  <a:schemeClr val="tx1"/>
                </a:solidFill>
                <a:effectLst/>
                <a:latin typeface="+mn-lt"/>
                <a:ea typeface="+mn-ea"/>
                <a:cs typeface="+mn-cs"/>
              </a:rPr>
              <a:t>(I denna siffra ingår utbytesstudenter som stannar en eller två terminer och internationella studenter som läser ett flerårigt utbildningsprogram eller förberedande utbildning).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För oss är hela utbildningskedjan viktig och vi satsar på utbildning, från förskola till högskola. Vi vill skapa en kommun präglad av kunskap, innovation, kreativitet och inkludering.</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Högskolan, Jönköping University, är en stiftelsehögskola med rätt att utfärda examina på grundnivå, avancerad nivå och forskarnivå. JU består av fyra fackhögskolor. De fyra fackhögskolorna är Högskolan för lärande och kommunikation, Hälsohögskolan, Jönköping International Business </a:t>
            </a:r>
            <a:r>
              <a:rPr lang="sv-SE" sz="1200" kern="1200" dirty="0" err="1">
                <a:solidFill>
                  <a:schemeClr val="tx1"/>
                </a:solidFill>
                <a:effectLst/>
                <a:latin typeface="+mn-lt"/>
                <a:ea typeface="+mn-ea"/>
                <a:cs typeface="+mn-cs"/>
              </a:rPr>
              <a:t>School</a:t>
            </a:r>
            <a:r>
              <a:rPr lang="sv-SE" sz="1200" kern="1200" dirty="0">
                <a:solidFill>
                  <a:schemeClr val="tx1"/>
                </a:solidFill>
                <a:effectLst/>
                <a:latin typeface="+mn-lt"/>
                <a:ea typeface="+mn-ea"/>
                <a:cs typeface="+mn-cs"/>
              </a:rPr>
              <a:t> och Tekniska Högskolan.</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12</a:t>
            </a:fld>
            <a:endParaRPr lang="sv-SE"/>
          </a:p>
        </p:txBody>
      </p:sp>
    </p:spTree>
    <p:extLst>
      <p:ext uri="{BB962C8B-B14F-4D97-AF65-F5344CB8AC3E}">
        <p14:creationId xmlns:p14="http://schemas.microsoft.com/office/powerpoint/2010/main" val="989167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Politik och organisation.</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13</a:t>
            </a:fld>
            <a:endParaRPr lang="sv-SE"/>
          </a:p>
        </p:txBody>
      </p:sp>
    </p:spTree>
    <p:extLst>
      <p:ext uri="{BB962C8B-B14F-4D97-AF65-F5344CB8AC3E}">
        <p14:creationId xmlns:p14="http://schemas.microsoft.com/office/powerpoint/2010/main" val="365135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Jönköpings kommun är en politiskt styrd organisation, precis som alla kommuner i landet. Kommun­fullmäktige, kommunstyrelsen och 12 nämnder fattar de politiska besluten.</a:t>
            </a:r>
            <a:endParaRPr lang="sv-SE" b="0"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14</a:t>
            </a:fld>
            <a:endParaRPr lang="sv-SE"/>
          </a:p>
        </p:txBody>
      </p:sp>
    </p:spTree>
    <p:extLst>
      <p:ext uri="{BB962C8B-B14F-4D97-AF65-F5344CB8AC3E}">
        <p14:creationId xmlns:p14="http://schemas.microsoft.com/office/powerpoint/2010/main" val="228344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15</a:t>
            </a:fld>
            <a:endParaRPr lang="sv-SE"/>
          </a:p>
        </p:txBody>
      </p:sp>
    </p:spTree>
    <p:extLst>
      <p:ext uri="{BB962C8B-B14F-4D97-AF65-F5344CB8AC3E}">
        <p14:creationId xmlns:p14="http://schemas.microsoft.com/office/powerpoint/2010/main" val="1729220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lvl="0" indent="-285750">
              <a:lnSpc>
                <a:spcPct val="120000"/>
              </a:lnSpc>
              <a:spcAft>
                <a:spcPts val="1200"/>
              </a:spcAft>
              <a:buFont typeface="Arial" panose="020B0604020202020204" pitchFamily="34" charset="0"/>
              <a:buChar char="•"/>
              <a:tabLst>
                <a:tab pos="457200" algn="l"/>
              </a:tabLst>
            </a:pPr>
            <a:r>
              <a:rPr lang="sv-SE" dirty="0"/>
              <a:t>Samverkan för Jönköping är ett resultat av förhandlingar mellan partierna för att bilda styre. Den politiska majoriteten består av Socialdemokraterna, Centerpartiet och Liberalerna i samverkan med Miljöpartiet och Vänsterpartiet. </a:t>
            </a:r>
          </a:p>
          <a:p>
            <a:pPr marL="285750" lvl="0" indent="-285750">
              <a:lnSpc>
                <a:spcPct val="120000"/>
              </a:lnSpc>
              <a:spcAft>
                <a:spcPts val="1200"/>
              </a:spcAft>
              <a:buFont typeface="Arial" panose="020B0604020202020204" pitchFamily="34" charset="0"/>
              <a:buChar char="•"/>
              <a:tabLst>
                <a:tab pos="457200" algn="l"/>
              </a:tabLst>
            </a:pPr>
            <a:endParaRPr lang="sv-SE" sz="1200" b="1" i="0" kern="1200" baseline="0" dirty="0">
              <a:solidFill>
                <a:schemeClr val="tx1"/>
              </a:solidFill>
              <a:latin typeface="+mn-lt"/>
              <a:ea typeface="+mn-ea"/>
              <a:cs typeface="+mn-cs"/>
            </a:endParaRPr>
          </a:p>
          <a:p>
            <a:pPr marL="171450" indent="-171450">
              <a:buFont typeface="Arial" panose="020B0604020202020204" pitchFamily="34" charset="0"/>
              <a:buChar char="•"/>
            </a:pPr>
            <a:r>
              <a:rPr lang="sv-SE" sz="1200" b="1" i="0" kern="1200" baseline="0" dirty="0">
                <a:solidFill>
                  <a:schemeClr val="tx1"/>
                </a:solidFill>
                <a:latin typeface="+mn-lt"/>
                <a:ea typeface="+mn-ea"/>
                <a:cs typeface="+mn-cs"/>
              </a:rPr>
              <a:t>Kommunfullmäktige</a:t>
            </a:r>
            <a:r>
              <a:rPr lang="sv-SE" sz="1200" i="1" kern="1200" baseline="0" dirty="0">
                <a:solidFill>
                  <a:schemeClr val="tx1"/>
                </a:solidFill>
                <a:latin typeface="+mn-lt"/>
                <a:ea typeface="+mn-ea"/>
                <a:cs typeface="+mn-cs"/>
              </a:rPr>
              <a:t> </a:t>
            </a:r>
            <a:r>
              <a:rPr lang="sv-SE" sz="1200" kern="1200" dirty="0">
                <a:solidFill>
                  <a:schemeClr val="tx1"/>
                </a:solidFill>
                <a:effectLst/>
                <a:latin typeface="+mn-lt"/>
                <a:ea typeface="+mn-ea"/>
                <a:cs typeface="+mn-cs"/>
              </a:rPr>
              <a:t>fastställer de politiska målen för kommunal verksamhet. De beslutar bland annat om kommunens budget och ekonomi samt utser ledamöter till kommunala nämnder. </a:t>
            </a:r>
            <a:br>
              <a:rPr lang="sv-SE" sz="1200" kern="1200" baseline="0" dirty="0">
                <a:solidFill>
                  <a:schemeClr val="tx1"/>
                </a:solidFill>
                <a:latin typeface="+mn-lt"/>
                <a:ea typeface="+mn-ea"/>
                <a:cs typeface="+mn-cs"/>
              </a:rPr>
            </a:br>
            <a:br>
              <a:rPr lang="sv-SE" sz="1200" kern="1200" baseline="0" dirty="0">
                <a:solidFill>
                  <a:schemeClr val="tx1"/>
                </a:solidFill>
                <a:latin typeface="+mn-lt"/>
                <a:ea typeface="+mn-ea"/>
                <a:cs typeface="+mn-cs"/>
              </a:rPr>
            </a:br>
            <a:r>
              <a:rPr lang="sv-SE" sz="1200" kern="1200" baseline="0" dirty="0">
                <a:solidFill>
                  <a:schemeClr val="tx1"/>
                </a:solidFill>
                <a:latin typeface="+mn-lt"/>
                <a:ea typeface="+mn-ea"/>
                <a:cs typeface="+mn-cs"/>
              </a:rPr>
              <a:t>Kommunfullmäktige har 81 ledamöter som är direktvalda, de har alltså en plats i fullmäktige utifrån vårt valresultat.</a:t>
            </a: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p>
          <a:p>
            <a:pPr marL="171450" indent="-171450">
              <a:spcAft>
                <a:spcPts val="1200"/>
              </a:spcAft>
              <a:buFont typeface="Arial" panose="020B0604020202020204" pitchFamily="34" charset="0"/>
              <a:buChar char="•"/>
            </a:pPr>
            <a:r>
              <a:rPr lang="sv-SE" b="1" i="0" baseline="0" dirty="0"/>
              <a:t>Kommunstyrelsen</a:t>
            </a:r>
            <a:r>
              <a:rPr lang="sv-SE" baseline="0" dirty="0"/>
              <a:t> leder och samordnar arbetet med kommunens övergripande mål, riktlinjer och styrning av den kommunala verksamheten. De bereder kommunfullmäktiges samtliga ärenden. De huvudsakliga uppgifterna är att ansvara för </a:t>
            </a:r>
            <a:r>
              <a:rPr lang="sv-SE" sz="1200" b="0" i="0" kern="1200" dirty="0">
                <a:solidFill>
                  <a:schemeClr val="tx1"/>
                </a:solidFill>
                <a:effectLst/>
                <a:latin typeface="+mn-lt"/>
                <a:ea typeface="+mn-ea"/>
                <a:cs typeface="+mn-cs"/>
              </a:rPr>
              <a:t>kommunens utveckling och ekonomi, översiktlig fysisk planering, mark- och bostadsförsörjning, näringslivs- och sysselsättningsfrågor, inköps-, informations- och turistfrågor samt organisationsfrågor. </a:t>
            </a:r>
            <a:br>
              <a:rPr lang="sv-SE" baseline="0" dirty="0"/>
            </a:br>
            <a:br>
              <a:rPr lang="sv-SE" dirty="0"/>
            </a:br>
            <a:r>
              <a:rPr lang="sv-SE" dirty="0"/>
              <a:t>Kommunstyrelsen har 15 ledamöter och 15 ersättare. Tre kommunalråd och två oppositionsråd leder och samordnar kommunstyrelsens arbete. Kommunalråd: Ann-Marie Nilsson (C), Andreas Persson (S) och Mona Forsberg (S). Oppositionsråd: Joakim Dahlström (M) och Anderas Sturesson (KD). </a:t>
            </a:r>
          </a:p>
          <a:p>
            <a:pPr>
              <a:spcAft>
                <a:spcPts val="1200"/>
              </a:spcAft>
            </a:pPr>
            <a:r>
              <a:rPr lang="sv-SE" dirty="0"/>
              <a:t> </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16</a:t>
            </a:fld>
            <a:endParaRPr lang="sv-SE"/>
          </a:p>
        </p:txBody>
      </p:sp>
    </p:spTree>
    <p:extLst>
      <p:ext uri="{BB962C8B-B14F-4D97-AF65-F5344CB8AC3E}">
        <p14:creationId xmlns:p14="http://schemas.microsoft.com/office/powerpoint/2010/main" val="425261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0" i="0" kern="1200" baseline="0" dirty="0">
                <a:solidFill>
                  <a:schemeClr val="tx1"/>
                </a:solidFill>
                <a:effectLst/>
                <a:latin typeface="+mn-lt"/>
                <a:ea typeface="+mn-ea"/>
                <a:cs typeface="+mn-cs"/>
              </a:rPr>
              <a:t>Vi har å</a:t>
            </a:r>
            <a:r>
              <a:rPr lang="sv-SE" sz="1200" b="0" i="0" kern="1200" dirty="0">
                <a:solidFill>
                  <a:schemeClr val="tx1"/>
                </a:solidFill>
                <a:effectLst/>
                <a:latin typeface="+mn-lt"/>
                <a:ea typeface="+mn-ea"/>
                <a:cs typeface="+mn-cs"/>
              </a:rPr>
              <a:t>tta förvaltningar med drygt </a:t>
            </a:r>
            <a:r>
              <a:rPr lang="sv-SE" sz="1200" b="0" i="0" kern="1200">
                <a:solidFill>
                  <a:schemeClr val="tx1"/>
                </a:solidFill>
                <a:effectLst/>
                <a:latin typeface="+mn-lt"/>
                <a:ea typeface="+mn-ea"/>
                <a:cs typeface="+mn-cs"/>
              </a:rPr>
              <a:t>11 850 </a:t>
            </a:r>
            <a:r>
              <a:rPr lang="sv-SE" sz="1200" b="0" i="0" kern="1200" dirty="0">
                <a:solidFill>
                  <a:schemeClr val="tx1"/>
                </a:solidFill>
                <a:effectLst/>
                <a:latin typeface="+mn-lt"/>
                <a:ea typeface="+mn-ea"/>
                <a:cs typeface="+mn-cs"/>
              </a:rPr>
              <a:t>tillsvidareanställda (ca 13 500</a:t>
            </a:r>
            <a:r>
              <a:rPr lang="sv-SE" sz="1200" b="0" i="0" kern="1200" baseline="0" dirty="0">
                <a:solidFill>
                  <a:schemeClr val="tx1"/>
                </a:solidFill>
                <a:effectLst/>
                <a:latin typeface="+mn-lt"/>
                <a:ea typeface="+mn-ea"/>
                <a:cs typeface="+mn-cs"/>
              </a:rPr>
              <a:t> totalt när </a:t>
            </a:r>
            <a:r>
              <a:rPr lang="sv-SE" sz="1200" b="0" i="0" kern="1200" dirty="0">
                <a:solidFill>
                  <a:schemeClr val="tx1"/>
                </a:solidFill>
                <a:effectLst/>
                <a:latin typeface="+mn-lt"/>
                <a:ea typeface="+mn-ea"/>
                <a:cs typeface="+mn-cs"/>
              </a:rPr>
              <a:t>visstidsanställda räknas in). De har hand om den dagliga verksamheten inom kommunens alla ansvarsområden.</a:t>
            </a:r>
            <a:endParaRPr lang="sv-SE" sz="1200" b="1" i="0" kern="1200" dirty="0">
              <a:solidFill>
                <a:schemeClr val="tx1"/>
              </a:solidFill>
              <a:effectLst/>
              <a:latin typeface="+mn-lt"/>
              <a:ea typeface="+mn-ea"/>
              <a:cs typeface="+mn-cs"/>
            </a:endParaRPr>
          </a:p>
          <a:p>
            <a:pPr marL="0" indent="0">
              <a:buFont typeface="Arial" panose="020B0604020202020204" pitchFamily="34" charset="0"/>
              <a:buNone/>
            </a:pPr>
            <a:br>
              <a:rPr lang="sv-SE" sz="1200" b="1"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Våra förvaltningar och deras ansvarsområden är</a:t>
            </a:r>
            <a:r>
              <a:rPr lang="sv-SE" sz="1200" b="0" i="0" kern="1200" baseline="0" dirty="0">
                <a:solidFill>
                  <a:schemeClr val="tx1"/>
                </a:solidFill>
                <a:effectLst/>
                <a:latin typeface="+mn-lt"/>
                <a:ea typeface="+mn-ea"/>
                <a:cs typeface="+mn-cs"/>
              </a:rPr>
              <a:t>:</a:t>
            </a:r>
            <a:br>
              <a:rPr lang="sv-SE" sz="1200" b="0" i="0" kern="1200" baseline="0" dirty="0">
                <a:solidFill>
                  <a:schemeClr val="tx1"/>
                </a:solidFill>
                <a:effectLst/>
                <a:latin typeface="+mn-lt"/>
                <a:ea typeface="+mn-ea"/>
                <a:cs typeface="+mn-cs"/>
              </a:rPr>
            </a:br>
            <a:r>
              <a:rPr lang="sv-SE" sz="1200" b="0" i="1" kern="1200" baseline="0" dirty="0">
                <a:solidFill>
                  <a:schemeClr val="tx1"/>
                </a:solidFill>
                <a:effectLst/>
                <a:latin typeface="+mn-lt"/>
                <a:ea typeface="+mn-ea"/>
                <a:cs typeface="+mn-cs"/>
              </a:rPr>
              <a:t>Siffra för antal anställda på förvaltningarna är avrundade. </a:t>
            </a:r>
            <a:endParaRPr lang="sv-SE"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sv-SE" sz="1200" b="1"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Kultur- och fritidsförvaltningen – 200 anställda</a:t>
            </a:r>
          </a:p>
          <a:p>
            <a:r>
              <a:rPr lang="sv-SE" sz="1200" b="0" i="0" kern="1200" dirty="0">
                <a:solidFill>
                  <a:schemeClr val="tx1"/>
                </a:solidFill>
                <a:effectLst/>
                <a:latin typeface="+mn-lt"/>
                <a:ea typeface="+mn-ea"/>
                <a:cs typeface="+mn-cs"/>
              </a:rPr>
              <a:t>Fritidsanläggningar, fritidsverksamhet, föreningsstöd, barn- och ungdomsverksamhet</a:t>
            </a:r>
            <a:r>
              <a:rPr lang="sv-SE" sz="1200" b="0" i="0" kern="1200" baseline="0" dirty="0">
                <a:solidFill>
                  <a:schemeClr val="tx1"/>
                </a:solidFill>
                <a:effectLst/>
                <a:latin typeface="+mn-lt"/>
                <a:ea typeface="+mn-ea"/>
                <a:cs typeface="+mn-cs"/>
              </a:rPr>
              <a:t> samt </a:t>
            </a:r>
            <a:r>
              <a:rPr lang="sv-SE" sz="1200" b="0" i="0" kern="1200" dirty="0">
                <a:solidFill>
                  <a:schemeClr val="tx1"/>
                </a:solidFill>
                <a:effectLst/>
                <a:latin typeface="+mn-lt"/>
                <a:ea typeface="+mn-ea"/>
                <a:cs typeface="+mn-cs"/>
              </a:rPr>
              <a:t>fritidsgårdar.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Driver sex</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tempererade badanläggningar.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Allmän kulturell verksamhet, bibliotek, stöd till kulturföreningar, kulturmiljövård, offentlig utsmyckning etc. Driver Tändsticksmuseet och Fågelmuseet.</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Miljö- och hälsoskyddskontoret – 50 anställda</a:t>
            </a:r>
          </a:p>
          <a:p>
            <a:r>
              <a:rPr lang="sv-SE" sz="1200" b="0" i="0" kern="1200" dirty="0">
                <a:solidFill>
                  <a:schemeClr val="tx1"/>
                </a:solidFill>
                <a:effectLst/>
                <a:latin typeface="+mn-lt"/>
                <a:ea typeface="+mn-ea"/>
                <a:cs typeface="+mn-cs"/>
              </a:rPr>
              <a:t>Övervakar efterlevnaden av miljöbalken</a:t>
            </a:r>
            <a:r>
              <a:rPr lang="sv-SE" sz="1200" b="0" i="0" kern="1200" baseline="0" dirty="0">
                <a:solidFill>
                  <a:schemeClr val="tx1"/>
                </a:solidFill>
                <a:effectLst/>
                <a:latin typeface="+mn-lt"/>
                <a:ea typeface="+mn-ea"/>
                <a:cs typeface="+mn-cs"/>
              </a:rPr>
              <a:t> och</a:t>
            </a:r>
            <a:r>
              <a:rPr lang="sv-SE" sz="1200" b="0" i="0" kern="1200" dirty="0">
                <a:solidFill>
                  <a:schemeClr val="tx1"/>
                </a:solidFill>
                <a:effectLst/>
                <a:latin typeface="+mn-lt"/>
                <a:ea typeface="+mn-ea"/>
                <a:cs typeface="+mn-cs"/>
              </a:rPr>
              <a:t> livsmedelslagstiftningen.</a:t>
            </a:r>
            <a:r>
              <a:rPr lang="sv-SE" sz="1200" b="0" i="0" kern="1200" baseline="0" dirty="0">
                <a:solidFill>
                  <a:schemeClr val="tx1"/>
                </a:solidFill>
                <a:effectLst/>
                <a:latin typeface="+mn-lt"/>
                <a:ea typeface="+mn-ea"/>
                <a:cs typeface="+mn-cs"/>
              </a:rPr>
              <a:t> Jobbar med f</a:t>
            </a:r>
            <a:r>
              <a:rPr lang="sv-SE" sz="1200" b="0" i="0" kern="1200" dirty="0">
                <a:solidFill>
                  <a:schemeClr val="tx1"/>
                </a:solidFill>
                <a:effectLst/>
                <a:latin typeface="+mn-lt"/>
                <a:ea typeface="+mn-ea"/>
                <a:cs typeface="+mn-cs"/>
              </a:rPr>
              <a:t>rågor rörande Agenda 2030, sjöar och vattendrag.</a:t>
            </a:r>
            <a:r>
              <a:rPr lang="sv-SE" sz="1200" b="0" i="0" kern="1200" baseline="0" dirty="0">
                <a:solidFill>
                  <a:schemeClr val="tx1"/>
                </a:solidFill>
                <a:effectLst/>
                <a:latin typeface="+mn-lt"/>
                <a:ea typeface="+mn-ea"/>
                <a:cs typeface="+mn-cs"/>
              </a:rPr>
              <a:t> Är </a:t>
            </a:r>
            <a:r>
              <a:rPr lang="sv-SE" sz="1200" b="0" i="0" kern="1200" dirty="0">
                <a:solidFill>
                  <a:schemeClr val="tx1"/>
                </a:solidFill>
                <a:effectLst/>
                <a:latin typeface="+mn-lt"/>
                <a:ea typeface="+mn-ea"/>
                <a:cs typeface="+mn-cs"/>
              </a:rPr>
              <a:t>en stödjande och rådgivande resurs till kommunledningen och</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ansvarar för kalkningsverksamhet och luftkvalitetsmätningar. </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Räddningstjänsten –</a:t>
            </a:r>
            <a:r>
              <a:rPr lang="sv-SE" sz="1200" b="1" i="0" kern="1200" baseline="0" dirty="0">
                <a:solidFill>
                  <a:schemeClr val="tx1"/>
                </a:solidFill>
                <a:effectLst/>
                <a:latin typeface="+mn-lt"/>
                <a:ea typeface="+mn-ea"/>
                <a:cs typeface="+mn-cs"/>
              </a:rPr>
              <a:t> 200</a:t>
            </a:r>
            <a:r>
              <a:rPr lang="sv-SE" sz="1200" b="1" i="0" kern="1200" dirty="0">
                <a:solidFill>
                  <a:schemeClr val="tx1"/>
                </a:solidFill>
                <a:effectLst/>
                <a:latin typeface="+mn-lt"/>
                <a:ea typeface="+mn-ea"/>
                <a:cs typeface="+mn-cs"/>
              </a:rPr>
              <a:t> anställda (varav ungefär hälften är</a:t>
            </a:r>
            <a:r>
              <a:rPr lang="sv-SE" sz="1200" b="1" i="0" kern="1200" baseline="0" dirty="0">
                <a:solidFill>
                  <a:schemeClr val="tx1"/>
                </a:solidFill>
                <a:effectLst/>
                <a:latin typeface="+mn-lt"/>
                <a:ea typeface="+mn-ea"/>
                <a:cs typeface="+mn-cs"/>
              </a:rPr>
              <a:t> </a:t>
            </a:r>
            <a:r>
              <a:rPr lang="sv-SE" sz="1200" b="1" i="0" kern="1200" dirty="0">
                <a:solidFill>
                  <a:schemeClr val="tx1"/>
                </a:solidFill>
                <a:effectLst/>
                <a:latin typeface="+mn-lt"/>
                <a:ea typeface="+mn-ea"/>
                <a:cs typeface="+mn-cs"/>
              </a:rPr>
              <a:t>deltidsbrandmän)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baseline="0" dirty="0">
                <a:solidFill>
                  <a:schemeClr val="tx1"/>
                </a:solidFill>
                <a:effectLst/>
                <a:latin typeface="+mn-lt"/>
                <a:ea typeface="+mn-ea"/>
                <a:cs typeface="+mn-cs"/>
              </a:rPr>
              <a:t>Arbetar </a:t>
            </a:r>
            <a:r>
              <a:rPr lang="sv-SE" sz="1200" b="0" i="0" kern="1200" dirty="0">
                <a:solidFill>
                  <a:schemeClr val="tx1"/>
                </a:solidFill>
                <a:effectLst/>
                <a:latin typeface="+mn-lt"/>
                <a:ea typeface="+mn-ea"/>
                <a:cs typeface="+mn-cs"/>
              </a:rPr>
              <a:t>brottsförebyggande</a:t>
            </a:r>
            <a:r>
              <a:rPr lang="sv-SE" sz="1200" b="0" i="0" kern="1200" baseline="0" dirty="0">
                <a:solidFill>
                  <a:schemeClr val="tx1"/>
                </a:solidFill>
                <a:effectLst/>
                <a:latin typeface="+mn-lt"/>
                <a:ea typeface="+mn-ea"/>
                <a:cs typeface="+mn-cs"/>
              </a:rPr>
              <a:t> och med </a:t>
            </a:r>
            <a:r>
              <a:rPr lang="sv-SE" sz="1200" b="0" i="0" kern="1200" dirty="0">
                <a:solidFill>
                  <a:schemeClr val="tx1"/>
                </a:solidFill>
                <a:effectLst/>
                <a:latin typeface="+mn-lt"/>
                <a:ea typeface="+mn-ea"/>
                <a:cs typeface="+mn-cs"/>
              </a:rPr>
              <a:t>skydd mot olyckor och krisberedskap. Området skydd mot olyckor omfattar brandsäkerhet, operativa insatser, fallprevention, suicidprevention, vattensäkerhet, trafiksäkerhet och riskhänsyn i fysisk planering. Driver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nio brandstationer</a:t>
            </a:r>
            <a:r>
              <a:rPr lang="sv-SE" sz="1200" b="0" i="0" kern="1200" baseline="0" dirty="0">
                <a:solidFill>
                  <a:schemeClr val="tx1"/>
                </a:solidFill>
                <a:effectLst/>
                <a:latin typeface="+mn-lt"/>
                <a:ea typeface="+mn-ea"/>
                <a:cs typeface="+mn-cs"/>
              </a:rPr>
              <a:t> i kommunen. </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Socialförvaltningen – 5 000 anställda</a:t>
            </a:r>
          </a:p>
          <a:p>
            <a:r>
              <a:rPr lang="sv-SE" sz="1200" kern="1200" dirty="0">
                <a:solidFill>
                  <a:schemeClr val="tx1"/>
                </a:solidFill>
                <a:effectLst/>
                <a:latin typeface="+mn-lt"/>
                <a:ea typeface="+mn-ea"/>
                <a:cs typeface="+mn-cs"/>
              </a:rPr>
              <a:t>Äldreomsorg, individ- och familjeomsorg, funktionshinderomsorg samt hälso- och sjukvård. Ungefär var tionde invånare i  Jönköpings kommun får hjälp av socialförvaltningen. Familjer och enskilda får råd, stöd, behandling, försörjningsstöd, omsorg och annat bistånd enligt socialtjänstlagen (</a:t>
            </a:r>
            <a:r>
              <a:rPr lang="sv-SE" sz="1200" kern="1200" dirty="0" err="1">
                <a:solidFill>
                  <a:schemeClr val="tx1"/>
                </a:solidFill>
                <a:effectLst/>
                <a:latin typeface="+mn-lt"/>
                <a:ea typeface="+mn-ea"/>
                <a:cs typeface="+mn-cs"/>
              </a:rPr>
              <a:t>SoL</a:t>
            </a:r>
            <a:r>
              <a:rPr lang="sv-SE" sz="1200" kern="1200" dirty="0">
                <a:solidFill>
                  <a:schemeClr val="tx1"/>
                </a:solidFill>
                <a:effectLst/>
                <a:latin typeface="+mn-lt"/>
                <a:ea typeface="+mn-ea"/>
                <a:cs typeface="+mn-cs"/>
              </a:rPr>
              <a:t>), lagen om särskilt stöd för viss funktionshindrade (LSS) och hälso- och sjukvårdslagen (HSL). </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Stadsbyggnadskontoret – 100 anställda</a:t>
            </a:r>
          </a:p>
          <a:p>
            <a:r>
              <a:rPr lang="sv-SE" sz="1200" b="0" i="0" kern="1200" dirty="0">
                <a:solidFill>
                  <a:schemeClr val="tx1"/>
                </a:solidFill>
                <a:effectLst/>
                <a:latin typeface="+mn-lt"/>
                <a:ea typeface="+mn-ea"/>
                <a:cs typeface="+mn-cs"/>
              </a:rPr>
              <a:t>Ansvarar för att vara myndighet i plan- och byggfrågor, lantmäterifrågor och trafikfrågor på uppdrag av stadsbyggnadsnämnden. Utvecklar och samordnar stadsbyggnadsfrågor</a:t>
            </a:r>
            <a:r>
              <a:rPr lang="sv-SE" sz="1200" b="0" i="0" kern="1200" baseline="0" dirty="0">
                <a:solidFill>
                  <a:schemeClr val="tx1"/>
                </a:solidFill>
                <a:effectLst/>
                <a:latin typeface="+mn-lt"/>
                <a:ea typeface="+mn-ea"/>
                <a:cs typeface="+mn-cs"/>
              </a:rPr>
              <a:t> och </a:t>
            </a:r>
            <a:r>
              <a:rPr lang="sv-SE" sz="1200" b="0" i="0" kern="1200" dirty="0">
                <a:solidFill>
                  <a:schemeClr val="tx1"/>
                </a:solidFill>
                <a:effectLst/>
                <a:latin typeface="+mn-lt"/>
                <a:ea typeface="+mn-ea"/>
                <a:cs typeface="+mn-cs"/>
              </a:rPr>
              <a:t>trafikinfrastrukturen och</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driver utvecklingsprojekt i kommunens tätorter. Ansvarar</a:t>
            </a:r>
            <a:r>
              <a:rPr lang="sv-SE" sz="1200" b="0" i="0" kern="1200" baseline="0" dirty="0">
                <a:solidFill>
                  <a:schemeClr val="tx1"/>
                </a:solidFill>
                <a:effectLst/>
                <a:latin typeface="+mn-lt"/>
                <a:ea typeface="+mn-ea"/>
                <a:cs typeface="+mn-cs"/>
              </a:rPr>
              <a:t> även för </a:t>
            </a:r>
            <a:r>
              <a:rPr lang="sv-SE" sz="1200" b="0" i="0" kern="1200" dirty="0">
                <a:solidFill>
                  <a:schemeClr val="tx1"/>
                </a:solidFill>
                <a:effectLst/>
                <a:latin typeface="+mn-lt"/>
                <a:ea typeface="+mn-ea"/>
                <a:cs typeface="+mn-cs"/>
              </a:rPr>
              <a:t>kart- och mätningsinfrastrukturen i kommunen.</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0" kern="1200" dirty="0">
                <a:solidFill>
                  <a:schemeClr val="tx1"/>
                </a:solidFill>
                <a:effectLst/>
                <a:latin typeface="+mn-lt"/>
                <a:ea typeface="+mn-ea"/>
                <a:cs typeface="+mn-cs"/>
              </a:rPr>
              <a:t>Stadskontoret</a:t>
            </a:r>
            <a:r>
              <a:rPr lang="sv-SE" sz="1200" b="1" i="0" kern="1200" baseline="0" dirty="0">
                <a:solidFill>
                  <a:schemeClr val="tx1"/>
                </a:solidFill>
                <a:effectLst/>
                <a:latin typeface="+mn-lt"/>
                <a:ea typeface="+mn-ea"/>
                <a:cs typeface="+mn-cs"/>
              </a:rPr>
              <a:t> </a:t>
            </a:r>
            <a:r>
              <a:rPr lang="sv-SE" sz="1200" b="1" i="0" kern="1200" dirty="0">
                <a:solidFill>
                  <a:schemeClr val="tx1"/>
                </a:solidFill>
                <a:effectLst/>
                <a:latin typeface="+mn-lt"/>
                <a:ea typeface="+mn-ea"/>
                <a:cs typeface="+mn-cs"/>
              </a:rPr>
              <a:t> – 300 anställda</a:t>
            </a:r>
          </a:p>
          <a:p>
            <a:r>
              <a:rPr lang="sv-SE" sz="1200" kern="1200" dirty="0">
                <a:solidFill>
                  <a:schemeClr val="tx1"/>
                </a:solidFill>
                <a:effectLst/>
                <a:latin typeface="+mn-lt"/>
                <a:ea typeface="+mn-ea"/>
                <a:cs typeface="+mn-cs"/>
              </a:rPr>
              <a:t>Den centrala förvaltningen i vår kommun. Kommunstyrelsens och kommunfullmäktiges serviceorgan. En strategisk lednings- och utvecklingsresurs för hela kommunen inom områdena ekonomi, administration, utveckling, HR, IT, kommunikation, näringsliv, upphandling samt finans och bolag.</a:t>
            </a:r>
            <a:endParaRPr lang="sv-SE" sz="1200" b="0" i="0" kern="1200" dirty="0">
              <a:solidFill>
                <a:schemeClr val="accent2"/>
              </a:solidFill>
              <a:effectLst/>
              <a:latin typeface="+mn-lt"/>
              <a:ea typeface="+mn-ea"/>
              <a:cs typeface="+mn-cs"/>
            </a:endParaRPr>
          </a:p>
          <a:p>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Tekniska kontoret – 800 anställda</a:t>
            </a:r>
          </a:p>
          <a:p>
            <a:r>
              <a:rPr lang="sv-SE" sz="1200" b="0" i="0" kern="1200" dirty="0">
                <a:solidFill>
                  <a:schemeClr val="tx1"/>
                </a:solidFill>
                <a:effectLst/>
                <a:latin typeface="+mn-lt"/>
                <a:ea typeface="+mn-ea"/>
                <a:cs typeface="+mn-cs"/>
              </a:rPr>
              <a:t>Ansvarar</a:t>
            </a:r>
            <a:r>
              <a:rPr lang="sv-SE" sz="1200" b="0" i="0" kern="1200" baseline="0" dirty="0">
                <a:solidFill>
                  <a:schemeClr val="tx1"/>
                </a:solidFill>
                <a:effectLst/>
                <a:latin typeface="+mn-lt"/>
                <a:ea typeface="+mn-ea"/>
                <a:cs typeface="+mn-cs"/>
              </a:rPr>
              <a:t> för </a:t>
            </a:r>
            <a:r>
              <a:rPr lang="sv-SE" sz="1200" b="0" i="0" kern="1200" dirty="0">
                <a:solidFill>
                  <a:schemeClr val="tx1"/>
                </a:solidFill>
                <a:effectLst/>
                <a:latin typeface="+mn-lt"/>
                <a:ea typeface="+mn-ea"/>
                <a:cs typeface="+mn-cs"/>
              </a:rPr>
              <a:t>den tekniska infrastrukturens funktion,</a:t>
            </a:r>
            <a:r>
              <a:rPr lang="sv-SE" sz="1200" b="0" i="0" kern="1200" baseline="0" dirty="0">
                <a:solidFill>
                  <a:schemeClr val="tx1"/>
                </a:solidFill>
                <a:effectLst/>
                <a:latin typeface="+mn-lt"/>
                <a:ea typeface="+mn-ea"/>
                <a:cs typeface="+mn-cs"/>
              </a:rPr>
              <a:t> s</a:t>
            </a:r>
            <a:r>
              <a:rPr lang="sv-SE" sz="1200" b="0" i="0" kern="1200" dirty="0">
                <a:solidFill>
                  <a:schemeClr val="tx1"/>
                </a:solidFill>
                <a:effectLst/>
                <a:latin typeface="+mn-lt"/>
                <a:ea typeface="+mn-ea"/>
                <a:cs typeface="+mn-cs"/>
              </a:rPr>
              <a:t>åsom fast egendom, fastigheter, naturområden, parker, gator, vägar, Va-anläggningar</a:t>
            </a:r>
            <a:r>
              <a:rPr lang="sv-SE" sz="1200" b="0" i="0" kern="1200" baseline="0" dirty="0">
                <a:solidFill>
                  <a:schemeClr val="tx1"/>
                </a:solidFill>
                <a:effectLst/>
                <a:latin typeface="+mn-lt"/>
                <a:ea typeface="+mn-ea"/>
                <a:cs typeface="+mn-cs"/>
              </a:rPr>
              <a:t> och </a:t>
            </a:r>
            <a:r>
              <a:rPr lang="sv-SE" sz="1200" b="0" i="0" kern="1200" dirty="0">
                <a:solidFill>
                  <a:schemeClr val="tx1"/>
                </a:solidFill>
                <a:effectLst/>
                <a:latin typeface="+mn-lt"/>
                <a:ea typeface="+mn-ea"/>
                <a:cs typeface="+mn-cs"/>
              </a:rPr>
              <a:t>färjetrafik.</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De ansvarar</a:t>
            </a:r>
            <a:r>
              <a:rPr lang="sv-SE" sz="1200" b="0" i="0" kern="1200" baseline="0" dirty="0">
                <a:solidFill>
                  <a:schemeClr val="tx1"/>
                </a:solidFill>
                <a:effectLst/>
                <a:latin typeface="+mn-lt"/>
                <a:ea typeface="+mn-ea"/>
                <a:cs typeface="+mn-cs"/>
              </a:rPr>
              <a:t> också </a:t>
            </a:r>
            <a:r>
              <a:rPr lang="sv-SE" sz="1200" b="0" i="0" kern="1200" dirty="0">
                <a:solidFill>
                  <a:schemeClr val="tx1"/>
                </a:solidFill>
                <a:effectLst/>
                <a:latin typeface="+mn-lt"/>
                <a:ea typeface="+mn-ea"/>
                <a:cs typeface="+mn-cs"/>
              </a:rPr>
              <a:t>för viss avfallshantering, hamnar och parkeringsverksamhet samt planering av</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kommunens bostads- och markförsörjning. </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Utbildningsförvaltningen – 5</a:t>
            </a:r>
            <a:r>
              <a:rPr lang="sv-SE" sz="1200" b="1" i="0" kern="1200" baseline="0" dirty="0">
                <a:solidFill>
                  <a:schemeClr val="tx1"/>
                </a:solidFill>
                <a:effectLst/>
                <a:latin typeface="+mn-lt"/>
                <a:ea typeface="+mn-ea"/>
                <a:cs typeface="+mn-cs"/>
              </a:rPr>
              <a:t> 200</a:t>
            </a:r>
            <a:r>
              <a:rPr lang="sv-SE" sz="1200" b="1" i="0" kern="1200" dirty="0">
                <a:solidFill>
                  <a:schemeClr val="tx1"/>
                </a:solidFill>
                <a:effectLst/>
                <a:latin typeface="+mn-lt"/>
                <a:ea typeface="+mn-ea"/>
                <a:cs typeface="+mn-cs"/>
              </a:rPr>
              <a:t> anställda</a:t>
            </a:r>
          </a:p>
          <a:p>
            <a:r>
              <a:rPr lang="sv-SE" sz="1200" b="0" i="0" kern="1200" dirty="0">
                <a:solidFill>
                  <a:schemeClr val="tx1"/>
                </a:solidFill>
                <a:effectLst/>
                <a:latin typeface="+mn-lt"/>
                <a:ea typeface="+mn-ea"/>
                <a:cs typeface="+mn-cs"/>
              </a:rPr>
              <a:t>Omfattar verksamhet från förskola till vuxenutbildning</a:t>
            </a:r>
            <a:r>
              <a:rPr lang="sv-SE" sz="1200" b="0" i="0" kern="1200" baseline="0" dirty="0">
                <a:solidFill>
                  <a:schemeClr val="tx1"/>
                </a:solidFill>
                <a:effectLst/>
                <a:latin typeface="+mn-lt"/>
                <a:ea typeface="+mn-ea"/>
                <a:cs typeface="+mn-cs"/>
              </a:rPr>
              <a:t> och </a:t>
            </a:r>
            <a:r>
              <a:rPr lang="sv-SE" sz="1200" b="0" i="0" kern="1200" dirty="0">
                <a:solidFill>
                  <a:schemeClr val="tx1"/>
                </a:solidFill>
                <a:effectLst/>
                <a:latin typeface="+mn-lt"/>
                <a:ea typeface="+mn-ea"/>
                <a:cs typeface="+mn-cs"/>
              </a:rPr>
              <a:t>arbetsmarknadsfrågor.</a:t>
            </a:r>
            <a:r>
              <a:rPr lang="sv-SE" sz="1200" b="0" i="0" kern="1200" baseline="0" dirty="0">
                <a:solidFill>
                  <a:schemeClr val="tx1"/>
                </a:solidFill>
                <a:effectLst/>
                <a:latin typeface="+mn-lt"/>
                <a:ea typeface="+mn-ea"/>
                <a:cs typeface="+mn-cs"/>
              </a:rPr>
              <a:t> Såsom s</a:t>
            </a:r>
            <a:r>
              <a:rPr lang="sv-SE" sz="1200" b="0" i="0" kern="1200" dirty="0">
                <a:solidFill>
                  <a:schemeClr val="tx1"/>
                </a:solidFill>
                <a:effectLst/>
                <a:latin typeface="+mn-lt"/>
                <a:ea typeface="+mn-ea"/>
                <a:cs typeface="+mn-cs"/>
              </a:rPr>
              <a:t>kolor, familjedaghem, förskolor, gymnasier, särskola, kulturskola, vuxenutbildning</a:t>
            </a:r>
            <a:r>
              <a:rPr lang="sv-SE" sz="1200" b="0" i="0" kern="1200" baseline="0" dirty="0">
                <a:solidFill>
                  <a:schemeClr val="tx1"/>
                </a:solidFill>
                <a:effectLst/>
                <a:latin typeface="+mn-lt"/>
                <a:ea typeface="+mn-ea"/>
                <a:cs typeface="+mn-cs"/>
              </a:rPr>
              <a:t> och </a:t>
            </a:r>
            <a:r>
              <a:rPr lang="sv-SE" sz="1200" b="0" i="0" kern="1200" dirty="0">
                <a:solidFill>
                  <a:schemeClr val="tx1"/>
                </a:solidFill>
                <a:effectLst/>
                <a:latin typeface="+mn-lt"/>
                <a:ea typeface="+mn-ea"/>
                <a:cs typeface="+mn-cs"/>
              </a:rPr>
              <a:t>UPPTECH.</a:t>
            </a:r>
            <a:r>
              <a:rPr lang="sv-SE" sz="1200" b="0" i="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Driver 95 förskolor, 56 grundskolor och 4</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gymnasieskolor i kommunen.</a:t>
            </a:r>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17</a:t>
            </a:fld>
            <a:endParaRPr lang="sv-SE"/>
          </a:p>
        </p:txBody>
      </p:sp>
    </p:spTree>
    <p:extLst>
      <p:ext uri="{BB962C8B-B14F-4D97-AF65-F5344CB8AC3E}">
        <p14:creationId xmlns:p14="http://schemas.microsoft.com/office/powerpoint/2010/main" val="404285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 Jönköpings kommun har vi hel- och majoritetsägda bolag samlade i en koncern med Jönköpings Rådhus AB som moderbolag. Koncernen omfattar 10 bolag samt några dotter­dotter­bolag. Moderbolaget i den kommunala bolagskoncernen Jönköpings Rådhus AB har kommunfullmäktiges uppdrag att utöva styrning och tillsyn samt uppföljning av de bolag som ingår i koncernen</a:t>
            </a:r>
            <a:r>
              <a:rPr lang="sv-SE" sz="1200" b="0" i="0" kern="1200" dirty="0">
                <a:solidFill>
                  <a:schemeClr val="tx1"/>
                </a:solidFill>
                <a:effectLst/>
                <a:latin typeface="+mn-lt"/>
                <a:ea typeface="+mn-ea"/>
                <a:cs typeface="+mn-cs"/>
              </a:rPr>
              <a:t>.  </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Destination Jönköping AB </a:t>
            </a:r>
            <a:r>
              <a:rPr lang="sv-SE" sz="1200" kern="1200" dirty="0">
                <a:solidFill>
                  <a:schemeClr val="tx1"/>
                </a:solidFill>
                <a:effectLst/>
                <a:latin typeface="+mn-lt"/>
                <a:ea typeface="+mn-ea"/>
                <a:cs typeface="+mn-cs"/>
              </a:rPr>
              <a:t>ansvarar för att marknadsföra och medverka till utvecklingen av Jönköpings kommun som turist-, evenemangs-, och mötesplats. I samarbete med lokala värdar, förenings- och näringslivet har Destinationen utarbetade strategier för att tillsammans visa att Jönköping står redo med ett värdskap i världsklass. De har verksamhetsansvar för Jönköpings Teater och Jönköpings Konserthus</a:t>
            </a:r>
            <a:r>
              <a:rPr lang="sv-SE" sz="1200" b="0" i="0" kern="1200" dirty="0">
                <a:solidFill>
                  <a:schemeClr val="tx1"/>
                </a:solidFill>
                <a:effectLst/>
                <a:latin typeface="+mn-lt"/>
                <a:ea typeface="+mn-ea"/>
                <a:cs typeface="+mn-cs"/>
              </a:rPr>
              <a:t>.</a:t>
            </a:r>
            <a:r>
              <a:rPr lang="sv-SE" sz="1200" b="0" i="0" kern="1200" baseline="0" dirty="0">
                <a:solidFill>
                  <a:schemeClr val="tx1"/>
                </a:solidFill>
                <a:effectLst/>
                <a:latin typeface="+mn-lt"/>
                <a:ea typeface="+mn-ea"/>
                <a:cs typeface="+mn-cs"/>
              </a:rPr>
              <a:t> </a:t>
            </a: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Elmia AB </a:t>
            </a:r>
            <a:r>
              <a:rPr lang="sv-SE" sz="1200" kern="1200" dirty="0">
                <a:solidFill>
                  <a:schemeClr val="tx1"/>
                </a:solidFill>
                <a:effectLst/>
                <a:latin typeface="+mn-lt"/>
                <a:ea typeface="+mn-ea"/>
                <a:cs typeface="+mn-cs"/>
              </a:rPr>
              <a:t>är ett av Nordens ledande mässföretag som årligen arrangerar mässor inom olika affärsområden, inklusive konferenser, kongresser och event. Målet med bolagets verksamhet är att främja tillväxt och utveckling i Jönköpings kommun med omnejd</a:t>
            </a:r>
            <a:r>
              <a:rPr lang="sv-SE" sz="1200" b="0" i="0" kern="1200" baseline="0" dirty="0">
                <a:solidFill>
                  <a:schemeClr val="tx1"/>
                </a:solidFill>
                <a:effectLst/>
                <a:latin typeface="+mn-lt"/>
                <a:ea typeface="+mn-ea"/>
                <a:cs typeface="+mn-cs"/>
              </a:rPr>
              <a:t>. </a:t>
            </a: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0" i="0" kern="1200" baseline="0" dirty="0">
                <a:solidFill>
                  <a:schemeClr val="tx1"/>
                </a:solidFill>
                <a:effectLst/>
                <a:latin typeface="+mn-lt"/>
                <a:ea typeface="+mn-ea"/>
                <a:cs typeface="+mn-cs"/>
              </a:rPr>
              <a:t>- Dotterdotterbolag: </a:t>
            </a:r>
            <a:r>
              <a:rPr lang="sv-SE" sz="1200" b="0" i="0" kern="1200" dirty="0">
                <a:solidFill>
                  <a:schemeClr val="tx1"/>
                </a:solidFill>
                <a:effectLst/>
                <a:latin typeface="+mn-lt"/>
                <a:ea typeface="+mn-ea"/>
                <a:cs typeface="+mn-cs"/>
              </a:rPr>
              <a:t>Näringslivets hus</a:t>
            </a:r>
            <a:r>
              <a:rPr lang="sv-SE" sz="1200" b="0" i="0" kern="1200" baseline="0" dirty="0">
                <a:solidFill>
                  <a:schemeClr val="tx1"/>
                </a:solidFill>
                <a:effectLst/>
                <a:latin typeface="+mn-lt"/>
                <a:ea typeface="+mn-ea"/>
                <a:cs typeface="+mn-cs"/>
              </a:rPr>
              <a:t>. </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Junehem AB </a:t>
            </a:r>
            <a:r>
              <a:rPr lang="sv-SE" sz="1200" kern="1200" dirty="0">
                <a:solidFill>
                  <a:schemeClr val="tx1"/>
                </a:solidFill>
                <a:effectLst/>
                <a:latin typeface="+mn-lt"/>
                <a:ea typeface="+mn-ea"/>
                <a:cs typeface="+mn-cs"/>
              </a:rPr>
              <a:t>är ett bostadsbolag som äger och förvaltar cirka 2 600 bostäder samt cirka 20 000 m² lokalyta uthyrda till verksamheter. Bolagets uppdrag är att tillhandahålla bostäder i </a:t>
            </a:r>
            <a:r>
              <a:rPr lang="sv-SE" sz="1200" kern="1200" dirty="0" err="1">
                <a:solidFill>
                  <a:schemeClr val="tx1"/>
                </a:solidFill>
                <a:effectLst/>
                <a:latin typeface="+mn-lt"/>
                <a:ea typeface="+mn-ea"/>
                <a:cs typeface="+mn-cs"/>
              </a:rPr>
              <a:t>kringorterna</a:t>
            </a:r>
            <a:r>
              <a:rPr lang="sv-SE" sz="1200" kern="1200" dirty="0">
                <a:solidFill>
                  <a:schemeClr val="tx1"/>
                </a:solidFill>
                <a:effectLst/>
                <a:latin typeface="+mn-lt"/>
                <a:ea typeface="+mn-ea"/>
                <a:cs typeface="+mn-cs"/>
              </a:rPr>
              <a:t> och på landsbygden i Jönköpings kommun.</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Bostads AB Vätterhem </a:t>
            </a:r>
            <a:r>
              <a:rPr lang="sv-SE" sz="1200" kern="1200" dirty="0">
                <a:solidFill>
                  <a:schemeClr val="tx1"/>
                </a:solidFill>
                <a:effectLst/>
                <a:latin typeface="+mn-lt"/>
                <a:ea typeface="+mn-ea"/>
                <a:cs typeface="+mn-cs"/>
              </a:rPr>
              <a:t>är Jönköpings kommuns största bostadsbolag som äger, förvaltar och utvecklar bostäder för alla i vår kommun. De har 85 000 m2 verksamhetslokaler och över 8 900 lägenheter och bedriver sin verksamhet i tätorterna Jönköping och Huskvarna i Jönköpings kommun. </a:t>
            </a: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0" i="0" kern="1200" baseline="0" dirty="0">
                <a:solidFill>
                  <a:schemeClr val="tx1"/>
                </a:solidFill>
                <a:effectLst/>
                <a:latin typeface="+mn-lt"/>
                <a:ea typeface="+mn-ea"/>
                <a:cs typeface="+mn-cs"/>
              </a:rPr>
              <a:t>    </a:t>
            </a:r>
          </a:p>
          <a:p>
            <a:pPr marL="0" indent="0">
              <a:buFont typeface="Arial" panose="020B0604020202020204" pitchFamily="34" charset="0"/>
              <a:buNone/>
            </a:pPr>
            <a:r>
              <a:rPr lang="sv-SE" sz="1200" b="1" i="0" kern="1200" dirty="0">
                <a:solidFill>
                  <a:schemeClr val="tx1"/>
                </a:solidFill>
                <a:effectLst/>
                <a:latin typeface="+mn-lt"/>
                <a:ea typeface="+mn-ea"/>
                <a:cs typeface="+mn-cs"/>
              </a:rPr>
              <a:t>June Avfall &amp; Miljö AB </a:t>
            </a:r>
            <a:r>
              <a:rPr lang="sv-SE" sz="1200" kern="1200" dirty="0">
                <a:solidFill>
                  <a:schemeClr val="tx1"/>
                </a:solidFill>
                <a:effectLst/>
                <a:latin typeface="+mn-lt"/>
                <a:ea typeface="+mn-ea"/>
                <a:cs typeface="+mn-cs"/>
              </a:rPr>
              <a:t>ägs gemensamt av de tre kommunerna Jönköping, Habo och Mullsjö. De bedriver avfallsverksamhet åt respektive ägarkommun. Det innebär att de hjälper cirka 163 000 kommuninvånare med sophämtning, slamtömning och </a:t>
            </a:r>
            <a:r>
              <a:rPr lang="sv-SE" sz="1200" kern="1200" dirty="0" err="1">
                <a:solidFill>
                  <a:schemeClr val="tx1"/>
                </a:solidFill>
                <a:effectLst/>
                <a:latin typeface="+mn-lt"/>
                <a:ea typeface="+mn-ea"/>
                <a:cs typeface="+mn-cs"/>
              </a:rPr>
              <a:t>sortergårdsverksamhet</a:t>
            </a:r>
            <a:r>
              <a:rPr lang="sv-SE" sz="1200" kern="1200" dirty="0">
                <a:solidFill>
                  <a:schemeClr val="tx1"/>
                </a:solidFill>
                <a:effectLst/>
                <a:latin typeface="+mn-lt"/>
                <a:ea typeface="+mn-ea"/>
                <a:cs typeface="+mn-cs"/>
              </a:rPr>
              <a:t>. De hanterar 100 000 ton avfall från kommunens invånare. Totalt tömmer man 1,5 miljoner sopkärl och 7 500 slambrunnar om året. Bolaget har cirka 100 anställda. </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Jönköping Energi AB </a:t>
            </a:r>
            <a:r>
              <a:rPr lang="sv-SE" sz="1200" kern="1200" dirty="0">
                <a:solidFill>
                  <a:schemeClr val="tx1"/>
                </a:solidFill>
                <a:effectLst/>
                <a:latin typeface="+mn-lt"/>
                <a:ea typeface="+mn-ea"/>
                <a:cs typeface="+mn-cs"/>
              </a:rPr>
              <a:t>ägs av Jönköpings kommun och ingår i en koncern som omfattar fyra bolag. De förser 55 000 kunder med ljus, kraft, värme, kyla och stadsnät. De producerar dessutom lokal energi från sol-, vind-, vatten- och kraftvärme. De erbjuder hållbara och innovativa tjänster – som är en del i att driva regionens utveckling framåt</a:t>
            </a:r>
            <a:r>
              <a:rPr lang="sv-SE" sz="1200" b="0" i="0" kern="1200" baseline="0" dirty="0">
                <a:solidFill>
                  <a:schemeClr val="tx1"/>
                </a:solidFill>
                <a:effectLst/>
                <a:latin typeface="+mn-lt"/>
                <a:ea typeface="+mn-ea"/>
                <a:cs typeface="+mn-cs"/>
              </a:rPr>
              <a:t>.</a:t>
            </a:r>
            <a:br>
              <a:rPr lang="sv-SE" sz="1200" b="0" i="0" kern="1200" dirty="0">
                <a:solidFill>
                  <a:schemeClr val="tx1"/>
                </a:solidFill>
                <a:effectLst/>
                <a:latin typeface="+mn-lt"/>
                <a:ea typeface="+mn-ea"/>
                <a:cs typeface="+mn-cs"/>
              </a:rPr>
            </a:br>
            <a:r>
              <a:rPr lang="sv-SE" sz="1200" b="0" i="0" kern="1200" baseline="0" dirty="0">
                <a:solidFill>
                  <a:schemeClr val="tx1"/>
                </a:solidFill>
                <a:effectLst/>
                <a:latin typeface="+mn-lt"/>
                <a:ea typeface="+mn-ea"/>
                <a:cs typeface="+mn-cs"/>
              </a:rPr>
              <a:t>- Dotterdotterbolag: </a:t>
            </a:r>
            <a:r>
              <a:rPr lang="sv-SE" sz="1200" b="0" i="0" kern="1200" dirty="0">
                <a:solidFill>
                  <a:schemeClr val="tx1"/>
                </a:solidFill>
                <a:effectLst/>
                <a:latin typeface="+mn-lt"/>
                <a:ea typeface="+mn-ea"/>
                <a:cs typeface="+mn-cs"/>
              </a:rPr>
              <a:t>Jönköping Energi Nät AB</a:t>
            </a:r>
            <a:br>
              <a:rPr lang="sv-SE" sz="1200" b="0" i="0" kern="1200" dirty="0">
                <a:solidFill>
                  <a:schemeClr val="tx1"/>
                </a:solidFill>
                <a:effectLst/>
                <a:latin typeface="+mn-lt"/>
                <a:ea typeface="+mn-ea"/>
                <a:cs typeface="+mn-cs"/>
              </a:rPr>
            </a:br>
            <a:r>
              <a:rPr lang="sv-SE" sz="1200" b="0" i="0" kern="1200" baseline="0" dirty="0">
                <a:solidFill>
                  <a:schemeClr val="tx1"/>
                </a:solidFill>
                <a:effectLst/>
                <a:latin typeface="+mn-lt"/>
                <a:ea typeface="+mn-ea"/>
                <a:cs typeface="+mn-cs"/>
              </a:rPr>
              <a:t>- Dotterdotterbolag: Huskvarnaåns Kraft AB</a:t>
            </a:r>
            <a:br>
              <a:rPr lang="sv-SE" sz="1200" b="0" i="0" kern="1200" baseline="0" dirty="0">
                <a:solidFill>
                  <a:schemeClr val="tx1"/>
                </a:solidFill>
                <a:effectLst/>
                <a:latin typeface="+mn-lt"/>
                <a:ea typeface="+mn-ea"/>
                <a:cs typeface="+mn-cs"/>
              </a:rPr>
            </a:br>
            <a:r>
              <a:rPr lang="sv-SE" sz="1200" b="0" i="0" kern="1200" baseline="0" dirty="0">
                <a:solidFill>
                  <a:schemeClr val="tx1"/>
                </a:solidFill>
                <a:effectLst/>
                <a:latin typeface="+mn-lt"/>
                <a:ea typeface="+mn-ea"/>
                <a:cs typeface="+mn-cs"/>
              </a:rPr>
              <a:t>- Dotterdotterbolag: </a:t>
            </a:r>
            <a:r>
              <a:rPr lang="sv-SE" sz="1200" b="0" i="0" kern="1200" dirty="0">
                <a:solidFill>
                  <a:schemeClr val="tx1"/>
                </a:solidFill>
                <a:effectLst/>
                <a:latin typeface="+mn-lt"/>
                <a:ea typeface="+mn-ea"/>
                <a:cs typeface="+mn-cs"/>
              </a:rPr>
              <a:t>NETSAM AB</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Högskolefastigheter i Jönköping AB </a:t>
            </a:r>
            <a:r>
              <a:rPr lang="sv-SE" sz="1200" b="1" kern="1200" dirty="0">
                <a:solidFill>
                  <a:schemeClr val="tx1"/>
                </a:solidFill>
                <a:effectLst/>
                <a:latin typeface="+mn-lt"/>
                <a:ea typeface="+mn-ea"/>
                <a:cs typeface="+mn-cs"/>
              </a:rPr>
              <a:t>(HÖFAB) </a:t>
            </a:r>
            <a:r>
              <a:rPr lang="sv-SE" sz="1200" kern="1200" dirty="0">
                <a:solidFill>
                  <a:schemeClr val="tx1"/>
                </a:solidFill>
                <a:effectLst/>
                <a:latin typeface="+mn-lt"/>
                <a:ea typeface="+mn-ea"/>
                <a:cs typeface="+mn-cs"/>
              </a:rPr>
              <a:t>bygger och förvaltar lokaler åt Jönköping University och har ansvar för en lokalyta på 98 000 m2 och en markyta på 78 000 m2. Bolaget arbetar i nära samarbete med JU för att hitta bra och rätt lösningar för både studenter och personal, i takt med verksamhetsförändringar. De ägs till 85,7% av Jönköpings Rådhus AB. Resterande del ägs av stiftelsen Jönköpings Högskola</a:t>
            </a:r>
            <a:r>
              <a:rPr lang="sv-SE" sz="1200" b="0" i="0" kern="1200" baseline="0" dirty="0">
                <a:solidFill>
                  <a:schemeClr val="tx1"/>
                </a:solidFill>
                <a:effectLst/>
                <a:latin typeface="+mn-lt"/>
                <a:ea typeface="+mn-ea"/>
                <a:cs typeface="+mn-cs"/>
              </a:rPr>
              <a:t>. </a:t>
            </a:r>
            <a:br>
              <a:rPr lang="sv-SE" sz="1200" b="0" i="0" kern="1200" baseline="0" dirty="0">
                <a:solidFill>
                  <a:schemeClr val="tx1"/>
                </a:solidFill>
                <a:effectLst/>
                <a:latin typeface="+mn-lt"/>
                <a:ea typeface="+mn-ea"/>
                <a:cs typeface="+mn-cs"/>
              </a:rPr>
            </a:br>
            <a:r>
              <a:rPr lang="sv-SE" sz="1200" b="0" i="0" kern="1200" baseline="0" dirty="0">
                <a:solidFill>
                  <a:schemeClr val="tx1"/>
                </a:solidFill>
                <a:effectLst/>
                <a:latin typeface="+mn-lt"/>
                <a:ea typeface="+mn-ea"/>
                <a:cs typeface="+mn-cs"/>
              </a:rPr>
              <a:t>- Dotterbolag: Campus Gränna AB</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Jönköpings kommuns Fastighetsutveckling AB </a:t>
            </a:r>
            <a:r>
              <a:rPr lang="sv-SE" sz="1200" b="1" kern="1200" dirty="0">
                <a:solidFill>
                  <a:schemeClr val="tx1"/>
                </a:solidFill>
                <a:effectLst/>
                <a:latin typeface="+mn-lt"/>
                <a:ea typeface="+mn-ea"/>
                <a:cs typeface="+mn-cs"/>
              </a:rPr>
              <a:t>(JKPG Fast) </a:t>
            </a:r>
            <a:r>
              <a:rPr lang="sv-SE" sz="1200" kern="1200" dirty="0">
                <a:solidFill>
                  <a:schemeClr val="tx1"/>
                </a:solidFill>
                <a:effectLst/>
                <a:latin typeface="+mn-lt"/>
                <a:ea typeface="+mn-ea"/>
                <a:cs typeface="+mn-cs"/>
              </a:rPr>
              <a:t>tillgodoser kommunens, kommuninvånarnas och näringslivets behov av mark och kommersiella lokaler. De äger, förvaltar och utvecklar fastigheter. De ska också bidra till fortsatt positiv utveckling av nybildande av bolag, mäss-, arrangemang-, konferens och kulturverksamheten i kommunen. Bolaget äger bland annat Elmia, Hälsan 2 (Science Park House och Science Park Tower), och parkeringshusen Sesam, Per Brahe, Atollen, Smedjan, Biblioteket, Övertaget och Tändstickan samt dotterbolaget Jönköpings kommuns Fastighetsförvaltning AB med industrilokaler på Industribyn Ljungarum</a:t>
            </a:r>
            <a:r>
              <a:rPr lang="sv-SE" sz="1200" b="0" i="0" kern="1200" baseline="0" dirty="0">
                <a:solidFill>
                  <a:schemeClr val="tx1"/>
                </a:solidFill>
                <a:effectLst/>
                <a:latin typeface="+mn-lt"/>
                <a:ea typeface="+mn-ea"/>
                <a:cs typeface="+mn-cs"/>
              </a:rPr>
              <a:t>.</a:t>
            </a: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0" i="0" kern="1200" baseline="0" dirty="0">
                <a:solidFill>
                  <a:schemeClr val="tx1"/>
                </a:solidFill>
                <a:effectLst/>
                <a:latin typeface="+mn-lt"/>
                <a:ea typeface="+mn-ea"/>
                <a:cs typeface="+mn-cs"/>
              </a:rPr>
              <a:t>- Dotterdotterbolag: </a:t>
            </a:r>
            <a:r>
              <a:rPr lang="sv-SE" sz="1200" b="0" i="0" kern="1200" dirty="0">
                <a:solidFill>
                  <a:schemeClr val="tx1"/>
                </a:solidFill>
                <a:effectLst/>
                <a:latin typeface="+mn-lt"/>
                <a:ea typeface="+mn-ea"/>
                <a:cs typeface="+mn-cs"/>
              </a:rPr>
              <a:t>Jönköpings kommuns Förvaltnings</a:t>
            </a:r>
            <a:r>
              <a:rPr lang="sv-SE" sz="1200" b="0" i="0" kern="1200" baseline="0" dirty="0">
                <a:solidFill>
                  <a:schemeClr val="tx1"/>
                </a:solidFill>
                <a:effectLst/>
                <a:latin typeface="+mn-lt"/>
                <a:ea typeface="+mn-ea"/>
                <a:cs typeface="+mn-cs"/>
              </a:rPr>
              <a:t> AB.</a:t>
            </a:r>
            <a:br>
              <a:rPr lang="sv-SE" sz="1200" b="0" i="0" kern="1200" baseline="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Jönköping Airport AB </a:t>
            </a:r>
            <a:r>
              <a:rPr lang="sv-SE" sz="1200" kern="1200" dirty="0">
                <a:solidFill>
                  <a:schemeClr val="tx1"/>
                </a:solidFill>
                <a:effectLst/>
                <a:latin typeface="+mn-lt"/>
                <a:ea typeface="+mn-ea"/>
                <a:cs typeface="+mn-cs"/>
              </a:rPr>
              <a:t>driver och utvecklar flygplatsen i Jönköping. </a:t>
            </a:r>
            <a:r>
              <a:rPr lang="sv-SE" sz="1800" dirty="0">
                <a:solidFill>
                  <a:srgbClr val="FF0000"/>
                </a:solidFill>
                <a:effectLst/>
                <a:latin typeface="Times New Roman" panose="02020603050405020304" pitchFamily="18" charset="0"/>
                <a:ea typeface="Times New Roman" panose="02020603050405020304" pitchFamily="18" charset="0"/>
              </a:rPr>
              <a:t>Flygplatsen hanterar såväl passagerartrafik som frakttrafik</a:t>
            </a:r>
            <a:r>
              <a:rPr lang="sv-SE" sz="1200" kern="1200" dirty="0">
                <a:solidFill>
                  <a:schemeClr val="tx1"/>
                </a:solidFill>
                <a:effectLst/>
                <a:latin typeface="+mn-lt"/>
                <a:ea typeface="+mn-ea"/>
                <a:cs typeface="+mn-cs"/>
              </a:rPr>
              <a:t>. Utöver den kommersiella flygtrafiken fyller Jönköping Airport en viktig samhällsfunktion. Regelbundet trafikeras flygplatsen av till exempel brandflyg, ambulansflyg, organtransporter och polisflyg samt militära transporter. Bolaget arbetar aktivt med miljö- och hållbarhetsfrågor för att vara en ”Grön flygplats”.</a:t>
            </a: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1" i="0" kern="1200" dirty="0">
                <a:solidFill>
                  <a:schemeClr val="tx1"/>
                </a:solidFill>
                <a:effectLst/>
                <a:latin typeface="+mn-lt"/>
                <a:ea typeface="+mn-ea"/>
                <a:cs typeface="+mn-cs"/>
              </a:rPr>
              <a:t>Södra </a:t>
            </a:r>
            <a:r>
              <a:rPr lang="sv-SE" sz="1200" b="1" i="0" kern="1200" dirty="0" err="1">
                <a:solidFill>
                  <a:schemeClr val="tx1"/>
                </a:solidFill>
                <a:effectLst/>
                <a:latin typeface="+mn-lt"/>
                <a:ea typeface="+mn-ea"/>
                <a:cs typeface="+mn-cs"/>
              </a:rPr>
              <a:t>Munksjön</a:t>
            </a:r>
            <a:r>
              <a:rPr lang="sv-SE" sz="1200" b="1" i="0" kern="1200" dirty="0">
                <a:solidFill>
                  <a:schemeClr val="tx1"/>
                </a:solidFill>
                <a:effectLst/>
                <a:latin typeface="+mn-lt"/>
                <a:ea typeface="+mn-ea"/>
                <a:cs typeface="+mn-cs"/>
              </a:rPr>
              <a:t> Utvecklings AB</a:t>
            </a:r>
            <a:r>
              <a:rPr lang="sv-SE" sz="1200" b="1" i="0" kern="1200" baseline="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(SMUAB) </a:t>
            </a:r>
            <a:r>
              <a:rPr lang="sv-SE" sz="1200" kern="1200" dirty="0">
                <a:solidFill>
                  <a:schemeClr val="tx1"/>
                </a:solidFill>
                <a:effectLst/>
                <a:latin typeface="+mn-lt"/>
                <a:ea typeface="+mn-ea"/>
                <a:cs typeface="+mn-cs"/>
              </a:rPr>
              <a:t>leder och driver utvecklingen av nya området Södra </a:t>
            </a:r>
            <a:r>
              <a:rPr lang="sv-SE" sz="1200" kern="1200" dirty="0" err="1">
                <a:solidFill>
                  <a:schemeClr val="tx1"/>
                </a:solidFill>
                <a:effectLst/>
                <a:latin typeface="+mn-lt"/>
                <a:ea typeface="+mn-ea"/>
                <a:cs typeface="+mn-cs"/>
              </a:rPr>
              <a:t>Munksjön</a:t>
            </a:r>
            <a:r>
              <a:rPr lang="sv-SE" sz="1200" kern="1200" dirty="0">
                <a:solidFill>
                  <a:schemeClr val="tx1"/>
                </a:solidFill>
                <a:effectLst/>
                <a:latin typeface="+mn-lt"/>
                <a:ea typeface="+mn-ea"/>
                <a:cs typeface="+mn-cs"/>
              </a:rPr>
              <a:t>. Det ska bli ett 300 hektar stort område med plats för 25 000 boende, 11 500 arbetsplatser och stora ytor för kommersiell verksamhet. Området blir en förlängning av Jönköpings befintliga stadskärna och ska vara attraktivt för både boende och besökare med bra kommunikationer och närhet till natur och vatten</a:t>
            </a:r>
            <a:r>
              <a:rPr lang="sv-SE" sz="1200" b="0" i="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18</a:t>
            </a:fld>
            <a:endParaRPr lang="sv-SE"/>
          </a:p>
        </p:txBody>
      </p:sp>
    </p:spTree>
    <p:extLst>
      <p:ext uri="{BB962C8B-B14F-4D97-AF65-F5344CB8AC3E}">
        <p14:creationId xmlns:p14="http://schemas.microsoft.com/office/powerpoint/2010/main" val="1128923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Vår främsta inkomstkälla är kommunalskatten som kommunmedborgarna betalar varje månad. Tillsammans med statsbidrag och skatteutjämning finansierar den 80 % av våra löpande verksamheter, såsom skola, bibliotek, äldreomsorg, vägar, idrottshallar, parker och hamnar m.m. Allt det som vi som bor och har verksamhet i Jönköpings kommun har nytta av tillsammans (fördelning i bilden är enligt bokslut 2022).</a:t>
            </a:r>
          </a:p>
          <a:p>
            <a:pPr>
              <a:lnSpc>
                <a:spcPct val="120000"/>
              </a:lnSpc>
              <a:spcAft>
                <a:spcPts val="12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År 2022 hade vi totalt 11,7 miljarder kronor i intäkter från våra verksamheter, skatter samt statsbidrag och utjämning. Skattesats för boende i Jönköpings kommun inkomståret 2023 är 33,658 % om man räknar ihop skatt till kommun, region och begravningsavgift som är obligatorisk.</a:t>
            </a:r>
          </a:p>
          <a:p>
            <a:pPr>
              <a:lnSpc>
                <a:spcPct val="120000"/>
              </a:lnSpc>
              <a:spcAft>
                <a:spcPts val="12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Kommunalskatt: 21,64 % + Landstingsskatt: 11,76 % + Begravningsavgift: 0,258 % = 33,658 %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19</a:t>
            </a:fld>
            <a:endParaRPr lang="sv-SE"/>
          </a:p>
        </p:txBody>
      </p:sp>
    </p:spTree>
    <p:extLst>
      <p:ext uri="{BB962C8B-B14F-4D97-AF65-F5344CB8AC3E}">
        <p14:creationId xmlns:p14="http://schemas.microsoft.com/office/powerpoint/2010/main" val="217460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Arbetsmarknad</a:t>
            </a:r>
            <a:r>
              <a:rPr lang="sv-SE" baseline="0" dirty="0"/>
              <a:t> och näringsliv.</a:t>
            </a:r>
            <a:br>
              <a:rPr lang="sv-SE" dirty="0"/>
            </a:br>
            <a:endParaRPr lang="sv-SE"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20</a:t>
            </a:fld>
            <a:endParaRPr lang="sv-SE"/>
          </a:p>
        </p:txBody>
      </p:sp>
    </p:spTree>
    <p:extLst>
      <p:ext uri="{BB962C8B-B14F-4D97-AF65-F5344CB8AC3E}">
        <p14:creationId xmlns:p14="http://schemas.microsoft.com/office/powerpoint/2010/main" val="10620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2</a:t>
            </a:fld>
            <a:endParaRPr lang="sv-SE" dirty="0"/>
          </a:p>
        </p:txBody>
      </p:sp>
    </p:spTree>
    <p:extLst>
      <p:ext uri="{BB962C8B-B14F-4D97-AF65-F5344CB8AC3E}">
        <p14:creationId xmlns:p14="http://schemas.microsoft.com/office/powerpoint/2010/main" val="1899096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 vår kommun har vi en lägre arbetslöshet än landet i stort. Vi strävar efter att skapa förutsättningar för våra invånare att vara flexibla i sitt val av att leva och bo.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Siffrorna för arbetslöshet är den andel av arbetskraften 16-64 år som är arbetslösa i Jönköpings kommun.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Årsmedeltal för 2022.</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Totalt: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5,1 %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Kvinnor: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5,3 %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Män: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4,9 %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Andel av arbetskraften 16-64 år som är arbetslösa för hela Sverige:</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Totalt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6,8 %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Kvinnor: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6,9 %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Män: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6,7 %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21</a:t>
            </a:fld>
            <a:endParaRPr lang="sv-SE"/>
          </a:p>
        </p:txBody>
      </p:sp>
    </p:spTree>
    <p:extLst>
      <p:ext uri="{BB962C8B-B14F-4D97-AF65-F5344CB8AC3E}">
        <p14:creationId xmlns:p14="http://schemas.microsoft.com/office/powerpoint/2010/main" val="3747659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är den åttonde största arbetsmarknadsregionen i Sverige med drygt </a:t>
            </a:r>
            <a:r>
              <a:rPr lang="sv-SE"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79 429</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b="1" i="1" dirty="0">
                <a:effectLst/>
                <a:latin typeface="Times New Roman" panose="02020603050405020304" pitchFamily="18" charset="0"/>
                <a:ea typeface="Times New Roman" panose="02020603050405020304" pitchFamily="18" charset="0"/>
                <a:cs typeface="Times New Roman" panose="02020603050405020304" pitchFamily="18" charset="0"/>
              </a:rPr>
              <a:t>sysselsatta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Många väljer att pendla hit för arbetsmöjligheter och en stor branschbredd. De största arbetsgivarna är Jönköpings kommun och Region Jönköpings län med </a:t>
            </a:r>
            <a:r>
              <a:rPr lang="sv-SE"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15 325 (2023)</a:t>
            </a:r>
            <a:r>
              <a:rPr lang="sv-SE"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respektive </a:t>
            </a:r>
            <a:r>
              <a:rPr lang="sv-SE"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7 625 (2023)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anställda. Största arbetsgivaren inom det privata näringslivet är Husqvarna AB med </a:t>
            </a:r>
            <a:r>
              <a:rPr lang="sv-SE"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1 925 anställda (2023)</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22</a:t>
            </a:fld>
            <a:endParaRPr lang="sv-SE"/>
          </a:p>
        </p:txBody>
      </p:sp>
    </p:spTree>
    <p:extLst>
      <p:ext uri="{BB962C8B-B14F-4D97-AF65-F5344CB8AC3E}">
        <p14:creationId xmlns:p14="http://schemas.microsoft.com/office/powerpoint/2010/main" val="4148762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har totalt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13 700</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registrerade företag och organisationer i kommunen.</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har en stor branschbredd med ledande företag inom logistik/transport, tillverkning, handel, IT- och kommunikation. Och ett centrum för utställningar och mässor på Elmia. Många egenföretagare. Vår styrka är kombinationen av företag. Det finns både nystartade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IT-företag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och industriföretag med lång historia. Utvecklingen av framtidens teknik sker i båda företagstyperna.</a:t>
            </a:r>
            <a:br>
              <a:rPr lang="sv-SE" sz="1800" b="1" dirty="0">
                <a:effectLst/>
                <a:latin typeface="Times New Roman" panose="02020603050405020304" pitchFamily="18" charset="0"/>
                <a:ea typeface="Times New Roman" panose="02020603050405020304" pitchFamily="18" charset="0"/>
              </a:rPr>
            </a:b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De största arbetsgivarna februari 2023, antal anställda*):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Jönköpings kommun – 15 325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Region Jönköpings län – 7 625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Husqvarna AB – 1 925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IKEA – 1 275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Statens Jordbruksverk – 875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Sesol</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AB - 725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Arla Foods AB –  675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SAAB AB – 675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Kooperativet OLJA –  675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Elgiganten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Logistik – 625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KABE AB – 625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Sveriges Domstolar – 575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FläktGroup</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Sweden AB – 475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PostNord</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Sverige AB– 475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Polismyndigheten ­– 425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Högskoleservice i Jönköping AB ­– 375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Samhall AB – 375</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Vy Buss AB – 375</a:t>
            </a:r>
          </a:p>
          <a:p>
            <a:pPr>
              <a:lnSpc>
                <a:spcPct val="120000"/>
              </a:lnSpc>
              <a:spcAft>
                <a:spcPts val="1200"/>
              </a:spcAf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Källa: SCB:s Företagsregister </a:t>
            </a:r>
            <a:b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br>
            <a:b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 Anställda räknas de som tjänar 1 000 kr/månad eller mer.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23</a:t>
            </a:fld>
            <a:endParaRPr lang="sv-SE"/>
          </a:p>
        </p:txBody>
      </p:sp>
    </p:spTree>
    <p:extLst>
      <p:ext uri="{BB962C8B-B14F-4D97-AF65-F5344CB8AC3E}">
        <p14:creationId xmlns:p14="http://schemas.microsoft.com/office/powerpoint/2010/main" val="11805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a:solidFill>
                  <a:schemeClr val="tx1"/>
                </a:solidFill>
                <a:effectLst/>
                <a:latin typeface="+mn-lt"/>
                <a:ea typeface="+mn-ea"/>
                <a:cs typeface="+mn-cs"/>
              </a:rPr>
              <a:t>Innan vi går vidare</a:t>
            </a:r>
            <a:r>
              <a:rPr lang="sv-SE" sz="1200" kern="1200" baseline="0" dirty="0">
                <a:solidFill>
                  <a:schemeClr val="tx1"/>
                </a:solidFill>
                <a:effectLst/>
                <a:latin typeface="+mn-lt"/>
                <a:ea typeface="+mn-ea"/>
                <a:cs typeface="+mn-cs"/>
              </a:rPr>
              <a:t> tar vi en paus med lite kuriosa om Jönköping. </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Jönköping kallas ibland för Smålands Jerusalem, men det är inte bara för att vi har många kyrkor.</a:t>
            </a:r>
            <a:r>
              <a:rPr lang="sv-SE" sz="1200" kern="1200" baseline="0" dirty="0">
                <a:solidFill>
                  <a:schemeClr val="tx1"/>
                </a:solidFill>
                <a:effectLst/>
                <a:latin typeface="+mn-lt"/>
                <a:ea typeface="+mn-ea"/>
                <a:cs typeface="+mn-cs"/>
              </a:rPr>
              <a:t> S</a:t>
            </a:r>
            <a:r>
              <a:rPr lang="sv-SE" sz="1200" kern="1200" dirty="0">
                <a:solidFill>
                  <a:schemeClr val="tx1"/>
                </a:solidFill>
                <a:effectLst/>
                <a:latin typeface="+mn-lt"/>
                <a:ea typeface="+mn-ea"/>
                <a:cs typeface="+mn-cs"/>
              </a:rPr>
              <a:t>meknamnet har en historisk förklaring. År 1858 upphävdes beslutet att bara prästvigda fick hålla bönemöte och då började många frikyrkliga vallfärda till bönemöte i Jönköpingstrakten.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Pizza och kebabsås är ett vinnande koncept särskilt i Jönköping. Vår kebabsås är så populär att den till och med har en egen Facebook-sida. </a:t>
            </a:r>
          </a:p>
          <a:p>
            <a:pPr marL="17145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Polkagrisen kommer från Gränna. Från och med 1858 kan vi tacka Amalia Eriksson som med sitt sockerbageri var den först att koka den klassiska polkagrisen. I Gränna finns sju polkagrisbagerier som är öppna året runt och varje år hålls VM i polkagrisbakning i just Gränna. </a:t>
            </a:r>
          </a:p>
          <a:p>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Med anor från 1600-talet är varumärket Husqvarna ett stycke svensk industrihistoria. Husqvarna byggde sin första motorcykel redan 1903 och är ett av världens äldsta motorcykelmärken. </a:t>
            </a:r>
          </a:p>
          <a:p>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Jönköping är för många förknippat med dialekten. Typiskt för många Jönköpingsbor är avsaknaden av R. Sedan ett par år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tillbaka uppmärksammas detta med ”</a:t>
            </a:r>
            <a:r>
              <a:rPr lang="sv-SE" sz="1200" kern="1200" dirty="0" err="1">
                <a:solidFill>
                  <a:schemeClr val="tx1"/>
                </a:solidFill>
                <a:effectLst/>
                <a:latin typeface="+mn-lt"/>
                <a:ea typeface="+mn-ea"/>
                <a:cs typeface="+mn-cs"/>
              </a:rPr>
              <a:t>massipantåta</a:t>
            </a:r>
            <a:r>
              <a:rPr lang="sv-SE" sz="1200" kern="1200" dirty="0">
                <a:solidFill>
                  <a:schemeClr val="tx1"/>
                </a:solidFill>
                <a:effectLst/>
                <a:latin typeface="+mn-lt"/>
                <a:ea typeface="+mn-ea"/>
                <a:cs typeface="+mn-cs"/>
              </a:rPr>
              <a:t> – </a:t>
            </a:r>
            <a:r>
              <a:rPr lang="sv-SE" sz="1200" kern="1200" dirty="0" err="1">
                <a:solidFill>
                  <a:schemeClr val="tx1"/>
                </a:solidFill>
                <a:effectLst/>
                <a:latin typeface="+mn-lt"/>
                <a:ea typeface="+mn-ea"/>
                <a:cs typeface="+mn-cs"/>
              </a:rPr>
              <a:t>fössta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Tossdan</a:t>
            </a:r>
            <a:r>
              <a:rPr lang="sv-SE" sz="1200" kern="1200" dirty="0">
                <a:solidFill>
                  <a:schemeClr val="tx1"/>
                </a:solidFill>
                <a:effectLst/>
                <a:latin typeface="+mn-lt"/>
                <a:ea typeface="+mn-ea"/>
                <a:cs typeface="+mn-cs"/>
              </a:rPr>
              <a:t> i </a:t>
            </a:r>
            <a:r>
              <a:rPr lang="sv-SE" sz="1200" kern="1200" dirty="0" err="1">
                <a:solidFill>
                  <a:schemeClr val="tx1"/>
                </a:solidFill>
                <a:effectLst/>
                <a:latin typeface="+mn-lt"/>
                <a:ea typeface="+mn-ea"/>
                <a:cs typeface="+mn-cs"/>
              </a:rPr>
              <a:t>mass</a:t>
            </a:r>
            <a:r>
              <a:rPr lang="sv-SE" sz="1200" kern="1200" dirty="0">
                <a:solidFill>
                  <a:schemeClr val="tx1"/>
                </a:solidFill>
                <a:effectLst/>
                <a:latin typeface="+mn-lt"/>
                <a:ea typeface="+mn-ea"/>
                <a:cs typeface="+mn-cs"/>
              </a:rPr>
              <a:t>” (första torsdagen i mars).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Det finns endast tre tändsticksmuseum i världen. Jönköping har ett av dessa, nämligen Tändsticksmuseet. </a:t>
            </a:r>
            <a:r>
              <a:rPr lang="sv-SE" sz="1200" b="0" i="0" u="none" kern="1200" dirty="0">
                <a:solidFill>
                  <a:schemeClr val="tx1"/>
                </a:solidFill>
                <a:effectLst/>
                <a:latin typeface="+mn-lt"/>
                <a:ea typeface="+mn-ea"/>
                <a:cs typeface="+mn-cs"/>
              </a:rPr>
              <a:t>Tändsticksmuseet ligger i det så kallade Tändsticksområdet</a:t>
            </a:r>
            <a:r>
              <a:rPr lang="sv-SE" sz="1200" b="0" i="0" u="none" kern="1200" baseline="0" dirty="0">
                <a:solidFill>
                  <a:schemeClr val="tx1"/>
                </a:solidFill>
                <a:effectLst/>
                <a:latin typeface="+mn-lt"/>
                <a:ea typeface="+mn-ea"/>
                <a:cs typeface="+mn-cs"/>
              </a:rPr>
              <a:t> </a:t>
            </a:r>
            <a:r>
              <a:rPr lang="sv-SE" sz="1200" b="0" i="0" u="none" kern="1200" dirty="0">
                <a:solidFill>
                  <a:schemeClr val="tx1"/>
                </a:solidFill>
                <a:effectLst/>
                <a:latin typeface="+mn-lt"/>
                <a:ea typeface="+mn-ea"/>
                <a:cs typeface="+mn-cs"/>
              </a:rPr>
              <a:t>och än idag finns byggnader kvar från industrins storhetstid. </a:t>
            </a:r>
            <a:r>
              <a:rPr lang="sv-SE" sz="1200" b="0" i="0" kern="1200" dirty="0">
                <a:solidFill>
                  <a:schemeClr val="tx1"/>
                </a:solidFill>
                <a:effectLst/>
                <a:latin typeface="+mn-lt"/>
                <a:ea typeface="+mn-ea"/>
                <a:cs typeface="+mn-cs"/>
              </a:rPr>
              <a:t>1844 startade bröderna Johan och Carl Lundström tändstickstillverkning i Jönköping. 1853 övergick de från den farliga fosforstickan och började de tillverka säkerhetständstickor efter forskarens Gustaf Erik Paschs patent.</a:t>
            </a:r>
            <a:r>
              <a:rPr lang="sv-SE" sz="1200" b="0" i="0" kern="1200" baseline="0" dirty="0">
                <a:solidFill>
                  <a:schemeClr val="tx1"/>
                </a:solidFill>
                <a:effectLst/>
                <a:latin typeface="+mn-lt"/>
                <a:ea typeface="+mn-ea"/>
                <a:cs typeface="+mn-cs"/>
              </a:rPr>
              <a:t> B</a:t>
            </a:r>
            <a:r>
              <a:rPr lang="sv-SE" sz="1200" b="0" i="0" kern="1200" dirty="0">
                <a:solidFill>
                  <a:schemeClr val="tx1"/>
                </a:solidFill>
                <a:effectLst/>
                <a:latin typeface="+mn-lt"/>
                <a:ea typeface="+mn-ea"/>
                <a:cs typeface="+mn-cs"/>
              </a:rPr>
              <a:t>röderna Lundström utformade tändsticksasken</a:t>
            </a:r>
            <a:r>
              <a:rPr lang="sv-SE" sz="1200" b="0" i="0" kern="1200" baseline="0" dirty="0">
                <a:solidFill>
                  <a:schemeClr val="tx1"/>
                </a:solidFill>
                <a:effectLst/>
                <a:latin typeface="+mn-lt"/>
                <a:ea typeface="+mn-ea"/>
                <a:cs typeface="+mn-cs"/>
              </a:rPr>
              <a:t> som vi känner idag med </a:t>
            </a:r>
            <a:r>
              <a:rPr lang="sv-SE" sz="1200" b="0" i="0" kern="1200" dirty="0">
                <a:solidFill>
                  <a:schemeClr val="tx1"/>
                </a:solidFill>
                <a:effectLst/>
                <a:latin typeface="+mn-lt"/>
                <a:ea typeface="+mn-ea"/>
                <a:cs typeface="+mn-cs"/>
              </a:rPr>
              <a:t>den smala sidan, med ett plån för att tända stickan.</a:t>
            </a:r>
            <a:endParaRPr lang="sv-SE" sz="1200" b="0" u="none"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24</a:t>
            </a:fld>
            <a:endParaRPr lang="sv-SE"/>
          </a:p>
        </p:txBody>
      </p:sp>
    </p:spTree>
    <p:extLst>
      <p:ext uri="{BB962C8B-B14F-4D97-AF65-F5344CB8AC3E}">
        <p14:creationId xmlns:p14="http://schemas.microsoft.com/office/powerpoint/2010/main" val="352052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Jönköpingsdialekten har tydliga influenser från språket romani, vilket präglar en hel del uttryck du kan höra när du möter en riktig inföding:</a:t>
            </a:r>
          </a:p>
          <a:p>
            <a:r>
              <a:rPr lang="sv-SE" sz="1200" kern="1200" dirty="0">
                <a:solidFill>
                  <a:schemeClr val="tx1"/>
                </a:solidFill>
                <a:effectLst/>
                <a:latin typeface="+mn-lt"/>
                <a:ea typeface="+mn-ea"/>
                <a:cs typeface="+mn-cs"/>
              </a:rPr>
              <a:t>Rackla – prata</a:t>
            </a:r>
          </a:p>
          <a:p>
            <a:r>
              <a:rPr lang="sv-SE" sz="1200" kern="1200" dirty="0" err="1">
                <a:solidFill>
                  <a:schemeClr val="tx1"/>
                </a:solidFill>
                <a:effectLst/>
                <a:latin typeface="+mn-lt"/>
                <a:ea typeface="+mn-ea"/>
                <a:cs typeface="+mn-cs"/>
              </a:rPr>
              <a:t>Tjabo</a:t>
            </a:r>
            <a:r>
              <a:rPr lang="sv-SE" sz="1200" kern="1200" dirty="0">
                <a:solidFill>
                  <a:schemeClr val="tx1"/>
                </a:solidFill>
                <a:effectLst/>
                <a:latin typeface="+mn-lt"/>
                <a:ea typeface="+mn-ea"/>
                <a:cs typeface="+mn-cs"/>
              </a:rPr>
              <a:t> – kille</a:t>
            </a:r>
          </a:p>
          <a:p>
            <a:r>
              <a:rPr lang="sv-SE" sz="1200" kern="1200" dirty="0" err="1">
                <a:solidFill>
                  <a:schemeClr val="tx1"/>
                </a:solidFill>
                <a:effectLst/>
                <a:latin typeface="+mn-lt"/>
                <a:ea typeface="+mn-ea"/>
                <a:cs typeface="+mn-cs"/>
              </a:rPr>
              <a:t>Osch</a:t>
            </a:r>
            <a:r>
              <a:rPr lang="sv-SE" sz="1200" kern="1200" dirty="0">
                <a:solidFill>
                  <a:schemeClr val="tx1"/>
                </a:solidFill>
                <a:effectLst/>
                <a:latin typeface="+mn-lt"/>
                <a:ea typeface="+mn-ea"/>
                <a:cs typeface="+mn-cs"/>
              </a:rPr>
              <a:t> devon – </a:t>
            </a:r>
            <a:r>
              <a:rPr lang="sv-SE" sz="1200" kern="1200" dirty="0" err="1">
                <a:solidFill>
                  <a:schemeClr val="tx1"/>
                </a:solidFill>
                <a:effectLst/>
                <a:latin typeface="+mn-lt"/>
                <a:ea typeface="+mn-ea"/>
                <a:cs typeface="+mn-cs"/>
              </a:rPr>
              <a:t>Wow</a:t>
            </a:r>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Lover</a:t>
            </a:r>
            <a:r>
              <a:rPr lang="sv-SE" sz="1200" kern="1200" dirty="0">
                <a:solidFill>
                  <a:schemeClr val="tx1"/>
                </a:solidFill>
                <a:effectLst/>
                <a:latin typeface="+mn-lt"/>
                <a:ea typeface="+mn-ea"/>
                <a:cs typeface="+mn-cs"/>
              </a:rPr>
              <a:t> – pengar</a:t>
            </a:r>
          </a:p>
          <a:p>
            <a:r>
              <a:rPr lang="sv-SE" sz="1200" kern="1200" dirty="0" err="1">
                <a:solidFill>
                  <a:schemeClr val="tx1"/>
                </a:solidFill>
                <a:effectLst/>
                <a:latin typeface="+mn-lt"/>
                <a:ea typeface="+mn-ea"/>
                <a:cs typeface="+mn-cs"/>
              </a:rPr>
              <a:t>Dickla</a:t>
            </a:r>
            <a:r>
              <a:rPr lang="sv-SE" sz="1200" kern="1200" dirty="0">
                <a:solidFill>
                  <a:schemeClr val="tx1"/>
                </a:solidFill>
                <a:effectLst/>
                <a:latin typeface="+mn-lt"/>
                <a:ea typeface="+mn-ea"/>
                <a:cs typeface="+mn-cs"/>
              </a:rPr>
              <a:t> – kolla, titta</a:t>
            </a:r>
          </a:p>
          <a:p>
            <a:r>
              <a:rPr lang="sv-SE" sz="1200" kern="1200" dirty="0" err="1">
                <a:solidFill>
                  <a:schemeClr val="tx1"/>
                </a:solidFill>
                <a:effectLst/>
                <a:latin typeface="+mn-lt"/>
                <a:ea typeface="+mn-ea"/>
                <a:cs typeface="+mn-cs"/>
              </a:rPr>
              <a:t>Nascha</a:t>
            </a:r>
            <a:r>
              <a:rPr lang="sv-SE" sz="1200" kern="1200" dirty="0">
                <a:solidFill>
                  <a:schemeClr val="tx1"/>
                </a:solidFill>
                <a:effectLst/>
                <a:latin typeface="+mn-lt"/>
                <a:ea typeface="+mn-ea"/>
                <a:cs typeface="+mn-cs"/>
              </a:rPr>
              <a:t> – springa</a:t>
            </a:r>
          </a:p>
          <a:p>
            <a:r>
              <a:rPr lang="sv-SE" sz="1200" kern="1200" dirty="0">
                <a:solidFill>
                  <a:schemeClr val="tx1"/>
                </a:solidFill>
                <a:effectLst/>
                <a:latin typeface="+mn-lt"/>
                <a:ea typeface="+mn-ea"/>
                <a:cs typeface="+mn-cs"/>
              </a:rPr>
              <a:t>Lack – arg</a:t>
            </a:r>
          </a:p>
          <a:p>
            <a:r>
              <a:rPr lang="sv-SE" sz="1200" kern="1200" dirty="0">
                <a:solidFill>
                  <a:schemeClr val="tx1"/>
                </a:solidFill>
                <a:effectLst/>
                <a:latin typeface="+mn-lt"/>
                <a:ea typeface="+mn-ea"/>
                <a:cs typeface="+mn-cs"/>
              </a:rPr>
              <a:t>Katig – kaxig</a:t>
            </a:r>
          </a:p>
          <a:p>
            <a:r>
              <a:rPr lang="sv-SE" sz="1200" kern="1200" dirty="0" err="1">
                <a:solidFill>
                  <a:schemeClr val="tx1"/>
                </a:solidFill>
                <a:effectLst/>
                <a:latin typeface="+mn-lt"/>
                <a:ea typeface="+mn-ea"/>
                <a:cs typeface="+mn-cs"/>
              </a:rPr>
              <a:t>Bälla</a:t>
            </a:r>
            <a:r>
              <a:rPr lang="sv-SE" sz="1200" kern="1200" dirty="0">
                <a:solidFill>
                  <a:schemeClr val="tx1"/>
                </a:solidFill>
                <a:effectLst/>
                <a:latin typeface="+mn-lt"/>
                <a:ea typeface="+mn-ea"/>
                <a:cs typeface="+mn-cs"/>
              </a:rPr>
              <a:t> – ramla</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25</a:t>
            </a:fld>
            <a:endParaRPr lang="sv-SE"/>
          </a:p>
        </p:txBody>
      </p:sp>
    </p:spTree>
    <p:extLst>
      <p:ext uri="{BB962C8B-B14F-4D97-AF65-F5344CB8AC3E}">
        <p14:creationId xmlns:p14="http://schemas.microsoft.com/office/powerpoint/2010/main" val="112200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Vår kommun växer så det knakar, den digitala infrastrukturen utvecklas, människor och företag vill flytta hit.</a:t>
            </a:r>
            <a:endParaRPr lang="sv-SE"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26</a:t>
            </a:fld>
            <a:endParaRPr lang="sv-SE"/>
          </a:p>
        </p:txBody>
      </p:sp>
    </p:spTree>
    <p:extLst>
      <p:ext uri="{BB962C8B-B14F-4D97-AF65-F5344CB8AC3E}">
        <p14:creationId xmlns:p14="http://schemas.microsoft.com/office/powerpoint/2010/main" val="1292477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a:t>
            </a:r>
            <a:r>
              <a:rPr lang="sv-SE" sz="1200" kern="1200" baseline="0" dirty="0">
                <a:solidFill>
                  <a:schemeClr val="tx1"/>
                </a:solidFill>
                <a:effectLst/>
                <a:latin typeface="+mn-lt"/>
                <a:ea typeface="+mn-ea"/>
                <a:cs typeface="+mn-cs"/>
              </a:rPr>
              <a:t> växer så det knakar och </a:t>
            </a:r>
            <a:r>
              <a:rPr lang="sv-SE" sz="1200" kern="1200" dirty="0">
                <a:solidFill>
                  <a:schemeClr val="tx1"/>
                </a:solidFill>
                <a:effectLst/>
                <a:latin typeface="+mn-lt"/>
                <a:ea typeface="+mn-ea"/>
                <a:cs typeface="+mn-cs"/>
              </a:rPr>
              <a:t>planerar för en dag när det är 200 000 invånare</a:t>
            </a:r>
            <a:r>
              <a:rPr lang="sv-SE" sz="1200" kern="1200" baseline="0" dirty="0">
                <a:solidFill>
                  <a:schemeClr val="tx1"/>
                </a:solidFill>
                <a:effectLst/>
                <a:latin typeface="+mn-lt"/>
                <a:ea typeface="+mn-ea"/>
                <a:cs typeface="+mn-cs"/>
              </a:rPr>
              <a:t> i kommunen.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Exempel på hur vi rustar för framtiden: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 har rekordmånga byggprojekt på gång.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Flera nya förskolor byggs och tillfälliga åtgärder görs genom att hyra in lokaler för avlastning i områden där det behövs.</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 utvecklar området Södra </a:t>
            </a:r>
            <a:r>
              <a:rPr lang="sv-SE" sz="1200" kern="1200" dirty="0" err="1">
                <a:solidFill>
                  <a:schemeClr val="tx1"/>
                </a:solidFill>
                <a:effectLst/>
                <a:latin typeface="+mn-lt"/>
                <a:ea typeface="+mn-ea"/>
                <a:cs typeface="+mn-cs"/>
              </a:rPr>
              <a:t>Munksjön</a:t>
            </a:r>
            <a:r>
              <a:rPr lang="sv-SE"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Långsiktig VA-plan med vision</a:t>
            </a:r>
            <a:r>
              <a:rPr lang="sv-SE" sz="1200" kern="1200" baseline="0" dirty="0">
                <a:solidFill>
                  <a:schemeClr val="tx1"/>
                </a:solidFill>
                <a:effectLst/>
                <a:latin typeface="+mn-lt"/>
                <a:ea typeface="+mn-ea"/>
                <a:cs typeface="+mn-cs"/>
              </a:rPr>
              <a:t>, strategi och åtgärder med sikte på 2030</a:t>
            </a:r>
            <a:r>
              <a:rPr lang="sv-SE"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Planering för nya stambanor. </a:t>
            </a:r>
          </a:p>
          <a:p>
            <a:pPr marL="171450" lvl="0" indent="-171450">
              <a:buFont typeface="Arial" panose="020B0604020202020204" pitchFamily="34" charset="0"/>
              <a:buChar char="•"/>
            </a:pPr>
            <a:r>
              <a:rPr lang="sv-SE" sz="1800" dirty="0">
                <a:solidFill>
                  <a:srgbClr val="44546A"/>
                </a:solidFill>
                <a:effectLst/>
                <a:latin typeface="Arial" panose="020B0604020202020204" pitchFamily="34" charset="0"/>
                <a:ea typeface="Times New Roman" panose="02020603050405020304" pitchFamily="18" charset="0"/>
              </a:rPr>
              <a:t>En ny översiktsplan tas fram som ska möjliggöra en hållbar utveckling så att kommunen kan växa till 200 000 invånare.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Detta är bara några av våra planer för att skapa en attraktiv kommun. </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27</a:t>
            </a:fld>
            <a:endParaRPr lang="sv-SE"/>
          </a:p>
        </p:txBody>
      </p:sp>
    </p:spTree>
    <p:extLst>
      <p:ext uri="{BB962C8B-B14F-4D97-AF65-F5344CB8AC3E}">
        <p14:creationId xmlns:p14="http://schemas.microsoft.com/office/powerpoint/2010/main" val="502102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Det kommunala bolaget Södra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Munksjön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Utvecklings AB leder och driver utvecklingen runt området Södra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Munksjön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Södra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Munksjön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ska bli en plats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både för Jönköpings kommuns invånare men också besökare från alla håll.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Med nya stadsdelar och fler bostäder med närhet till natur och vatten vill vi skapa en ny knutpunkt, fyllt av liv, människor och bra kommunikation. I Stadsbyggnadsvision 2.0 pekades området Södra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Munksjön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ut som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stadens nya stora stadsomvandlingsområde</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När allt är klart ska området ge plats till runt 25 000 boende, 11 500 arbetsplatser och 450 000 kvm kommersiella lokaler. </a:t>
            </a:r>
            <a:endParaRPr lang="sv-SE"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28</a:t>
            </a:fld>
            <a:endParaRPr lang="sv-SE"/>
          </a:p>
        </p:txBody>
      </p:sp>
    </p:spTree>
    <p:extLst>
      <p:ext uri="{BB962C8B-B14F-4D97-AF65-F5344CB8AC3E}">
        <p14:creationId xmlns:p14="http://schemas.microsoft.com/office/powerpoint/2010/main" val="272643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Nya stambanor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är ett enormt infrastrukturprojekt som i sin helhet kommer skapa nya möjligheter för våra invånare. Tack vare de nya pendlingsmöjligheterna kommer en ny arbetsmarknad öppna sig. Vi kommer att växa och vara en attraktiv kommun både att bo i och att besöka. Det kommer även att gynna näringslivet. </a:t>
            </a:r>
          </a:p>
          <a:p>
            <a:pPr>
              <a:lnSpc>
                <a:spcPct val="120000"/>
              </a:lnSpc>
              <a:spcAft>
                <a:spcPts val="12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 området Södra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Munksjön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placeras den nya stationen för den planerade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knutpunkten i järnvägssystemet</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Det innebär en helt ny placering av station och nya möjligheter för oss att bli navet för hela södra Sverige. </a:t>
            </a:r>
          </a:p>
          <a:p>
            <a:pPr>
              <a:lnSpc>
                <a:spcPct val="120000"/>
              </a:lnSpc>
              <a:spcAft>
                <a:spcPts val="12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Ungefärliga restider med tåg idag:</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Stockholm – ca 3h 30 min</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Göteborg – ca 2h</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Malmö – ca 2h 50 min</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Borås – ca 1h 10 min med buss (tåg är inte det bästa alternativet)</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Linköping – ca 1h 40 min</a:t>
            </a:r>
          </a:p>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29</a:t>
            </a:fld>
            <a:endParaRPr lang="sv-SE"/>
          </a:p>
        </p:txBody>
      </p:sp>
    </p:spTree>
    <p:extLst>
      <p:ext uri="{BB962C8B-B14F-4D97-AF65-F5344CB8AC3E}">
        <p14:creationId xmlns:p14="http://schemas.microsoft.com/office/powerpoint/2010/main" val="4136009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Var du än väljer att bosätta dig i vår kommun har du nära till natur och vatten. Tre sjöar förenas i vår pulserande stadskärna - och stadsliv och landsbygd samverkar dagligen. Här finns arenor och mötesplatser för näringsliv, föreningsliv, kultur och fritid. Både stadsbebyggelsen och naturen är mångfasetterad. Här finns något för alla.</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Stort utbud av restauranger och caféer.</a:t>
            </a: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Valfrihet mellan konserter, föreställningar, idrottsarrangemang och skogspromenader. </a:t>
            </a: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Storslagna naturupplevelser som: Det blanksvarta berget i Taberg med chans att se flera sällsynta mineraler och fridlysta fladdermöss.</a:t>
            </a: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Äppeldalen i Kaxholmen med sina fantastiska vyer ner mot Vättern och smeknamnet, Smålands Toscana.</a:t>
            </a: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Brahehus, ruinen efter greve Per Brahe den yngres lustslott invid motorvägen på Vätterbranten som är en av Sveriges mest besökta fornlämningar</a:t>
            </a: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Vätterstranden. En flera kilometer lång sandstrand och stora gräsytor mitt i Jönköping. Vätterstranden sträcker sig från Rosenlund i öster och ett par kilometer västerut in mot stadens centrum. </a:t>
            </a: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Biosfärområdet Östra Vätterbranterna: sommaren 2012 blev Östra Vätterbranterna ett av FN-organet UNESCO:s biosfärområde. Här finns skira lövängar, hamlade träd medan raviner och naturskogsmiljöer.</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30</a:t>
            </a:fld>
            <a:endParaRPr lang="sv-SE"/>
          </a:p>
        </p:txBody>
      </p:sp>
    </p:spTree>
    <p:extLst>
      <p:ext uri="{BB962C8B-B14F-4D97-AF65-F5344CB8AC3E}">
        <p14:creationId xmlns:p14="http://schemas.microsoft.com/office/powerpoint/2010/main" val="182129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vår övergripande kommun-presentation.</a:t>
            </a:r>
            <a:r>
              <a:rPr lang="sv-SE" baseline="0" dirty="0"/>
              <a:t> </a:t>
            </a:r>
            <a:br>
              <a:rPr lang="sv-SE" baseline="0" dirty="0"/>
            </a:br>
            <a:r>
              <a:rPr lang="sv-SE" baseline="0" dirty="0"/>
              <a:t>Den kan ses som ett stöd till dig som ska presentera kommunen - eller som en mall för att skapa en agenda.</a:t>
            </a:r>
          </a:p>
          <a:p>
            <a:r>
              <a:rPr lang="sv-SE" dirty="0"/>
              <a:t>Denna bild är</a:t>
            </a:r>
            <a:r>
              <a:rPr lang="sv-SE" baseline="0" dirty="0"/>
              <a:t> inte nödvändig att ha med i själva presentationen. </a:t>
            </a:r>
            <a:br>
              <a:rPr lang="sv-SE" baseline="0" dirty="0"/>
            </a:br>
            <a:endParaRPr lang="sv-SE" baseline="0" dirty="0"/>
          </a:p>
          <a:p>
            <a:r>
              <a:rPr lang="sv-SE" b="1" baseline="0" dirty="0"/>
              <a:t>SÅ HÄR ANVÄNDER DU PRESENTATIONEN:</a:t>
            </a:r>
            <a:endParaRPr lang="sv-SE" baseline="0" dirty="0"/>
          </a:p>
          <a:p>
            <a:pPr marL="171450" indent="-171450">
              <a:buFont typeface="Arial" panose="020B0604020202020204" pitchFamily="34" charset="0"/>
              <a:buChar char="•"/>
            </a:pPr>
            <a:r>
              <a:rPr lang="sv-SE" baseline="0" dirty="0"/>
              <a:t>Följ befintlig presentations struktur och upplägg.</a:t>
            </a:r>
          </a:p>
          <a:p>
            <a:pPr marL="171450" indent="-171450">
              <a:buFont typeface="Arial" panose="020B0604020202020204" pitchFamily="34" charset="0"/>
              <a:buChar char="•"/>
            </a:pPr>
            <a:r>
              <a:rPr lang="sv-SE" baseline="0" dirty="0"/>
              <a:t>Om du vill ta bort, dölja eller lägga till sidor går det bra – men ändra helst inte ordningen.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Om du vill lägga till fler kapitel/bilder finns det färdiga layouter att utgå från i de dolda bilderna på sida 3 och 4. Du hittar även fler layouter genom att infoga en ny sida vid pilen – under ”Ny bild” i menyn.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Om du vill infoga ett foto bakom balken (den blå sidfoten längst ner på varje sida), högerklicka på bilden och välj ”Formatera bakgrund”. Som fyllning väljer du ”Bild eller strukturfyllning” och sedan ”Infoga bild från fil”.</a:t>
            </a:r>
          </a:p>
          <a:p>
            <a:pPr marL="171450" indent="-171450">
              <a:buFont typeface="Arial" panose="020B0604020202020204" pitchFamily="34" charset="0"/>
              <a:buChar char="•"/>
            </a:pPr>
            <a:endParaRPr lang="sv-SE" baseline="0" dirty="0"/>
          </a:p>
          <a:p>
            <a:pPr marL="0" indent="0">
              <a:buFont typeface="Arial" panose="020B0604020202020204" pitchFamily="34" charset="0"/>
              <a:buNone/>
            </a:pPr>
            <a:r>
              <a:rPr lang="sv-SE" i="1" baseline="0" dirty="0"/>
              <a:t>Lycka till med din presentation!</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4</a:t>
            </a:fld>
            <a:endParaRPr lang="sv-SE"/>
          </a:p>
        </p:txBody>
      </p:sp>
    </p:spTree>
    <p:extLst>
      <p:ext uri="{BB962C8B-B14F-4D97-AF65-F5344CB8AC3E}">
        <p14:creationId xmlns:p14="http://schemas.microsoft.com/office/powerpoint/2010/main" val="3054914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delar gärna vår kommun med flera, ger plats och utrymme för aktiviteter, evenemang och folkfester.</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Ironman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70.3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lockar mer än 2000 idrottsintresserade deltagare från hela världen. </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DreamHack</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världens största datorfestival, arrangeras två gånger om året och lockar cirka 50 000 besökare, intresserade av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gaming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och e-sport.</a:t>
            </a:r>
            <a:b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är också ofta plats för mässor – och kan stoltsera som arrangör till en av världens största skogsmässor: Elmia Wood. </a:t>
            </a:r>
          </a:p>
        </p:txBody>
      </p:sp>
      <p:sp>
        <p:nvSpPr>
          <p:cNvPr id="4" name="Platshållare för bildnummer 3"/>
          <p:cNvSpPr>
            <a:spLocks noGrp="1"/>
          </p:cNvSpPr>
          <p:nvPr>
            <p:ph type="sldNum" sz="quarter" idx="10"/>
          </p:nvPr>
        </p:nvSpPr>
        <p:spPr/>
        <p:txBody>
          <a:bodyPr/>
          <a:lstStyle/>
          <a:p>
            <a:fld id="{04AC584B-15AE-4ECC-ABC7-E738CF126219}" type="slidenum">
              <a:rPr lang="sv-SE" smtClean="0"/>
              <a:t>31</a:t>
            </a:fld>
            <a:endParaRPr lang="sv-SE"/>
          </a:p>
        </p:txBody>
      </p:sp>
    </p:spTree>
    <p:extLst>
      <p:ext uri="{BB962C8B-B14F-4D97-AF65-F5344CB8AC3E}">
        <p14:creationId xmlns:p14="http://schemas.microsoft.com/office/powerpoint/2010/main" val="597553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har mycket att vara stolta över i Jönköpings kommun och det är inte bara vi som tycker det. Vi har fått flera utmärkelser genom åren: </a:t>
            </a:r>
          </a:p>
          <a:p>
            <a:pPr marL="342900" lvl="0" indent="-342900">
              <a:lnSpc>
                <a:spcPct val="120000"/>
              </a:lnSpc>
              <a:spcAft>
                <a:spcPts val="1200"/>
              </a:spcAft>
              <a:buFont typeface="Arial" panose="020B0604020202020204" pitchFamily="34" charset="0"/>
              <a:buChar char="•"/>
              <a:tabLst>
                <a:tab pos="457200" algn="l"/>
              </a:tabLs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EU-kommissionen delar årligen ut pris till en stad i Europa som arbetat särskilt med tillgänglighet för alla invånare – ”Access City Award”. Vinnaren för 2021 var Jönköping, som vann utifrån sitt arbete med att alla oavsett ålder och funktionsförmåga ska ha jämlik tillgång till staden och för arbetsmetoden som inkluderar civilsamhället i arbetet på alla nivåer. Förutom utmärkelsen tilldelades en prissumma på 150 000 Euro. Den används för fortsatt utveckling av arbete med tillgänglighet inom olika verksamhetsområden och i staden.</a:t>
            </a:r>
          </a:p>
          <a:p>
            <a:pPr marL="342900" lvl="0" indent="-342900">
              <a:lnSpc>
                <a:spcPct val="120000"/>
              </a:lnSpc>
              <a:spcAft>
                <a:spcPts val="1200"/>
              </a:spcAft>
              <a:buFont typeface="Arial" panose="020B0604020202020204" pitchFamily="34" charset="0"/>
              <a:buChar char="•"/>
              <a:tabLst>
                <a:tab pos="457200" algn="l"/>
              </a:tabLs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 SCB:s medborgarundersökning 2021 ligger Jönköpings kommuns resultat  över riksgenomsnittet i majoriteten av enkätens frågor. Rent övergripande visar resultatet att kommuninvånarna tycker att Jönköpings kommun är en mycket bra kommun att leva och bo i och att det finns goda möjligheter till arbete, samt att studera eftergymnasialt. En stor andel av de tillfrågade skulle även kunna rekommendera andra att flytta hit. Trygghet i den offentliga miljön får överlag också bra betyg, men i några av frågorna som rör trygghet i samhället ligger resultaten på en lägre nivå för kvinnor än för män.</a:t>
            </a:r>
          </a:p>
          <a:p>
            <a:pPr marL="342900" lvl="0" indent="-342900">
              <a:lnSpc>
                <a:spcPct val="120000"/>
              </a:lnSpc>
              <a:spcAft>
                <a:spcPts val="1200"/>
              </a:spcAft>
              <a:buFont typeface="Arial" panose="020B0604020202020204" pitchFamily="34" charset="0"/>
              <a:buChar char="•"/>
              <a:tabLst>
                <a:tab pos="457200" algn="l"/>
              </a:tabLs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Vår kommun hamnar topp 50 i undersökningen Sveriges Bästa Arbetsgivare 2019, överst av alla svenska kommuner. Undersökningen, som genomfördes av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employer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brand-företaget Universum , mäter vad medarbetare tycker om sin nuvarande arbetsgivare utifrån tre olika faktorer: intern identitet, nöjdhet och lojalitet.</a:t>
            </a:r>
          </a:p>
          <a:p>
            <a:pPr marL="342900" lvl="0" indent="-342900">
              <a:lnSpc>
                <a:spcPct val="120000"/>
              </a:lnSpc>
              <a:spcAft>
                <a:spcPts val="1200"/>
              </a:spcAft>
              <a:buFont typeface="Arial" panose="020B0604020202020204" pitchFamily="34" charset="0"/>
              <a:buChar char="•"/>
              <a:tabLst>
                <a:tab pos="457200" algn="l"/>
              </a:tabLs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2019 är Jönköping den stadskärna som har ekonomiskt bästa förutsättningar, enligt en stadsbarometer som konsultbolaget WSP har gjort. 67 svenska mellanstora till stora stadskärnor jämförs i den. </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32</a:t>
            </a:fld>
            <a:endParaRPr lang="sv-SE"/>
          </a:p>
        </p:txBody>
      </p:sp>
    </p:spTree>
    <p:extLst>
      <p:ext uri="{BB962C8B-B14F-4D97-AF65-F5344CB8AC3E}">
        <p14:creationId xmlns:p14="http://schemas.microsoft.com/office/powerpoint/2010/main" val="3229368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Tack för att ni har lyssnat!</a:t>
            </a:r>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33</a:t>
            </a:fld>
            <a:endParaRPr lang="sv-SE" dirty="0"/>
          </a:p>
        </p:txBody>
      </p:sp>
    </p:spTree>
    <p:extLst>
      <p:ext uri="{BB962C8B-B14F-4D97-AF65-F5344CB8AC3E}">
        <p14:creationId xmlns:p14="http://schemas.microsoft.com/office/powerpoint/2010/main" val="312348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Vår kommun är till (land)ytan ca 1 500 km²</a:t>
            </a:r>
            <a:r>
              <a:rPr lang="sv-SE" sz="1200" kern="1200" baseline="0" dirty="0">
                <a:solidFill>
                  <a:schemeClr val="tx1"/>
                </a:solidFill>
                <a:effectLst/>
                <a:latin typeface="+mn-lt"/>
                <a:ea typeface="+mn-ea"/>
                <a:cs typeface="+mn-cs"/>
              </a:rPr>
              <a:t> - nästan dubbelt så stor landyta som hela New York (staden). </a:t>
            </a:r>
            <a:br>
              <a:rPr lang="sv-SE" sz="1200" kern="1200" baseline="0" dirty="0">
                <a:solidFill>
                  <a:schemeClr val="tx1"/>
                </a:solidFill>
                <a:effectLst/>
                <a:latin typeface="+mn-lt"/>
                <a:ea typeface="+mn-ea"/>
                <a:cs typeface="+mn-cs"/>
              </a:rPr>
            </a:br>
            <a:r>
              <a:rPr lang="sv-SE" sz="1200" kern="1200" baseline="0" dirty="0">
                <a:solidFill>
                  <a:schemeClr val="tx1"/>
                </a:solidFill>
                <a:effectLst/>
                <a:latin typeface="+mn-lt"/>
                <a:ea typeface="+mn-ea"/>
                <a:cs typeface="+mn-cs"/>
              </a:rPr>
              <a:t>Vår kommun växlar mellan landsbygd, </a:t>
            </a:r>
            <a:r>
              <a:rPr lang="sv-SE" sz="1200" kern="1200" dirty="0">
                <a:solidFill>
                  <a:schemeClr val="tx1"/>
                </a:solidFill>
                <a:effectLst/>
                <a:latin typeface="+mn-lt"/>
                <a:ea typeface="+mn-ea"/>
                <a:cs typeface="+mn-cs"/>
              </a:rPr>
              <a:t>stora och mindre tätorter, djupa skogar, bördig jordbruksbygd, sjöar och vattendrag.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Jönköpings kommun är en plats där stad och landsbygd möts.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Jönköping,</a:t>
            </a:r>
            <a:r>
              <a:rPr lang="sv-SE" sz="1200" kern="1200" baseline="0" dirty="0">
                <a:solidFill>
                  <a:schemeClr val="tx1"/>
                </a:solidFill>
                <a:effectLst/>
                <a:latin typeface="+mn-lt"/>
                <a:ea typeface="+mn-ea"/>
                <a:cs typeface="+mn-cs"/>
              </a:rPr>
              <a:t> som </a:t>
            </a:r>
            <a:r>
              <a:rPr lang="sv-SE" sz="1200" kern="1200" dirty="0">
                <a:solidFill>
                  <a:schemeClr val="tx1"/>
                </a:solidFill>
                <a:effectLst/>
                <a:latin typeface="+mn-lt"/>
                <a:ea typeface="+mn-ea"/>
                <a:cs typeface="+mn-cs"/>
              </a:rPr>
              <a:t>är den största orten i kommunen, blev stad redan år 1284. I kommunen finns också den historiska staden Gränna från 1652 och Huskvarna som också</a:t>
            </a:r>
            <a:r>
              <a:rPr lang="sv-SE" sz="1200" kern="1200" baseline="0" dirty="0">
                <a:solidFill>
                  <a:schemeClr val="tx1"/>
                </a:solidFill>
                <a:effectLst/>
                <a:latin typeface="+mn-lt"/>
                <a:ea typeface="+mn-ea"/>
                <a:cs typeface="+mn-cs"/>
              </a:rPr>
              <a:t> har anor från</a:t>
            </a:r>
            <a:r>
              <a:rPr lang="sv-SE" sz="1200" kern="1200" dirty="0">
                <a:solidFill>
                  <a:schemeClr val="tx1"/>
                </a:solidFill>
                <a:effectLst/>
                <a:latin typeface="+mn-lt"/>
                <a:ea typeface="+mn-ea"/>
                <a:cs typeface="+mn-cs"/>
              </a:rPr>
              <a:t>1600-talet men blev stad 1911. Sjön Vättern och den stora ön Visingsö är en del av Jönköpings kommun.</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5</a:t>
            </a:fld>
            <a:endParaRPr lang="sv-SE"/>
          </a:p>
        </p:txBody>
      </p:sp>
    </p:spTree>
    <p:extLst>
      <p:ext uri="{BB962C8B-B14F-4D97-AF65-F5344CB8AC3E}">
        <p14:creationId xmlns:p14="http://schemas.microsoft.com/office/powerpoint/2010/main" val="162671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I februari 2018 antog kommunfullmäktige förslaget till Vision 2030 för Jönköpings kommun. Visionen lyfter vikten av att ta tillvara på kommunens unika egenskaper och den potential som redan idag finns. Utgångspunkt i visionen är målbild för 2030, Jönköpings kommun som en attraktiv och öppen kommun att besöka, leva, verka och bo i – en plats där människor trivs, di</a:t>
            </a:r>
            <a:r>
              <a:rPr lang="sv-SE" sz="1200" b="0" i="0" kern="1200" baseline="0" dirty="0">
                <a:solidFill>
                  <a:schemeClr val="tx1"/>
                </a:solidFill>
                <a:effectLst/>
                <a:latin typeface="+mn-lt"/>
                <a:ea typeface="+mn-ea"/>
                <a:cs typeface="+mn-cs"/>
              </a:rPr>
              <a:t>t de </a:t>
            </a:r>
            <a:r>
              <a:rPr lang="sv-SE" sz="1200" b="0" i="0" kern="1200" dirty="0">
                <a:solidFill>
                  <a:schemeClr val="tx1"/>
                </a:solidFill>
                <a:effectLst/>
                <a:latin typeface="+mn-lt"/>
                <a:ea typeface="+mn-ea"/>
                <a:cs typeface="+mn-cs"/>
              </a:rPr>
              <a:t>vill flytta och stanna kvar.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Visionen kan sammanfattas genom fyra målområden inom vilka vi vill positionera oss under tiden fram till år 2030:</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 Jönköping 2030 är södra Sveriges nav</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Jönköping 2030 ska vara en kommun med framåtanda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Jönköping 2030 genomsyras av gemenskap, trygghet och öppenhet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Jönköping 2030 är en plats där stad och landsbygd möts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All utveckling i Jönköpings kommun ska vila på en ekologisk, social och ekonomisk hållbarhet, vilket bidrar till att Jönköping 2030 är ett hållbart och klimatsmart föredöme.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Jönköping 2030 är södra Sveriges nav</a:t>
            </a:r>
          </a:p>
          <a:p>
            <a:r>
              <a:rPr lang="sv-SE" sz="1200" b="0" i="0" kern="1200" dirty="0">
                <a:solidFill>
                  <a:schemeClr val="tx1"/>
                </a:solidFill>
                <a:effectLst/>
                <a:latin typeface="+mn-lt"/>
                <a:ea typeface="+mn-ea"/>
                <a:cs typeface="+mn-cs"/>
              </a:rPr>
              <a:t>Jönköping 2030 är en knutpunkt som har goda kommunikationer med omvärlden. Det är smidigt och miljövänligt att ta sig till och från kommunen, vilket ger ökade möjligheter för att bo och verka här. Det strategiska läget, i kombination med ett brett och expansivt näringsliv ska vara det självklara valet för företag som vill etablera sig eller utveckla sin verksamhet. Jönköping 2030 har profilerat sig som ett nav för kultur, sport och friluftsliv.</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Jönköping 2030 ska vara en kommun med framåtanda</a:t>
            </a:r>
          </a:p>
          <a:p>
            <a:r>
              <a:rPr lang="sv-SE" sz="1200" b="0" i="0" kern="1200" dirty="0">
                <a:solidFill>
                  <a:schemeClr val="tx1"/>
                </a:solidFill>
                <a:effectLst/>
                <a:latin typeface="+mn-lt"/>
                <a:ea typeface="+mn-ea"/>
                <a:cs typeface="+mn-cs"/>
              </a:rPr>
              <a:t>Jönköping 2030 är en öppen och positiv kommun med en internationell prägel där vi vågar satsa och tänka nytt. Genom att ta vara på invånarnas kunskap och engagemang skapas förutsättningar för en hållbar kommun där idéer utvecklas och där vi inte är rädda för att agera. Satsningar på hela utbildningskedjan, från förskola till högskola, lägger grunden för en kommun präglad av kunskap, innovation och kreativitet.</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Jönköping genomsyras av gemenskap, trygghet och öppenhet</a:t>
            </a:r>
          </a:p>
          <a:p>
            <a:r>
              <a:rPr lang="sv-SE" sz="1200" b="0" i="0" kern="1200" dirty="0">
                <a:solidFill>
                  <a:schemeClr val="tx1"/>
                </a:solidFill>
                <a:effectLst/>
                <a:latin typeface="+mn-lt"/>
                <a:ea typeface="+mn-ea"/>
                <a:cs typeface="+mn-cs"/>
              </a:rPr>
              <a:t>Jönköping 2030 är den stora kommunen med den lilla kommunens känsla av gemenskap och trygghet – där öppna mötesplatser och ett starkt civilsamhälle bidrar till att skapa en kommun för alla. Kommunen genomsyras av öppenhet, delaktighet och tillgänglighet. Jönköping är en trygg och säker kommun, var än i livet man befinner sig.</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Jönköping 2030 är en plats där stad och landsbygd möts</a:t>
            </a:r>
          </a:p>
          <a:p>
            <a:r>
              <a:rPr lang="sv-SE" sz="1200" b="0" i="0" kern="1200" dirty="0">
                <a:solidFill>
                  <a:schemeClr val="tx1"/>
                </a:solidFill>
                <a:effectLst/>
                <a:latin typeface="+mn-lt"/>
                <a:ea typeface="+mn-ea"/>
                <a:cs typeface="+mn-cs"/>
              </a:rPr>
              <a:t>Jönköping 2030 har levande landsbygder, med livskraftiga gröna näringar. Människor i hela Jönköpings kommun är stolta över sina landsbygder och det finns goda möjligheter till boende, försörjning och rekreation. Jönköping 2030 är ett regionalt centrum med ett stort utbud av handel, kaféer, restauranger, kultur, nöjen och aktiviteter. Alla har någonstans att bo samtidigt som fler ska kunna välja Jönköping som sin hemkommun.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6</a:t>
            </a:fld>
            <a:endParaRPr lang="sv-SE"/>
          </a:p>
        </p:txBody>
      </p:sp>
    </p:spTree>
    <p:extLst>
      <p:ext uri="{BB962C8B-B14F-4D97-AF65-F5344CB8AC3E}">
        <p14:creationId xmlns:p14="http://schemas.microsoft.com/office/powerpoint/2010/main" val="156285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en plats </a:t>
            </a:r>
            <a:r>
              <a:rPr lang="sv-SE" baseline="0" dirty="0"/>
              <a:t>där människor vill bo och leva. Som en kommun med framåtanda vill vi fortsätta att utvecklas tillsammans med våra invånare. Därför drivs vi framåt av vår Vision 2030 - att bli en av landets starkaste stadsregioner. </a:t>
            </a:r>
            <a:r>
              <a:rPr lang="sv-SE" sz="1200" kern="1200" baseline="0" dirty="0">
                <a:solidFill>
                  <a:schemeClr val="tx1"/>
                </a:solidFill>
                <a:effectLst/>
                <a:latin typeface="+mn-lt"/>
                <a:ea typeface="+mn-ea"/>
                <a:cs typeface="+mn-cs"/>
              </a:rPr>
              <a:t>S</a:t>
            </a:r>
            <a:r>
              <a:rPr lang="sv-SE" sz="1200" kern="1200" dirty="0">
                <a:solidFill>
                  <a:schemeClr val="tx1"/>
                </a:solidFill>
                <a:effectLst/>
                <a:latin typeface="+mn-lt"/>
                <a:ea typeface="+mn-ea"/>
                <a:cs typeface="+mn-cs"/>
              </a:rPr>
              <a:t>om södra Sveriges nav vill vi skapa en trygg och öppen plats.</a:t>
            </a:r>
            <a:r>
              <a:rPr lang="sv-SE" sz="1200" kern="1200" baseline="0" dirty="0">
                <a:solidFill>
                  <a:schemeClr val="tx1"/>
                </a:solidFill>
                <a:effectLst/>
                <a:latin typeface="+mn-lt"/>
                <a:ea typeface="+mn-ea"/>
                <a:cs typeface="+mn-cs"/>
              </a:rPr>
              <a:t> D</a:t>
            </a:r>
            <a:r>
              <a:rPr lang="sv-SE" sz="1200" kern="1200" dirty="0">
                <a:solidFill>
                  <a:schemeClr val="tx1"/>
                </a:solidFill>
                <a:effectLst/>
                <a:latin typeface="+mn-lt"/>
                <a:ea typeface="+mn-ea"/>
                <a:cs typeface="+mn-cs"/>
              </a:rPr>
              <a:t>är människor från stad och landsbygd kan mötas med förutsättningar att skapa och bygga för framtiden.</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7</a:t>
            </a:fld>
            <a:endParaRPr lang="sv-SE"/>
          </a:p>
        </p:txBody>
      </p:sp>
    </p:spTree>
    <p:extLst>
      <p:ext uri="{BB962C8B-B14F-4D97-AF65-F5344CB8AC3E}">
        <p14:creationId xmlns:p14="http://schemas.microsoft.com/office/powerpoint/2010/main" val="13379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Vi är en knutpunkt för södra Sverige och har goda kommunikationer med omvärlden. Det strategiska läget, i kombination med vårt expansiva näringsliv, ger</a:t>
            </a:r>
            <a:r>
              <a:rPr lang="sv-SE" sz="1200" b="0" i="0" u="none" strike="noStrike" kern="1200" baseline="0" dirty="0">
                <a:solidFill>
                  <a:schemeClr val="tx1"/>
                </a:solidFill>
                <a:effectLst/>
                <a:latin typeface="+mn-lt"/>
                <a:ea typeface="+mn-ea"/>
                <a:cs typeface="+mn-cs"/>
              </a:rPr>
              <a:t> oss förutsättningarna för innovation och </a:t>
            </a:r>
            <a:r>
              <a:rPr lang="sv-SE" sz="1200" b="0" i="0" u="none" strike="noStrike" kern="1200" dirty="0">
                <a:solidFill>
                  <a:schemeClr val="tx1"/>
                </a:solidFill>
                <a:effectLst/>
                <a:latin typeface="+mn-lt"/>
                <a:ea typeface="+mn-ea"/>
                <a:cs typeface="+mn-cs"/>
              </a:rPr>
              <a:t>framåtanda. Vår</a:t>
            </a:r>
            <a:r>
              <a:rPr lang="sv-SE" sz="1200" b="0" i="0" u="none" strike="noStrike" kern="1200" baseline="0" dirty="0">
                <a:solidFill>
                  <a:schemeClr val="tx1"/>
                </a:solidFill>
                <a:effectLst/>
                <a:latin typeface="+mn-lt"/>
                <a:ea typeface="+mn-ea"/>
                <a:cs typeface="+mn-cs"/>
              </a:rPr>
              <a:t> kommuns läge </a:t>
            </a:r>
            <a:r>
              <a:rPr lang="sv-SE" sz="1200" b="0" i="0" u="none" strike="noStrike" kern="1200" dirty="0">
                <a:solidFill>
                  <a:schemeClr val="tx1"/>
                </a:solidFill>
                <a:effectLst/>
                <a:latin typeface="+mn-lt"/>
                <a:ea typeface="+mn-ea"/>
                <a:cs typeface="+mn-cs"/>
              </a:rPr>
              <a:t>i mitten av Norden ger oss också</a:t>
            </a:r>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stora kommunikationsmöjligheter med</a:t>
            </a:r>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övriga Sverige och Skandinavien</a:t>
            </a:r>
            <a:r>
              <a:rPr lang="sv-SE" sz="1200" b="0" i="0" u="none" strike="noStrike" kern="1200" baseline="0" dirty="0">
                <a:solidFill>
                  <a:schemeClr val="tx1"/>
                </a:solidFill>
                <a:effectLst/>
                <a:latin typeface="+mn-lt"/>
                <a:ea typeface="+mn-ea"/>
                <a:cs typeface="+mn-cs"/>
              </a:rPr>
              <a:t> i stort.</a:t>
            </a:r>
          </a:p>
          <a:p>
            <a:endParaRPr lang="sv-S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u="none" strike="noStrike" kern="1200" baseline="0" dirty="0">
                <a:solidFill>
                  <a:schemeClr val="tx1"/>
                </a:solidFill>
                <a:effectLst/>
                <a:latin typeface="+mn-lt"/>
                <a:ea typeface="+mn-ea"/>
                <a:cs typeface="+mn-cs"/>
              </a:rPr>
              <a:t>Avstånden är avrundade och enligt Google </a:t>
            </a:r>
            <a:r>
              <a:rPr lang="sv-SE" sz="1200" b="0" i="1" u="none" strike="noStrike" kern="1200" baseline="0" dirty="0" err="1">
                <a:solidFill>
                  <a:schemeClr val="tx1"/>
                </a:solidFill>
                <a:effectLst/>
                <a:latin typeface="+mn-lt"/>
                <a:ea typeface="+mn-ea"/>
                <a:cs typeface="+mn-cs"/>
              </a:rPr>
              <a:t>Maps</a:t>
            </a:r>
            <a:r>
              <a:rPr lang="sv-SE" sz="1200" b="0" i="1" u="none" strike="noStrike" kern="1200" baseline="0" dirty="0">
                <a:solidFill>
                  <a:schemeClr val="tx1"/>
                </a:solidFill>
                <a:effectLst/>
                <a:latin typeface="+mn-lt"/>
                <a:ea typeface="+mn-ea"/>
                <a:cs typeface="+mn-cs"/>
              </a:rPr>
              <a:t> (kortaste bilvägen från Rådhuset i Jönköping till centrum i respektive stad).</a:t>
            </a:r>
            <a:endParaRPr lang="sv-SE" sz="1200" b="0" i="0" u="none" strike="noStrike" kern="1200" baseline="0" dirty="0">
              <a:solidFill>
                <a:schemeClr val="tx1"/>
              </a:solidFill>
              <a:effectLst/>
              <a:latin typeface="+mn-lt"/>
              <a:ea typeface="+mn-ea"/>
              <a:cs typeface="+mn-cs"/>
            </a:endParaRPr>
          </a:p>
          <a:p>
            <a:endParaRPr lang="sv-SE" sz="1200" b="0" i="0" u="none" strike="noStrike" kern="1200" baseline="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De största tätorterna i Jönköpings kommun är: Jönköping, Huskvarna, Bankeryd, Taberg, Tenhult, Gränna, Barnarp, Kaxholmen. </a:t>
            </a:r>
          </a:p>
          <a:p>
            <a:endParaRPr lang="sv-SE" sz="1200" b="0" i="0" u="none" strike="noStrike" kern="1200" baseline="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Alla tätorter i Jönköpings kommun: Jönköping, Huskvarna, Norrahammar, Bankeryd, Taberg, Tenhult, Gränna, Barnarp, Kaxholmen, Lekeryd, Bottnaryd, </a:t>
            </a:r>
            <a:r>
              <a:rPr lang="sv-SE" sz="1200" b="0" i="0" u="none" strike="noStrike" kern="1200" baseline="0" dirty="0" err="1">
                <a:solidFill>
                  <a:schemeClr val="tx1"/>
                </a:solidFill>
                <a:effectLst/>
                <a:latin typeface="+mn-lt"/>
                <a:ea typeface="+mn-ea"/>
                <a:cs typeface="+mn-cs"/>
              </a:rPr>
              <a:t>Kortebo</a:t>
            </a:r>
            <a:r>
              <a:rPr lang="sv-SE" sz="1200" b="0" i="0" u="none" strike="noStrike" kern="1200" baseline="0" dirty="0">
                <a:solidFill>
                  <a:schemeClr val="tx1"/>
                </a:solidFill>
                <a:effectLst/>
                <a:latin typeface="+mn-lt"/>
                <a:ea typeface="+mn-ea"/>
                <a:cs typeface="+mn-cs"/>
              </a:rPr>
              <a:t>, Skärstad, </a:t>
            </a:r>
            <a:r>
              <a:rPr lang="sv-SE" sz="1200" b="0" i="0" u="none" strike="noStrike" kern="1200" baseline="0" dirty="0" err="1">
                <a:solidFill>
                  <a:schemeClr val="tx1"/>
                </a:solidFill>
                <a:effectLst/>
                <a:latin typeface="+mn-lt"/>
                <a:ea typeface="+mn-ea"/>
                <a:cs typeface="+mn-cs"/>
              </a:rPr>
              <a:t>Ölmstad</a:t>
            </a:r>
            <a:r>
              <a:rPr lang="sv-SE" sz="1200" b="0" i="0" u="none" strike="noStrike" kern="1200" baseline="0" dirty="0">
                <a:solidFill>
                  <a:schemeClr val="tx1"/>
                </a:solidFill>
                <a:effectLst/>
                <a:latin typeface="+mn-lt"/>
                <a:ea typeface="+mn-ea"/>
                <a:cs typeface="+mn-cs"/>
              </a:rPr>
              <a:t>, Örserum, </a:t>
            </a:r>
            <a:r>
              <a:rPr lang="sv-SE" sz="1200" b="0" i="0" u="none" strike="noStrike" kern="1200" baseline="0" dirty="0" err="1">
                <a:solidFill>
                  <a:schemeClr val="tx1"/>
                </a:solidFill>
                <a:effectLst/>
                <a:latin typeface="+mn-lt"/>
                <a:ea typeface="+mn-ea"/>
                <a:cs typeface="+mn-cs"/>
              </a:rPr>
              <a:t>Tunnerstad</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Öggestorp</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Gissebo</a:t>
            </a:r>
            <a:r>
              <a:rPr lang="sv-SE" sz="1200" b="0" i="0" u="none" strike="noStrike" kern="1200" baseline="0" dirty="0">
                <a:solidFill>
                  <a:schemeClr val="tx1"/>
                </a:solidFill>
                <a:effectLst/>
                <a:latin typeface="+mn-lt"/>
                <a:ea typeface="+mn-ea"/>
                <a:cs typeface="+mn-cs"/>
              </a:rPr>
              <a:t>, Ryd samt </a:t>
            </a:r>
            <a:r>
              <a:rPr lang="sv-SE" sz="1200" b="0" i="0" u="none" strike="noStrike" kern="1200" baseline="0" dirty="0" err="1">
                <a:solidFill>
                  <a:schemeClr val="tx1"/>
                </a:solidFill>
                <a:effectLst/>
                <a:latin typeface="+mn-lt"/>
                <a:ea typeface="+mn-ea"/>
                <a:cs typeface="+mn-cs"/>
              </a:rPr>
              <a:t>Hulukvarn</a:t>
            </a:r>
            <a:r>
              <a:rPr lang="sv-SE" sz="1200" b="0" i="0" u="none" strike="noStrike" kern="1200" baseline="0" dirty="0">
                <a:solidFill>
                  <a:schemeClr val="tx1"/>
                </a:solidFill>
                <a:effectLst/>
                <a:latin typeface="+mn-lt"/>
                <a:ea typeface="+mn-ea"/>
                <a:cs typeface="+mn-cs"/>
              </a:rPr>
              <a:t>, Ulvstorp och Västersjön.</a:t>
            </a:r>
          </a:p>
          <a:p>
            <a:endParaRPr lang="sv-S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Jönköpings kommun utgörs av</a:t>
            </a:r>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12 kommundelar: Jönköping, Huskvarna, Gränna, Visingsö, Skärstad, Lekeryd, Tenhult, Barnarp, Norrahammar, Månsarp, Bankeryd och Norra Mo. </a:t>
            </a:r>
          </a:p>
          <a:p>
            <a:endParaRPr lang="sv-SE" sz="1200" b="0" i="0" u="none" strike="noStrike" kern="1200" baseline="0" dirty="0">
              <a:solidFill>
                <a:schemeClr val="tx1"/>
              </a:solidFill>
              <a:effectLst/>
              <a:latin typeface="+mn-lt"/>
              <a:ea typeface="+mn-ea"/>
              <a:cs typeface="+mn-cs"/>
            </a:endParaRPr>
          </a:p>
          <a:p>
            <a:endParaRPr lang="sv-SE" sz="1200" b="0" i="0" u="none" strike="noStrike" kern="1200" baseline="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8</a:t>
            </a:fld>
            <a:endParaRPr lang="sv-SE"/>
          </a:p>
        </p:txBody>
      </p:sp>
    </p:spTree>
    <p:extLst>
      <p:ext uri="{BB962C8B-B14F-4D97-AF65-F5344CB8AC3E}">
        <p14:creationId xmlns:p14="http://schemas.microsoft.com/office/powerpoint/2010/main" val="425464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 är Sveriges 9:e största kommun och hem för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145 114</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invånare. Vi har en hög befolkningstillväxt på i genomsnitt ca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1 500</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invånare per år under de senaste fem åren. </a:t>
            </a:r>
          </a:p>
          <a:p>
            <a:pPr>
              <a:lnSpc>
                <a:spcPct val="120000"/>
              </a:lnSpc>
              <a:spcAft>
                <a:spcPts val="12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Många av oss,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94 701</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stycken, bor i orterna Jönköping och Huskvarna.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9</a:t>
            </a:fld>
            <a:endParaRPr lang="sv-SE"/>
          </a:p>
        </p:txBody>
      </p:sp>
    </p:spTree>
    <p:extLst>
      <p:ext uri="{BB962C8B-B14F-4D97-AF65-F5344CB8AC3E}">
        <p14:creationId xmlns:p14="http://schemas.microsoft.com/office/powerpoint/2010/main" val="348487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Jönköpings kommun utgörs av 12 kommundelar: Jönköping, Huskvarna, Gränna, Visingsö, Skärstad-</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Ölmstad</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Lekeryd, Tenhult, Barnarp, Norrahammar-Hovslätt, Månsarp-Taberg, Bankeryd och Norra Mo. Tillsammans utgör vi en attraktiv plats med ett högt inflyttningsnetto. </a:t>
            </a:r>
          </a:p>
          <a:p>
            <a:pPr>
              <a:lnSpc>
                <a:spcPct val="120000"/>
              </a:lnSpc>
              <a:spcAft>
                <a:spcPts val="1200"/>
              </a:spcAft>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Befolkningen förändras även i takt med antalet som föds. I Jönköpings kommun föddes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1 526</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barn under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2022</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och vi hade ett födelsenetto (födda minus avlidna) på </a:t>
            </a:r>
            <a:r>
              <a:rPr lang="sv-SE"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374</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Platshållare för bildnummer 3"/>
          <p:cNvSpPr>
            <a:spLocks noGrp="1"/>
          </p:cNvSpPr>
          <p:nvPr>
            <p:ph type="sldNum" sz="quarter" idx="10"/>
          </p:nvPr>
        </p:nvSpPr>
        <p:spPr/>
        <p:txBody>
          <a:bodyPr/>
          <a:lstStyle/>
          <a:p>
            <a:fld id="{04AC584B-15AE-4ECC-ABC7-E738CF126219}" type="slidenum">
              <a:rPr lang="sv-SE" smtClean="0"/>
              <a:t>10</a:t>
            </a:fld>
            <a:endParaRPr lang="sv-SE"/>
          </a:p>
        </p:txBody>
      </p:sp>
    </p:spTree>
    <p:extLst>
      <p:ext uri="{BB962C8B-B14F-4D97-AF65-F5344CB8AC3E}">
        <p14:creationId xmlns:p14="http://schemas.microsoft.com/office/powerpoint/2010/main" val="175826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7" name="Platshållare för datum 6">
            <a:extLst>
              <a:ext uri="{FF2B5EF4-FFF2-40B4-BE49-F238E27FC236}">
                <a16:creationId xmlns:a16="http://schemas.microsoft.com/office/drawing/2014/main" id="{A008F77A-0ED2-412B-8405-427215C0C2B6}"/>
              </a:ext>
            </a:extLst>
          </p:cNvPr>
          <p:cNvSpPr>
            <a:spLocks noGrp="1"/>
          </p:cNvSpPr>
          <p:nvPr>
            <p:ph type="dt" sz="half" idx="10"/>
          </p:nvPr>
        </p:nvSpPr>
        <p:spPr/>
        <p:txBody>
          <a:bodyPr/>
          <a:lstStyle/>
          <a:p>
            <a:fld id="{418BC930-FFCF-4D3A-98FD-227C92BEE507}" type="datetime1">
              <a:rPr lang="sv-SE" smtClean="0"/>
              <a:t>2023-05-22</a:t>
            </a:fld>
            <a:endParaRPr lang="sv-SE" dirty="0"/>
          </a:p>
        </p:txBody>
      </p:sp>
      <p:sp>
        <p:nvSpPr>
          <p:cNvPr id="8" name="Platshållare för sidfot 7">
            <a:extLst>
              <a:ext uri="{FF2B5EF4-FFF2-40B4-BE49-F238E27FC236}">
                <a16:creationId xmlns:a16="http://schemas.microsoft.com/office/drawing/2014/main" id="{C74D673F-FC12-4180-98CC-387630F73ABA}"/>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4D6B4D13-C770-487F-BD62-D6399A3C2F39}"/>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177692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F8BAA80-31FA-4A21-B7DE-B41222CF573D}" type="datetime1">
              <a:rPr lang="sv-SE" smtClean="0"/>
              <a:t>2023-05-22</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1166696-C24A-46E5-A61A-5922ABF1D216}"/>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E66645AD-23E8-4B16-A155-D14305C7A14F}" type="datetime1">
              <a:rPr lang="sv-SE" smtClean="0"/>
              <a:t>2023-05-22</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F2EB2739-C0FF-4B39-A056-9F10A1E29E27}"/>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lvl1pPr>
          </a:lstStyle>
          <a:p>
            <a:r>
              <a:rPr lang="sv-SE"/>
              <a:t>Klicka här för att ändra 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0E5FD990-A55C-4C3D-B434-8C09CC184526}" type="datetime1">
              <a:rPr lang="sv-SE" smtClean="0"/>
              <a:t>2023-05-22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dirty="0"/>
          </a:p>
        </p:txBody>
      </p:sp>
      <p:sp>
        <p:nvSpPr>
          <p:cNvPr id="3" name="Platshållare för bildnummer 2">
            <a:extLst>
              <a:ext uri="{FF2B5EF4-FFF2-40B4-BE49-F238E27FC236}">
                <a16:creationId xmlns:a16="http://schemas.microsoft.com/office/drawing/2014/main" id="{C408EB33-9B11-4F5A-A9CF-46F4E946108C}"/>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18195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623517C2-CED2-4B32-9119-E96DBFBDE218}" type="datetime1">
              <a:rPr lang="sv-SE" smtClean="0"/>
              <a:t>2023-05-22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endParaRPr lang="sv-SE" dirty="0"/>
          </a:p>
        </p:txBody>
      </p:sp>
      <p:grpSp>
        <p:nvGrpSpPr>
          <p:cNvPr id="7" name="Grupp 6">
            <a:extLst>
              <a:ext uri="{FF2B5EF4-FFF2-40B4-BE49-F238E27FC236}">
                <a16:creationId xmlns:a16="http://schemas.microsoft.com/office/drawing/2014/main" id="{F192A4F0-0C26-4503-85B7-90B501616B0D}"/>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21B96648-2079-4202-A2DE-F814EED724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150B4389-83F3-4189-BB24-B08D93A63DE5}"/>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2E8F5777-8BD9-435F-806C-177DCC68CA6C}"/>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7D380169-0F98-4302-ACF3-27F23C467809}"/>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5CC73DAD-2B60-4111-93E8-17D2CCDA3ACF}"/>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DAF2CE0A-4302-44F3-93EC-9FD2D789D11B}"/>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7B4C2FCD-0DB9-456B-AA1B-57BF8F33D8B7}"/>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C23C41D0-BF90-4756-B081-B627AFD6E839}"/>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389F48B3-28CA-4400-97C2-7EC07E34E02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CE54994E-D617-489A-9DAC-D3CF9CD61BD7}"/>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D0BA2405-7988-419F-9B78-FA01C3C8FF7D}"/>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B7B6EF10-816C-41AA-9CCB-2554B9B2EDB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BD709BE6-5372-43A6-B7E6-61121CE2E825}"/>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F7907C0C-33A8-48B1-9E7D-0BE5552AE4AF}"/>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58D2D300-BAF2-4DA0-9BC0-3915AD639A4C}"/>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77E3702B-59B4-4AE1-866C-3AD98BAD181B}"/>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FE3E8CE-0BEB-4705-A673-1D722EA6D006}"/>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DE546A68-5D30-44F2-812C-D8FC6D07CE56}"/>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E4B5585B-C9E0-4B16-B440-3C655C37D615}"/>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D3A4D2AE-12ED-4B29-918F-75BE794B5D0B}"/>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EF70DF54-2452-42CE-BECA-532BF1C99CAA}"/>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B1B82D3D-4FFE-45F8-80EE-A8DA94233FF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CE2ECDCB-0F05-48A5-BF4E-D9CFDFC0A6D3}"/>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8791D9C1-AAE8-4A73-B465-572C996CD8B4}"/>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D133DEA-D5C6-46A7-B1FD-F6477BE245D0}"/>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4CB3D09B-DD73-437C-8206-94BF5F3130FF}"/>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14CB822D-AEA8-4388-B256-235EFC4EC5F1}"/>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9AED15C-3781-44FB-BF8E-2DBF461A1BBF}"/>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83EF87F3-0421-4A24-BEE1-9F76A18743E6}"/>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EFFF3147-B19F-43F2-8460-35239ECEA5F7}"/>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A70D4FCE-5842-4F79-A463-739EE91A05A3}"/>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539BB035-12BD-4F5D-A711-31C4A6309800}"/>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sp>
          <p:nvSpPr>
            <p:cNvPr id="12" name="textruta 11">
              <a:extLst>
                <a:ext uri="{FF2B5EF4-FFF2-40B4-BE49-F238E27FC236}">
                  <a16:creationId xmlns:a16="http://schemas.microsoft.com/office/drawing/2014/main" id="{D1026F2A-EA2E-4351-A08E-DBB7CF5328AF}"/>
                </a:ext>
              </a:extLst>
            </p:cNvPr>
            <p:cNvSpPr txBox="1"/>
            <p:nvPr userDrawn="1"/>
          </p:nvSpPr>
          <p:spPr>
            <a:xfrm>
              <a:off x="542923" y="6235525"/>
              <a:ext cx="1367682" cy="323165"/>
            </a:xfrm>
            <a:prstGeom prst="rect">
              <a:avLst/>
            </a:prstGeom>
            <a:noFill/>
          </p:spPr>
          <p:txBody>
            <a:bodyPr wrap="none" rtlCol="0">
              <a:spAutoFit/>
            </a:bodyPr>
            <a:lstStyle/>
            <a:p>
              <a:r>
                <a:rPr lang="sv-SE" sz="1500" b="1" dirty="0">
                  <a:solidFill>
                    <a:schemeClr val="bg1"/>
                  </a:solidFill>
                </a:rPr>
                <a:t>jonkoping.se</a:t>
              </a:r>
            </a:p>
          </p:txBody>
        </p:sp>
      </p:grpSp>
      <p:sp>
        <p:nvSpPr>
          <p:cNvPr id="6" name="Platshållare för bildnummer 5">
            <a:extLst>
              <a:ext uri="{FF2B5EF4-FFF2-40B4-BE49-F238E27FC236}">
                <a16:creationId xmlns:a16="http://schemas.microsoft.com/office/drawing/2014/main" id="{847B5247-350E-459E-B2C0-691FEB7D136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1" name="textruta 40">
            <a:extLst>
              <a:ext uri="{FF2B5EF4-FFF2-40B4-BE49-F238E27FC236}">
                <a16:creationId xmlns:a16="http://schemas.microsoft.com/office/drawing/2014/main" id="{ADF8137D-CDDC-4470-AA76-ACBEB214B685}"/>
              </a:ext>
            </a:extLst>
          </p:cNvPr>
          <p:cNvSpPr txBox="1"/>
          <p:nvPr userDrawn="1">
            <p:custDataLst>
              <p:tags r:id="rId1"/>
            </p:custDataLst>
          </p:nvPr>
        </p:nvSpPr>
        <p:spPr>
          <a:xfrm>
            <a:off x="8110329" y="272535"/>
            <a:ext cx="3404333" cy="184666"/>
          </a:xfrm>
          <a:prstGeom prst="rect">
            <a:avLst/>
          </a:prstGeom>
          <a:noFill/>
        </p:spPr>
        <p:txBody>
          <a:bodyPr wrap="square" lIns="0" tIns="0" rIns="0" bIns="0" rtlCol="0">
            <a:spAutoFit/>
          </a:bodyPr>
          <a:lstStyle/>
          <a:p>
            <a:pPr algn="r"/>
            <a:endParaRPr lang="sv-SE" sz="1200" b="1" dirty="0">
              <a:solidFill>
                <a:schemeClr val="bg1"/>
              </a:solidFill>
            </a:endParaRPr>
          </a:p>
        </p:txBody>
      </p:sp>
    </p:spTree>
    <p:extLst>
      <p:ext uri="{BB962C8B-B14F-4D97-AF65-F5344CB8AC3E}">
        <p14:creationId xmlns:p14="http://schemas.microsoft.com/office/powerpoint/2010/main" val="3587730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solidFill>
                  <a:schemeClr val="bg1"/>
                </a:solidFill>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42586710-D849-46CD-A114-4C0EE0F38F3A}"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Clr>
                <a:schemeClr val="bg1"/>
              </a:buClr>
              <a:buFont typeface="+mj-lt"/>
              <a:buAutoNum type="arabicPeriod"/>
              <a:defRPr>
                <a:solidFill>
                  <a:schemeClr val="bg1"/>
                </a:solidFill>
              </a:defRPr>
            </a:lvl1pPr>
            <a:lvl2pPr marL="542925" indent="-276225">
              <a:lnSpc>
                <a:spcPct val="150000"/>
              </a:lnSpc>
              <a:buClr>
                <a:schemeClr val="bg1"/>
              </a:buClr>
              <a:buFont typeface="+mj-lt"/>
              <a:buAutoNum type="arabicPeriod"/>
              <a:defRPr>
                <a:solidFill>
                  <a:schemeClr val="bg1"/>
                </a:solidFill>
              </a:defRPr>
            </a:lvl2pPr>
            <a:lvl3pPr marL="809625" indent="-266700">
              <a:lnSpc>
                <a:spcPct val="150000"/>
              </a:lnSpc>
              <a:buClr>
                <a:schemeClr val="bg1"/>
              </a:buClr>
              <a:buFont typeface="+mj-lt"/>
              <a:buAutoNum type="arabicPeriod"/>
              <a:defRPr>
                <a:solidFill>
                  <a:schemeClr val="bg1"/>
                </a:solidFill>
              </a:defRPr>
            </a:lvl3pPr>
            <a:lvl4pPr marL="1076325" indent="-266700">
              <a:lnSpc>
                <a:spcPct val="150000"/>
              </a:lnSpc>
              <a:buClr>
                <a:schemeClr val="bg1"/>
              </a:buClr>
              <a:buFont typeface="+mj-lt"/>
              <a:buAutoNum type="arabicPeriod"/>
              <a:defRPr>
                <a:solidFill>
                  <a:schemeClr val="bg1"/>
                </a:solidFill>
              </a:defRPr>
            </a:lvl4pPr>
            <a:lvl5pPr marL="1343025" indent="-266700">
              <a:lnSpc>
                <a:spcPct val="150000"/>
              </a:lnSpc>
              <a:buClr>
                <a:schemeClr val="bg1"/>
              </a:buClr>
              <a:buFont typeface="+mj-lt"/>
              <a:buAutoNum type="arabicPeriod"/>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7" name="Grupp 6">
            <a:extLst>
              <a:ext uri="{FF2B5EF4-FFF2-40B4-BE49-F238E27FC236}">
                <a16:creationId xmlns:a16="http://schemas.microsoft.com/office/drawing/2014/main" id="{6A9CA4BC-5F6B-4B28-818A-33D7C68D01A1}"/>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5C302DEC-A01F-473D-8D60-FD815D2C14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10" name="Bild 7">
              <a:extLst>
                <a:ext uri="{FF2B5EF4-FFF2-40B4-BE49-F238E27FC236}">
                  <a16:creationId xmlns:a16="http://schemas.microsoft.com/office/drawing/2014/main" id="{9E541FE2-AEF6-40AB-B653-DCD841E8337B}"/>
                </a:ext>
              </a:extLst>
            </p:cNvPr>
            <p:cNvGrpSpPr/>
            <p:nvPr userDrawn="1"/>
          </p:nvGrpSpPr>
          <p:grpSpPr>
            <a:xfrm>
              <a:off x="10331566" y="6187753"/>
              <a:ext cx="1228230" cy="389397"/>
              <a:chOff x="10331566" y="6187753"/>
              <a:chExt cx="1228230" cy="389397"/>
            </a:xfrm>
            <a:solidFill>
              <a:schemeClr val="bg1"/>
            </a:solidFill>
          </p:grpSpPr>
          <p:sp>
            <p:nvSpPr>
              <p:cNvPr id="27" name="Frihandsfigur: Form 26">
                <a:extLst>
                  <a:ext uri="{FF2B5EF4-FFF2-40B4-BE49-F238E27FC236}">
                    <a16:creationId xmlns:a16="http://schemas.microsoft.com/office/drawing/2014/main" id="{69AD36EB-7E8B-40C4-865C-D8596E65BF08}"/>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CBB50836-F733-4EA6-94EE-E7B2E9A360F6}"/>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75881654-DE7D-4DB6-B60C-AD0047CB3733}"/>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3C7A0227-308E-4FEF-8E15-5D1944C1816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FE3A8E81-22DF-46F0-8318-8943DCEEAF09}"/>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4345D007-BBCF-4357-8B80-F469D55E481B}"/>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477280ED-39D3-40CE-895C-4BF3BAFA4F0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41E213E8-B8C2-43E0-B616-13F1AD554B3E}"/>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9E227985-42EE-45AD-8894-E7E1004AEDD5}"/>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32E0C8DA-CD54-43F2-9DEB-C08EE6CEC0D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ACFDA698-6B79-4814-9B30-8090BC6E958F}"/>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CCDB6449-1D40-4814-AE9A-6AAEB06B0F7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6E893C25-E203-4397-B7DF-D168CB2AFE72}"/>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7A4378ED-6A41-4B4A-B8A0-ABDB634842FE}"/>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1" name="Frihandsfigur: Form 40">
                <a:extLst>
                  <a:ext uri="{FF2B5EF4-FFF2-40B4-BE49-F238E27FC236}">
                    <a16:creationId xmlns:a16="http://schemas.microsoft.com/office/drawing/2014/main" id="{4826F843-6E74-4EF1-BB83-3584B748D678}"/>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097CEED3-0545-4749-A4D7-BD3870D2CB93}"/>
                </a:ext>
              </a:extLst>
            </p:cNvPr>
            <p:cNvGrpSpPr/>
            <p:nvPr userDrawn="1"/>
          </p:nvGrpSpPr>
          <p:grpSpPr>
            <a:xfrm>
              <a:off x="9962286" y="6237019"/>
              <a:ext cx="1335030" cy="370939"/>
              <a:chOff x="9962286" y="6237019"/>
              <a:chExt cx="1335030" cy="370939"/>
            </a:xfrm>
            <a:solidFill>
              <a:schemeClr val="bg1"/>
            </a:solidFill>
          </p:grpSpPr>
          <p:sp>
            <p:nvSpPr>
              <p:cNvPr id="25" name="Frihandsfigur: Form 24">
                <a:extLst>
                  <a:ext uri="{FF2B5EF4-FFF2-40B4-BE49-F238E27FC236}">
                    <a16:creationId xmlns:a16="http://schemas.microsoft.com/office/drawing/2014/main" id="{B63F5D4E-5D30-4432-AA2D-0C048F47BE0B}"/>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6" name="Frihandsfigur: Form 25">
                <a:extLst>
                  <a:ext uri="{FF2B5EF4-FFF2-40B4-BE49-F238E27FC236}">
                    <a16:creationId xmlns:a16="http://schemas.microsoft.com/office/drawing/2014/main" id="{0CC87584-0A7C-4925-AC37-8CEC8803DD23}"/>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2" name="Bild 7">
              <a:extLst>
                <a:ext uri="{FF2B5EF4-FFF2-40B4-BE49-F238E27FC236}">
                  <a16:creationId xmlns:a16="http://schemas.microsoft.com/office/drawing/2014/main" id="{92E277FB-753D-44CC-8655-7A87E3F3D54A}"/>
                </a:ext>
              </a:extLst>
            </p:cNvPr>
            <p:cNvGrpSpPr/>
            <p:nvPr userDrawn="1"/>
          </p:nvGrpSpPr>
          <p:grpSpPr>
            <a:xfrm>
              <a:off x="10000063" y="6286102"/>
              <a:ext cx="218126" cy="223385"/>
              <a:chOff x="10000063" y="6286102"/>
              <a:chExt cx="218126" cy="223385"/>
            </a:xfrm>
            <a:solidFill>
              <a:schemeClr val="bg1"/>
            </a:solidFill>
          </p:grpSpPr>
          <p:sp>
            <p:nvSpPr>
              <p:cNvPr id="14" name="Frihandsfigur: Form 13">
                <a:extLst>
                  <a:ext uri="{FF2B5EF4-FFF2-40B4-BE49-F238E27FC236}">
                    <a16:creationId xmlns:a16="http://schemas.microsoft.com/office/drawing/2014/main" id="{066822A5-746A-499E-97F6-E090038528F7}"/>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773DCCEB-39EB-4051-984D-72267217B3BB}"/>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2B0C0F92-F3CE-4C98-AA87-FAA52B4171F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62C672A-D19D-4CDB-A7C3-2C3A9693CC79}"/>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0DB2EAE6-0223-4014-823C-53C7B25E5039}"/>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A04D772-9CA4-4B5B-A361-241AF2A7EA6B}"/>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CAF48BBE-4B8E-458C-9F7A-C13CC229FBA4}"/>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6517A307-F87F-462B-898A-26BACC8F5AE8}"/>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2FAAF224-60C1-4BAC-B63B-35369EA02D43}"/>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7F20ACF4-A519-4F7C-86D5-58FC814C2188}"/>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4" name="Frihandsfigur: Form 23">
                <a:extLst>
                  <a:ext uri="{FF2B5EF4-FFF2-40B4-BE49-F238E27FC236}">
                    <a16:creationId xmlns:a16="http://schemas.microsoft.com/office/drawing/2014/main" id="{4BD9E28B-7846-4110-AAFD-95BEA7BA10C8}"/>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sp>
          <p:nvSpPr>
            <p:cNvPr id="13" name="textruta 12">
              <a:extLst>
                <a:ext uri="{FF2B5EF4-FFF2-40B4-BE49-F238E27FC236}">
                  <a16:creationId xmlns:a16="http://schemas.microsoft.com/office/drawing/2014/main" id="{592B6299-7A57-43F3-AC02-E184B772E805}"/>
                </a:ext>
              </a:extLst>
            </p:cNvPr>
            <p:cNvSpPr txBox="1"/>
            <p:nvPr userDrawn="1"/>
          </p:nvSpPr>
          <p:spPr>
            <a:xfrm>
              <a:off x="542923" y="6235525"/>
              <a:ext cx="1367682" cy="323165"/>
            </a:xfrm>
            <a:prstGeom prst="rect">
              <a:avLst/>
            </a:prstGeom>
            <a:noFill/>
          </p:spPr>
          <p:txBody>
            <a:bodyPr wrap="none" rtlCol="0">
              <a:spAutoFit/>
            </a:bodyPr>
            <a:lstStyle/>
            <a:p>
              <a:r>
                <a:rPr lang="sv-SE" sz="1500" b="1" dirty="0">
                  <a:solidFill>
                    <a:schemeClr val="bg1"/>
                  </a:solidFill>
                </a:rPr>
                <a:t>jonkoping.se</a:t>
              </a:r>
            </a:p>
          </p:txBody>
        </p:sp>
      </p:grpSp>
      <p:sp>
        <p:nvSpPr>
          <p:cNvPr id="3" name="Platshållare för bildnummer 2">
            <a:extLst>
              <a:ext uri="{FF2B5EF4-FFF2-40B4-BE49-F238E27FC236}">
                <a16:creationId xmlns:a16="http://schemas.microsoft.com/office/drawing/2014/main" id="{9CEDAB95-56C3-4120-953B-189CB2B071EB}"/>
              </a:ext>
            </a:extLst>
          </p:cNvPr>
          <p:cNvSpPr>
            <a:spLocks noGrp="1"/>
          </p:cNvSpPr>
          <p:nvPr>
            <p:ph type="sldNum" sz="quarter" idx="14"/>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2" name="textruta 41">
            <a:extLst>
              <a:ext uri="{FF2B5EF4-FFF2-40B4-BE49-F238E27FC236}">
                <a16:creationId xmlns:a16="http://schemas.microsoft.com/office/drawing/2014/main" id="{0864147F-ACEA-4390-B3C0-DEEE63F4A8D0}"/>
              </a:ext>
            </a:extLst>
          </p:cNvPr>
          <p:cNvSpPr txBox="1"/>
          <p:nvPr userDrawn="1">
            <p:custDataLst>
              <p:tags r:id="rId1"/>
            </p:custDataLst>
          </p:nvPr>
        </p:nvSpPr>
        <p:spPr>
          <a:xfrm>
            <a:off x="8110329" y="272535"/>
            <a:ext cx="3404333" cy="184666"/>
          </a:xfrm>
          <a:prstGeom prst="rect">
            <a:avLst/>
          </a:prstGeom>
          <a:noFill/>
        </p:spPr>
        <p:txBody>
          <a:bodyPr wrap="square" lIns="0" tIns="0" rIns="0" bIns="0" rtlCol="0">
            <a:spAutoFit/>
          </a:bodyPr>
          <a:lstStyle/>
          <a:p>
            <a:pPr algn="r"/>
            <a:endParaRPr lang="sv-SE" sz="1200" b="1" dirty="0">
              <a:solidFill>
                <a:schemeClr val="bg1"/>
              </a:solidFill>
            </a:endParaRPr>
          </a:p>
        </p:txBody>
      </p:sp>
    </p:spTree>
    <p:extLst>
      <p:ext uri="{BB962C8B-B14F-4D97-AF65-F5344CB8AC3E}">
        <p14:creationId xmlns:p14="http://schemas.microsoft.com/office/powerpoint/2010/main" val="345042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281E2F80-ABB7-4A6B-8A3E-4465A3304837}"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703777C-CEA5-4EE1-A410-DA19C3DD9CDB}"/>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69037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CCC4AA12-D718-4D8E-9884-27101C849E75}"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C36B1136-0A53-4BD7-A925-CC9001BFB388}"/>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1993086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91E13B54-78F9-431E-832D-15998447DDCF}"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endParaRPr lang="sv-SE"/>
          </a:p>
        </p:txBody>
      </p:sp>
      <p:sp>
        <p:nvSpPr>
          <p:cNvPr id="2" name="Platshållare för bildnummer 1">
            <a:extLst>
              <a:ext uri="{FF2B5EF4-FFF2-40B4-BE49-F238E27FC236}">
                <a16:creationId xmlns:a16="http://schemas.microsoft.com/office/drawing/2014/main" id="{F7413C02-3664-48E5-915D-7BEF44A07C07}"/>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68164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lvl1pPr>
              <a:defRPr/>
            </a:lvl1p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FE049BF1-DBAD-437D-8DA7-8A43DCC0A4CD}"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83DD7E33-15F9-4850-92EB-DA58F7B1AA1E}"/>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19659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948B258-2325-48C2-94C9-F5FA5722E9BE}"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5E77ED7B-398B-4052-BE8B-721EF51BABE4}"/>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51458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B85F7EA7-B8CE-48C7-899D-1DBD2A5C0D40}"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Font typeface="+mj-lt"/>
              <a:buAutoNum type="arabicPeriod"/>
              <a:defRPr/>
            </a:lvl1pPr>
            <a:lvl2pPr marL="542925" indent="-276225">
              <a:lnSpc>
                <a:spcPct val="150000"/>
              </a:lnSpc>
              <a:buFont typeface="+mj-lt"/>
              <a:buAutoNum type="arabicPeriod"/>
              <a:defRPr/>
            </a:lvl2pPr>
            <a:lvl3pPr marL="809625" indent="-266700">
              <a:lnSpc>
                <a:spcPct val="150000"/>
              </a:lnSpc>
              <a:buFont typeface="+mj-lt"/>
              <a:buAutoNum type="arabicPeriod"/>
              <a:defRPr/>
            </a:lvl3pPr>
            <a:lvl4pPr marL="1076325" indent="-266700">
              <a:lnSpc>
                <a:spcPct val="150000"/>
              </a:lnSpc>
              <a:buFont typeface="+mj-lt"/>
              <a:buAutoNum type="arabicPeriod"/>
              <a:defRPr/>
            </a:lvl4pPr>
            <a:lvl5pPr marL="1343025" indent="-266700">
              <a:lnSpc>
                <a:spcPct val="150000"/>
              </a:lnSpc>
              <a:buFont typeface="+mj-lt"/>
              <a:buAutoNum type="arabicPeriod"/>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nummer 2">
            <a:extLst>
              <a:ext uri="{FF2B5EF4-FFF2-40B4-BE49-F238E27FC236}">
                <a16:creationId xmlns:a16="http://schemas.microsoft.com/office/drawing/2014/main" id="{0D087779-6256-4810-848A-5F03F57152C7}"/>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01364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7D14B18-F1A8-428C-8B2D-3496391E7706}"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ABB68E84-1982-4D04-B3AD-70C339FBCE72}"/>
              </a:ext>
            </a:extLst>
          </p:cNvPr>
          <p:cNvSpPr>
            <a:spLocks noGrp="1"/>
          </p:cNvSpPr>
          <p:nvPr>
            <p:ph type="sldNum" sz="quarter" idx="19"/>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83930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solidFill>
                  <a:schemeClr val="accent1"/>
                </a:solidFill>
              </a:defRPr>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solidFill>
                  <a:schemeClr val="tx1"/>
                </a:solidFill>
              </a:defRPr>
            </a:lvl1pPr>
          </a:lstStyle>
          <a:p>
            <a:fld id="{8EA42B79-E4BF-4C01-8FAB-D6AEF853B17E}" type="datetime1">
              <a:rPr lang="sv-SE" smtClean="0"/>
              <a:t>2023-05-22</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78937F60-866A-4795-B191-917D0EEF530F}"/>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769399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1FCD3697-22FA-4400-B9D4-9F44870D9981}" type="datetime1">
              <a:rPr lang="sv-SE" smtClean="0"/>
              <a:t>2023-05-22</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98E9730-66CC-45EC-9536-C497FFB9EEBD}"/>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3532123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FE23FC18-2DE9-4F5C-BF5A-03F40A58DD52}" type="datetime1">
              <a:rPr lang="sv-SE" smtClean="0"/>
              <a:t>2023-05-22</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3D736764-8F89-4D77-9DE9-F1EAD190A99B}"/>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507376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solidFill>
                  <a:schemeClr val="bg1"/>
                </a:solidFill>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A49F7F9A-ED6C-43C8-A012-5BBD30604923}" type="datetime1">
              <a:rPr lang="sv-SE" smtClean="0"/>
              <a:t>2023-05-22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endParaRPr lang="sv-SE" dirty="0"/>
          </a:p>
        </p:txBody>
      </p:sp>
      <p:grpSp>
        <p:nvGrpSpPr>
          <p:cNvPr id="7" name="Grupp 6">
            <a:extLst>
              <a:ext uri="{FF2B5EF4-FFF2-40B4-BE49-F238E27FC236}">
                <a16:creationId xmlns:a16="http://schemas.microsoft.com/office/drawing/2014/main" id="{645532E1-156E-44CD-8BC0-F0699272F806}"/>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C4DB3386-209C-4789-A580-26CAC132EB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658EF493-3610-41E8-9226-C7E131027122}"/>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1622FAA5-748B-454F-8FB4-5333B356D873}"/>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555D7A21-F0CB-4C1B-8955-BCF7E49DD501}"/>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395CE7FA-DF40-49A8-86C5-D5E94CBE9844}"/>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CB1E8A3A-9781-484E-A8EC-E9273C25CFA8}"/>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23DBD1E6-8241-4705-BFB3-CD287171483B}"/>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DC8D5857-69C8-48E4-80BB-CAE2DD9C50C1}"/>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696DD17B-9DB2-4AE6-B0F6-8393643E71FB}"/>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272539BD-CD97-4C3B-A90D-0EE1DCE30491}"/>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9FE7B760-E61C-496C-872F-7C25FC7500A3}"/>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2D466CBF-0593-42AD-9910-11A2A369C28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E4B34ECA-0602-404D-9ABF-86B0A4FD8E39}"/>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50FFA9AF-C47A-4411-9415-ECE156FE1C8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A0C8632E-594C-4B8F-92BB-90996E73ABBF}"/>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AAF84DC5-A694-4242-AE56-9868613A74FA}"/>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744EAA3-4687-468D-A294-931296FCEE2E}"/>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53CCCB0D-AA43-4878-99C6-F70949415673}"/>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9DF975B9-42C7-4D6F-AE0A-2DC11828A074}"/>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60E6B767-B265-4043-A237-1B451F3EB0B2}"/>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3462C35B-9EF0-49C1-89A7-F9CBCD64817D}"/>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80CF00D8-1CF0-4E1C-963E-C2C7F73CE23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74FD56C0-C097-420B-99CB-C8416E32DDC5}"/>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FF6B067A-757B-4405-84D1-BEA494593A6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DEE9A78F-2628-46F0-9765-6CD8B360BE2D}"/>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F9C94D5-3F06-4B36-AF58-C3503D0FA19C}"/>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C8C38619-0120-42B0-838F-1F45912A9340}"/>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B17F5927-D23A-424C-968D-095F11C08792}"/>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4ABB0C52-38A0-422C-BBF9-D2B361DB54AF}"/>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9500D5BC-6325-4A54-BA72-D4F36CBB3C9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32FA42BA-C5A1-4320-A4E0-4952013CC7F0}"/>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42CF23E1-9177-4860-A9C1-CE0D21A832B7}"/>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sp>
          <p:nvSpPr>
            <p:cNvPr id="12" name="textruta 11">
              <a:extLst>
                <a:ext uri="{FF2B5EF4-FFF2-40B4-BE49-F238E27FC236}">
                  <a16:creationId xmlns:a16="http://schemas.microsoft.com/office/drawing/2014/main" id="{0F083AF5-8FBA-4E1E-830B-E6C092C05C82}"/>
                </a:ext>
              </a:extLst>
            </p:cNvPr>
            <p:cNvSpPr txBox="1"/>
            <p:nvPr userDrawn="1"/>
          </p:nvSpPr>
          <p:spPr>
            <a:xfrm>
              <a:off x="542923" y="6235525"/>
              <a:ext cx="1367682" cy="323165"/>
            </a:xfrm>
            <a:prstGeom prst="rect">
              <a:avLst/>
            </a:prstGeom>
            <a:noFill/>
          </p:spPr>
          <p:txBody>
            <a:bodyPr wrap="none" rtlCol="0">
              <a:spAutoFit/>
            </a:bodyPr>
            <a:lstStyle/>
            <a:p>
              <a:r>
                <a:rPr lang="sv-SE" sz="1500" b="1" dirty="0">
                  <a:solidFill>
                    <a:schemeClr val="bg1"/>
                  </a:solidFill>
                </a:rPr>
                <a:t>jonkoping.se</a:t>
              </a:r>
            </a:p>
          </p:txBody>
        </p:sp>
      </p:grpSp>
      <p:sp>
        <p:nvSpPr>
          <p:cNvPr id="3" name="Platshållare för bildnummer 2">
            <a:extLst>
              <a:ext uri="{FF2B5EF4-FFF2-40B4-BE49-F238E27FC236}">
                <a16:creationId xmlns:a16="http://schemas.microsoft.com/office/drawing/2014/main" id="{FF72232E-5E66-401B-88FB-9A3C6014043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1" name="textruta 40">
            <a:extLst>
              <a:ext uri="{FF2B5EF4-FFF2-40B4-BE49-F238E27FC236}">
                <a16:creationId xmlns:a16="http://schemas.microsoft.com/office/drawing/2014/main" id="{58CB8DFA-FF8F-4343-B76C-AF4A91A17A62}"/>
              </a:ext>
            </a:extLst>
          </p:cNvPr>
          <p:cNvSpPr txBox="1"/>
          <p:nvPr userDrawn="1">
            <p:custDataLst>
              <p:tags r:id="rId1"/>
            </p:custDataLst>
          </p:nvPr>
        </p:nvSpPr>
        <p:spPr>
          <a:xfrm>
            <a:off x="8110329" y="272535"/>
            <a:ext cx="3404333" cy="184666"/>
          </a:xfrm>
          <a:prstGeom prst="rect">
            <a:avLst/>
          </a:prstGeom>
          <a:noFill/>
        </p:spPr>
        <p:txBody>
          <a:bodyPr wrap="square" lIns="0" tIns="0" rIns="0" bIns="0" rtlCol="0">
            <a:spAutoFit/>
          </a:bodyPr>
          <a:lstStyle/>
          <a:p>
            <a:pPr algn="r"/>
            <a:endParaRPr lang="sv-SE" sz="1200" b="1" dirty="0">
              <a:solidFill>
                <a:schemeClr val="bg1"/>
              </a:solidFill>
            </a:endParaRPr>
          </a:p>
        </p:txBody>
      </p:sp>
    </p:spTree>
    <p:extLst>
      <p:ext uri="{BB962C8B-B14F-4D97-AF65-F5344CB8AC3E}">
        <p14:creationId xmlns:p14="http://schemas.microsoft.com/office/powerpoint/2010/main" val="1383006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CE21200E-E207-4B86-886B-000FE90AFC9D}"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7B80546-BDD7-4D54-A34D-F9B91130B63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34161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BAE2F027-1CC0-4470-A4AF-F5E8B615C960}" type="datetime1">
              <a:rPr lang="sv-SE" smtClean="0"/>
              <a:t>2023-05-22</a:t>
            </a:fld>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2" name="Platshållare för bildnummer 1">
            <a:extLst>
              <a:ext uri="{FF2B5EF4-FFF2-40B4-BE49-F238E27FC236}">
                <a16:creationId xmlns:a16="http://schemas.microsoft.com/office/drawing/2014/main" id="{D7D86861-5DDF-4B36-9248-9611E8D74313}"/>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13184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r>
              <a:rPr lang="sv-SE"/>
              <a:t>Klicka på ikonen för att lägga till en bild</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18F92D30-DC50-4C97-8535-C728D4E801EF}"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2" name="Platshållare för bildnummer 1">
            <a:extLst>
              <a:ext uri="{FF2B5EF4-FFF2-40B4-BE49-F238E27FC236}">
                <a16:creationId xmlns:a16="http://schemas.microsoft.com/office/drawing/2014/main" id="{53EB3E69-4AD1-4DE0-AC66-E0293599B91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20046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CCBE07FF-09CF-4E71-86E2-202751B99522}"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a:extLst>
              <a:ext uri="{FF2B5EF4-FFF2-40B4-BE49-F238E27FC236}">
                <a16:creationId xmlns:a16="http://schemas.microsoft.com/office/drawing/2014/main" id="{714CBFA1-BA8A-48A9-9A8E-CB49308C8649}"/>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83181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A2A689EB-E959-4305-82CB-4AAA39FDAE3E}"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3F96AE2-BBA7-44D3-AE4B-564C998DD842}"/>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AFBBD5F0-B71E-422C-BA43-E627E501A7D7}"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B8AC32A6-EEFC-4678-B42F-A3EDDA7FF0D3}"/>
              </a:ext>
            </a:extLst>
          </p:cNvPr>
          <p:cNvSpPr>
            <a:spLocks noGrp="1"/>
          </p:cNvSpPr>
          <p:nvPr>
            <p:ph type="sldNum" sz="quarter" idx="19"/>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73456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ADCCBF8F-497F-4277-AB85-0D573353ADEE}" type="datetime1">
              <a:rPr lang="sv-SE" smtClean="0"/>
              <a:t>2023-05-22</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AC4F8B7E-6867-4808-B549-D0811E3385EF}"/>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60185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https://www.jonkoping.se/"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hyperlink" Target="https://www.jonkoping.se/" TargetMode="External"/><Relationship Id="rId3" Type="http://schemas.openxmlformats.org/officeDocument/2006/relationships/slideLayout" Target="../slideLayouts/slideLayout15.xml"/><Relationship Id="rId21" Type="http://schemas.openxmlformats.org/officeDocument/2006/relationships/image" Target="../media/image9.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svg"/><Relationship Id="rId2" Type="http://schemas.openxmlformats.org/officeDocument/2006/relationships/slideLayout" Target="../slideLayouts/slideLayout14.xml"/><Relationship Id="rId16" Type="http://schemas.openxmlformats.org/officeDocument/2006/relationships/image" Target="../media/image5.png"/><Relationship Id="rId20" Type="http://schemas.openxmlformats.org/officeDocument/2006/relationships/image" Target="../media/image8.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4.xml"/><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28613" y="275693"/>
            <a:ext cx="896937" cy="181508"/>
          </a:xfrm>
          <a:prstGeom prst="rect">
            <a:avLst/>
          </a:prstGeom>
        </p:spPr>
        <p:txBody>
          <a:bodyPr vert="horz" lIns="0" tIns="0" rIns="0" bIns="0" rtlCol="0" anchor="t">
            <a:noAutofit/>
          </a:bodyPr>
          <a:lstStyle>
            <a:lvl1pPr algn="l">
              <a:defRPr sz="1200" b="1">
                <a:solidFill>
                  <a:schemeClr val="tx1">
                    <a:tint val="75000"/>
                  </a:schemeClr>
                </a:solidFill>
              </a:defRPr>
            </a:lvl1pPr>
          </a:lstStyle>
          <a:p>
            <a:fld id="{1D697560-273E-4734-8648-1DCA17797218}" type="datetime1">
              <a:rPr lang="sv-SE" smtClean="0"/>
              <a:t>2023-05-22</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4042416" y="206960"/>
            <a:ext cx="4114800" cy="250241"/>
          </a:xfrm>
          <a:prstGeom prst="rect">
            <a:avLst/>
          </a:prstGeom>
        </p:spPr>
        <p:txBody>
          <a:bodyPr vert="horz" lIns="0" tIns="0" rIns="0" bIns="0" rtlCol="0" anchor="b">
            <a:noAutofit/>
          </a:bodyPr>
          <a:lstStyle>
            <a:lvl1pPr algn="ctr">
              <a:defRPr sz="1200" b="1">
                <a:solidFill>
                  <a:schemeClr val="tx1">
                    <a:tint val="75000"/>
                  </a:schemeClr>
                </a:solidFill>
              </a:defRPr>
            </a:lvl1pPr>
          </a:lstStyle>
          <a:p>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6224" y="5972873"/>
            <a:ext cx="11610975" cy="165190"/>
          </a:xfrm>
          <a:prstGeom prst="rect">
            <a:avLst/>
          </a:prstGeom>
        </p:spPr>
      </p:pic>
      <p:grpSp>
        <p:nvGrpSpPr>
          <p:cNvPr id="6" name="Grupp 5" descr="Logo: Jönköpings Kommun">
            <a:extLst>
              <a:ext uri="{FF2B5EF4-FFF2-40B4-BE49-F238E27FC236}">
                <a16:creationId xmlns:a16="http://schemas.microsoft.com/office/drawing/2014/main" id="{BECC091B-B93A-4AFB-A83D-BF492479C582}"/>
              </a:ext>
            </a:extLst>
          </p:cNvPr>
          <p:cNvGrpSpPr/>
          <p:nvPr userDrawn="1"/>
        </p:nvGrpSpPr>
        <p:grpSpPr>
          <a:xfrm>
            <a:off x="9962286" y="6187753"/>
            <a:ext cx="1597510" cy="420205"/>
            <a:chOff x="9962286" y="6187753"/>
            <a:chExt cx="1597510" cy="420205"/>
          </a:xfrm>
        </p:grpSpPr>
        <p:grpSp>
          <p:nvGrpSpPr>
            <p:cNvPr id="23" name="Bild 7">
              <a:extLst>
                <a:ext uri="{FF2B5EF4-FFF2-40B4-BE49-F238E27FC236}">
                  <a16:creationId xmlns:a16="http://schemas.microsoft.com/office/drawing/2014/main" id="{5FAE94D6-3AE8-492F-9A1C-39DE9BEFDB0C}"/>
                </a:ext>
              </a:extLst>
            </p:cNvPr>
            <p:cNvGrpSpPr/>
            <p:nvPr/>
          </p:nvGrpSpPr>
          <p:grpSpPr>
            <a:xfrm>
              <a:off x="10331566" y="6187753"/>
              <a:ext cx="1228230" cy="389397"/>
              <a:chOff x="10331566" y="6187753"/>
              <a:chExt cx="1228230" cy="389397"/>
            </a:xfrm>
            <a:solidFill>
              <a:schemeClr val="tx1"/>
            </a:solidFill>
          </p:grpSpPr>
          <p:sp>
            <p:nvSpPr>
              <p:cNvPr id="24" name="Frihandsfigur: Form 23">
                <a:extLst>
                  <a:ext uri="{FF2B5EF4-FFF2-40B4-BE49-F238E27FC236}">
                    <a16:creationId xmlns:a16="http://schemas.microsoft.com/office/drawing/2014/main" id="{EE64FBC3-02CD-4B4F-A3EA-6C6F0EE1F9DF}"/>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p>
            </p:txBody>
          </p:sp>
          <p:sp>
            <p:nvSpPr>
              <p:cNvPr id="25" name="Frihandsfigur: Form 24">
                <a:extLst>
                  <a:ext uri="{FF2B5EF4-FFF2-40B4-BE49-F238E27FC236}">
                    <a16:creationId xmlns:a16="http://schemas.microsoft.com/office/drawing/2014/main" id="{53821DE1-8139-49F2-B760-CC0CE72591F0}"/>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p>
            </p:txBody>
          </p:sp>
          <p:sp>
            <p:nvSpPr>
              <p:cNvPr id="26" name="Frihandsfigur: Form 25">
                <a:extLst>
                  <a:ext uri="{FF2B5EF4-FFF2-40B4-BE49-F238E27FC236}">
                    <a16:creationId xmlns:a16="http://schemas.microsoft.com/office/drawing/2014/main" id="{33DD3757-F4CE-48F3-9667-0ED9B9437441}"/>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p>
            </p:txBody>
          </p:sp>
          <p:sp>
            <p:nvSpPr>
              <p:cNvPr id="27" name="Frihandsfigur: Form 26">
                <a:extLst>
                  <a:ext uri="{FF2B5EF4-FFF2-40B4-BE49-F238E27FC236}">
                    <a16:creationId xmlns:a16="http://schemas.microsoft.com/office/drawing/2014/main" id="{55BF7F7F-F96C-4CAE-83FD-9FC92C10E03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0756F68C-D756-4EE8-B473-E4445436FA71}"/>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1C113F50-995A-4BF5-899B-A51F884BB6E7}"/>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p>
            </p:txBody>
          </p:sp>
          <p:sp>
            <p:nvSpPr>
              <p:cNvPr id="30" name="Frihandsfigur: Form 29">
                <a:extLst>
                  <a:ext uri="{FF2B5EF4-FFF2-40B4-BE49-F238E27FC236}">
                    <a16:creationId xmlns:a16="http://schemas.microsoft.com/office/drawing/2014/main" id="{98D1BBB7-722C-4FEB-8A92-5118DDDD4245}"/>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p>
            </p:txBody>
          </p:sp>
          <p:sp>
            <p:nvSpPr>
              <p:cNvPr id="31" name="Frihandsfigur: Form 30">
                <a:extLst>
                  <a:ext uri="{FF2B5EF4-FFF2-40B4-BE49-F238E27FC236}">
                    <a16:creationId xmlns:a16="http://schemas.microsoft.com/office/drawing/2014/main" id="{73720EC3-33E6-45ED-A266-BADD58D5FA9B}"/>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p>
            </p:txBody>
          </p:sp>
          <p:sp>
            <p:nvSpPr>
              <p:cNvPr id="32" name="Frihandsfigur: Form 31">
                <a:extLst>
                  <a:ext uri="{FF2B5EF4-FFF2-40B4-BE49-F238E27FC236}">
                    <a16:creationId xmlns:a16="http://schemas.microsoft.com/office/drawing/2014/main" id="{F652231B-00AB-4915-A149-CB19EBADA2C1}"/>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p>
            </p:txBody>
          </p:sp>
          <p:sp>
            <p:nvSpPr>
              <p:cNvPr id="33" name="Frihandsfigur: Form 32">
                <a:extLst>
                  <a:ext uri="{FF2B5EF4-FFF2-40B4-BE49-F238E27FC236}">
                    <a16:creationId xmlns:a16="http://schemas.microsoft.com/office/drawing/2014/main" id="{B2FB13D3-2B32-4405-ABA1-722249FE441C}"/>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p>
            </p:txBody>
          </p:sp>
          <p:sp>
            <p:nvSpPr>
              <p:cNvPr id="34" name="Frihandsfigur: Form 33">
                <a:extLst>
                  <a:ext uri="{FF2B5EF4-FFF2-40B4-BE49-F238E27FC236}">
                    <a16:creationId xmlns:a16="http://schemas.microsoft.com/office/drawing/2014/main" id="{E79AC0E7-2E3F-43D9-9341-9005D8516123}"/>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p>
            </p:txBody>
          </p:sp>
          <p:sp>
            <p:nvSpPr>
              <p:cNvPr id="35" name="Frihandsfigur: Form 34">
                <a:extLst>
                  <a:ext uri="{FF2B5EF4-FFF2-40B4-BE49-F238E27FC236}">
                    <a16:creationId xmlns:a16="http://schemas.microsoft.com/office/drawing/2014/main" id="{D2E3C1B3-0CED-4708-AC82-700D7EF3AE3C}"/>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p>
            </p:txBody>
          </p:sp>
          <p:sp>
            <p:nvSpPr>
              <p:cNvPr id="36" name="Frihandsfigur: Form 35">
                <a:extLst>
                  <a:ext uri="{FF2B5EF4-FFF2-40B4-BE49-F238E27FC236}">
                    <a16:creationId xmlns:a16="http://schemas.microsoft.com/office/drawing/2014/main" id="{02C53371-91FA-44F1-97C8-851B8F9C8047}"/>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p>
            </p:txBody>
          </p:sp>
          <p:sp>
            <p:nvSpPr>
              <p:cNvPr id="37" name="Frihandsfigur: Form 36">
                <a:extLst>
                  <a:ext uri="{FF2B5EF4-FFF2-40B4-BE49-F238E27FC236}">
                    <a16:creationId xmlns:a16="http://schemas.microsoft.com/office/drawing/2014/main" id="{F54EC0CE-D80B-474C-9B8B-CE397C13986C}"/>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p>
            </p:txBody>
          </p:sp>
          <p:sp>
            <p:nvSpPr>
              <p:cNvPr id="38" name="Frihandsfigur: Form 37">
                <a:extLst>
                  <a:ext uri="{FF2B5EF4-FFF2-40B4-BE49-F238E27FC236}">
                    <a16:creationId xmlns:a16="http://schemas.microsoft.com/office/drawing/2014/main" id="{529F5B04-622A-4308-AAB8-FEE06B18737C}"/>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p>
            </p:txBody>
          </p:sp>
        </p:grpSp>
        <p:grpSp>
          <p:nvGrpSpPr>
            <p:cNvPr id="39" name="Bild 7">
              <a:extLst>
                <a:ext uri="{FF2B5EF4-FFF2-40B4-BE49-F238E27FC236}">
                  <a16:creationId xmlns:a16="http://schemas.microsoft.com/office/drawing/2014/main" id="{6F793103-01A5-4255-BC90-AE77112A514A}"/>
                </a:ext>
              </a:extLst>
            </p:cNvPr>
            <p:cNvGrpSpPr/>
            <p:nvPr/>
          </p:nvGrpSpPr>
          <p:grpSpPr>
            <a:xfrm>
              <a:off x="9962286" y="6237019"/>
              <a:ext cx="1335030" cy="370939"/>
              <a:chOff x="9962286" y="6237019"/>
              <a:chExt cx="1335030" cy="370939"/>
            </a:xfrm>
            <a:solidFill>
              <a:schemeClr val="tx1"/>
            </a:solidFill>
          </p:grpSpPr>
          <p:sp>
            <p:nvSpPr>
              <p:cNvPr id="40" name="Frihandsfigur: Form 39">
                <a:extLst>
                  <a:ext uri="{FF2B5EF4-FFF2-40B4-BE49-F238E27FC236}">
                    <a16:creationId xmlns:a16="http://schemas.microsoft.com/office/drawing/2014/main" id="{7CAEA9D0-CDE1-4B05-BAD5-F21BB829E6F8}"/>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p>
            </p:txBody>
          </p:sp>
          <p:sp>
            <p:nvSpPr>
              <p:cNvPr id="41" name="Frihandsfigur: Form 40">
                <a:extLst>
                  <a:ext uri="{FF2B5EF4-FFF2-40B4-BE49-F238E27FC236}">
                    <a16:creationId xmlns:a16="http://schemas.microsoft.com/office/drawing/2014/main" id="{B539DD29-430D-4E29-9293-1207D4193B2A}"/>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p>
            </p:txBody>
          </p:sp>
        </p:grpSp>
        <p:grpSp>
          <p:nvGrpSpPr>
            <p:cNvPr id="42" name="Bild 7">
              <a:extLst>
                <a:ext uri="{FF2B5EF4-FFF2-40B4-BE49-F238E27FC236}">
                  <a16:creationId xmlns:a16="http://schemas.microsoft.com/office/drawing/2014/main" id="{3D409D8B-EB70-4723-9871-49F35902A68B}"/>
                </a:ext>
              </a:extLst>
            </p:cNvPr>
            <p:cNvGrpSpPr/>
            <p:nvPr/>
          </p:nvGrpSpPr>
          <p:grpSpPr>
            <a:xfrm>
              <a:off x="10000063" y="6286102"/>
              <a:ext cx="218126" cy="223385"/>
              <a:chOff x="10000063" y="6286102"/>
              <a:chExt cx="218126" cy="223385"/>
            </a:xfrm>
            <a:solidFill>
              <a:schemeClr val="tx1"/>
            </a:solidFill>
          </p:grpSpPr>
          <p:sp>
            <p:nvSpPr>
              <p:cNvPr id="43" name="Frihandsfigur: Form 42">
                <a:extLst>
                  <a:ext uri="{FF2B5EF4-FFF2-40B4-BE49-F238E27FC236}">
                    <a16:creationId xmlns:a16="http://schemas.microsoft.com/office/drawing/2014/main" id="{688EE6C8-7AAA-462D-A2A8-CC25DB6430C6}"/>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44" name="Frihandsfigur: Form 43">
                <a:extLst>
                  <a:ext uri="{FF2B5EF4-FFF2-40B4-BE49-F238E27FC236}">
                    <a16:creationId xmlns:a16="http://schemas.microsoft.com/office/drawing/2014/main" id="{F07AAA26-DC9A-4521-831A-3D409BA84ED6}"/>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45" name="Frihandsfigur: Form 44">
                <a:extLst>
                  <a:ext uri="{FF2B5EF4-FFF2-40B4-BE49-F238E27FC236}">
                    <a16:creationId xmlns:a16="http://schemas.microsoft.com/office/drawing/2014/main" id="{1386385F-E56C-4183-BB57-983FAB3A189C}"/>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46" name="Frihandsfigur: Form 45">
                <a:extLst>
                  <a:ext uri="{FF2B5EF4-FFF2-40B4-BE49-F238E27FC236}">
                    <a16:creationId xmlns:a16="http://schemas.microsoft.com/office/drawing/2014/main" id="{28FDDF11-B75E-40D7-8A6D-FA742CBA6E21}"/>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47" name="Frihandsfigur: Form 46">
                <a:extLst>
                  <a:ext uri="{FF2B5EF4-FFF2-40B4-BE49-F238E27FC236}">
                    <a16:creationId xmlns:a16="http://schemas.microsoft.com/office/drawing/2014/main" id="{C2762567-9137-40D0-ACC6-D46F63B08080}"/>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48" name="Frihandsfigur: Form 47">
                <a:extLst>
                  <a:ext uri="{FF2B5EF4-FFF2-40B4-BE49-F238E27FC236}">
                    <a16:creationId xmlns:a16="http://schemas.microsoft.com/office/drawing/2014/main" id="{64E0A3DB-950E-4AD3-88B6-FAB06ADF07A6}"/>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49" name="Frihandsfigur: Form 48">
                <a:extLst>
                  <a:ext uri="{FF2B5EF4-FFF2-40B4-BE49-F238E27FC236}">
                    <a16:creationId xmlns:a16="http://schemas.microsoft.com/office/drawing/2014/main" id="{DA6537AB-6968-4A24-9CDF-4C03E8440B9A}"/>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50" name="Frihandsfigur: Form 49">
                <a:extLst>
                  <a:ext uri="{FF2B5EF4-FFF2-40B4-BE49-F238E27FC236}">
                    <a16:creationId xmlns:a16="http://schemas.microsoft.com/office/drawing/2014/main" id="{F845D8D5-7D65-4826-AAC5-27C89CCF81C3}"/>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A78D9A5A-A38C-4693-BFD4-DDAD30C5380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52" name="Frihandsfigur: Form 51">
                <a:extLst>
                  <a:ext uri="{FF2B5EF4-FFF2-40B4-BE49-F238E27FC236}">
                    <a16:creationId xmlns:a16="http://schemas.microsoft.com/office/drawing/2014/main" id="{EBB0C945-A6C9-4592-8C8F-3F9076041D8F}"/>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53" name="Frihandsfigur: Form 52">
                <a:extLst>
                  <a:ext uri="{FF2B5EF4-FFF2-40B4-BE49-F238E27FC236}">
                    <a16:creationId xmlns:a16="http://schemas.microsoft.com/office/drawing/2014/main" id="{1A3D4CE5-22E7-4A17-AC88-41CC4A1073BC}"/>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9" name="textruta 8" descr="Länk: jonkoping.se">
            <a:hlinkClick r:id="rId18"/>
            <a:extLst>
              <a:ext uri="{FF2B5EF4-FFF2-40B4-BE49-F238E27FC236}">
                <a16:creationId xmlns:a16="http://schemas.microsoft.com/office/drawing/2014/main" id="{D535AD2B-DDFD-4414-90E0-2A7D3A2CF614}"/>
              </a:ext>
            </a:extLst>
          </p:cNvPr>
          <p:cNvSpPr txBox="1"/>
          <p:nvPr userDrawn="1"/>
        </p:nvSpPr>
        <p:spPr>
          <a:xfrm>
            <a:off x="542923" y="6235525"/>
            <a:ext cx="1367682" cy="323165"/>
          </a:xfrm>
          <a:prstGeom prst="rect">
            <a:avLst/>
          </a:prstGeom>
          <a:noFill/>
        </p:spPr>
        <p:txBody>
          <a:bodyPr wrap="none" rtlCol="0">
            <a:spAutoFit/>
          </a:bodyPr>
          <a:lstStyle/>
          <a:p>
            <a:r>
              <a:rPr lang="sv-SE" sz="1500" b="1" dirty="0"/>
              <a:t>jonkoping.se</a:t>
            </a:r>
          </a:p>
        </p:txBody>
      </p:sp>
      <p:sp>
        <p:nvSpPr>
          <p:cNvPr id="8" name="Platshållare för bildnummer 7">
            <a:extLst>
              <a:ext uri="{FF2B5EF4-FFF2-40B4-BE49-F238E27FC236}">
                <a16:creationId xmlns:a16="http://schemas.microsoft.com/office/drawing/2014/main" id="{51B06FC0-D64E-40F3-9B6B-86D9EEA4C5E9}"/>
              </a:ext>
            </a:extLst>
          </p:cNvPr>
          <p:cNvSpPr>
            <a:spLocks noGrp="1"/>
          </p:cNvSpPr>
          <p:nvPr>
            <p:ph type="sldNum" sz="quarter" idx="4"/>
          </p:nvPr>
        </p:nvSpPr>
        <p:spPr>
          <a:xfrm>
            <a:off x="5800638" y="6258969"/>
            <a:ext cx="59072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5ABEE0C4-627D-46C7-9477-FFBC315AE41A}" type="slidenum">
              <a:rPr lang="sv-SE" smtClean="0"/>
              <a:pPr/>
              <a:t>‹#›</a:t>
            </a:fld>
            <a:endParaRPr lang="sv-SE" dirty="0"/>
          </a:p>
        </p:txBody>
      </p:sp>
      <p:sp>
        <p:nvSpPr>
          <p:cNvPr id="11" name="textruta 10">
            <a:extLst>
              <a:ext uri="{FF2B5EF4-FFF2-40B4-BE49-F238E27FC236}">
                <a16:creationId xmlns:a16="http://schemas.microsoft.com/office/drawing/2014/main" id="{4F2D1949-35A0-4E06-A0C5-FB6AA3417ABB}"/>
              </a:ext>
            </a:extLst>
          </p:cNvPr>
          <p:cNvSpPr txBox="1"/>
          <p:nvPr userDrawn="1">
            <p:custDataLst>
              <p:tags r:id="rId15"/>
            </p:custDataLst>
          </p:nvPr>
        </p:nvSpPr>
        <p:spPr>
          <a:xfrm>
            <a:off x="8110330" y="272535"/>
            <a:ext cx="3404333" cy="184666"/>
          </a:xfrm>
          <a:prstGeom prst="rect">
            <a:avLst/>
          </a:prstGeom>
          <a:noFill/>
        </p:spPr>
        <p:txBody>
          <a:bodyPr wrap="square" lIns="0" tIns="0" rIns="0" bIns="0" rtlCol="0">
            <a:spAutoFit/>
          </a:bodyPr>
          <a:lstStyle/>
          <a:p>
            <a:pPr algn="r"/>
            <a:endParaRPr lang="sv-SE" sz="1200" b="1" dirty="0"/>
          </a:p>
        </p:txBody>
      </p:sp>
    </p:spTree>
    <p:extLst>
      <p:ext uri="{BB962C8B-B14F-4D97-AF65-F5344CB8AC3E}">
        <p14:creationId xmlns:p14="http://schemas.microsoft.com/office/powerpoint/2010/main" val="149138282"/>
      </p:ext>
    </p:extLst>
  </p:cSld>
  <p:clrMap bg1="dk1" tx1="lt1" bg2="dk2" tx2="lt2" accent1="accent1" accent2="accent2" accent3="accent3" accent4="accent4" accent5="accent5" accent6="accent6" hlink="hlink" folHlink="folHlink"/>
  <p:sldLayoutIdLst>
    <p:sldLayoutId id="2147483649" r:id="rId1"/>
    <p:sldLayoutId id="2147483662" r:id="rId2"/>
    <p:sldLayoutId id="2147483658" r:id="rId3"/>
    <p:sldLayoutId id="2147483653" r:id="rId4"/>
    <p:sldLayoutId id="2147483659" r:id="rId5"/>
    <p:sldLayoutId id="2147483660" r:id="rId6"/>
    <p:sldLayoutId id="2147483650" r:id="rId7"/>
    <p:sldLayoutId id="2147483663" r:id="rId8"/>
    <p:sldLayoutId id="2147483651" r:id="rId9"/>
    <p:sldLayoutId id="2147483654" r:id="rId10"/>
    <p:sldLayoutId id="2147483655" r:id="rId11"/>
    <p:sldLayoutId id="2147483661" r:id="rId12"/>
  </p:sldLayoutIdLst>
  <p:hf sldNum="0" hdr="0" ft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19">
            <a:extLst>
              <a:ext uri="{96DAC541-7B7A-43D3-8B79-37D633B846F1}">
                <asvg:svgBlip xmlns:asvg="http://schemas.microsoft.com/office/drawing/2016/SVG/main" r:embed="rId20"/>
              </a:ext>
            </a:extLst>
          </a:blip>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7" userDrawn="1">
          <p15:clr>
            <a:srgbClr val="F26B43"/>
          </p15:clr>
        </p15:guide>
        <p15:guide id="2" pos="3840" userDrawn="1">
          <p15:clr>
            <a:srgbClr val="F26B43"/>
          </p15:clr>
        </p15:guide>
        <p15:guide id="3" pos="426" userDrawn="1">
          <p15:clr>
            <a:srgbClr val="F26B43"/>
          </p15:clr>
        </p15:guide>
        <p15:guide id="4" pos="7244" userDrawn="1">
          <p15:clr>
            <a:srgbClr val="F26B43"/>
          </p15:clr>
        </p15:guide>
        <p15:guide id="5" pos="7475" userDrawn="1">
          <p15:clr>
            <a:srgbClr val="F26B43"/>
          </p15:clr>
        </p15:guide>
        <p15:guide id="6" pos="207" userDrawn="1">
          <p15:clr>
            <a:srgbClr val="F26B43"/>
          </p15:clr>
        </p15:guide>
        <p15:guide id="7" orient="horz" pos="930" userDrawn="1">
          <p15:clr>
            <a:srgbClr val="F26B43"/>
          </p15:clr>
        </p15:guide>
        <p15:guide id="8" orient="horz" pos="1236" userDrawn="1">
          <p15:clr>
            <a:srgbClr val="F26B43"/>
          </p15:clr>
        </p15:guide>
        <p15:guide id="9" orient="horz" pos="1578" userDrawn="1">
          <p15:clr>
            <a:srgbClr val="F26B43"/>
          </p15:clr>
        </p15:guide>
        <p15:guide id="10" orient="horz" pos="13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28613" y="275693"/>
            <a:ext cx="896937" cy="181508"/>
          </a:xfrm>
          <a:prstGeom prst="rect">
            <a:avLst/>
          </a:prstGeom>
        </p:spPr>
        <p:txBody>
          <a:bodyPr vert="horz" lIns="0" tIns="0" rIns="0" bIns="0" rtlCol="0" anchor="t">
            <a:noAutofit/>
          </a:bodyPr>
          <a:lstStyle>
            <a:lvl1pPr algn="l">
              <a:defRPr sz="1200" b="1">
                <a:solidFill>
                  <a:schemeClr val="tx1"/>
                </a:solidFill>
              </a:defRPr>
            </a:lvl1pPr>
          </a:lstStyle>
          <a:p>
            <a:fld id="{D63DF4DE-A4F4-4ACC-B0A3-BAE22977B84C}" type="datetime1">
              <a:rPr lang="sv-SE" smtClean="0"/>
              <a:t>2023-05-22</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4042416" y="206960"/>
            <a:ext cx="4114800" cy="250241"/>
          </a:xfrm>
          <a:prstGeom prst="rect">
            <a:avLst/>
          </a:prstGeom>
        </p:spPr>
        <p:txBody>
          <a:bodyPr vert="horz" lIns="0" tIns="0" rIns="0" bIns="0" rtlCol="0" anchor="b">
            <a:noAutofit/>
          </a:bodyPr>
          <a:lstStyle>
            <a:lvl1pPr algn="ctr">
              <a:defRPr sz="1200" b="1">
                <a:solidFill>
                  <a:schemeClr val="tx1"/>
                </a:solidFill>
              </a:defRPr>
            </a:lvl1pPr>
          </a:lstStyle>
          <a:p>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6224" y="5972873"/>
            <a:ext cx="11610975" cy="165190"/>
          </a:xfrm>
          <a:prstGeom prst="rect">
            <a:avLst/>
          </a:prstGeom>
        </p:spPr>
      </p:pic>
      <p:sp>
        <p:nvSpPr>
          <p:cNvPr id="9" name="textruta 8" descr="Länk: jonkoping.se">
            <a:hlinkClick r:id="rId18"/>
            <a:extLst>
              <a:ext uri="{FF2B5EF4-FFF2-40B4-BE49-F238E27FC236}">
                <a16:creationId xmlns:a16="http://schemas.microsoft.com/office/drawing/2014/main" id="{D535AD2B-DDFD-4414-90E0-2A7D3A2CF614}"/>
              </a:ext>
            </a:extLst>
          </p:cNvPr>
          <p:cNvSpPr txBox="1"/>
          <p:nvPr userDrawn="1"/>
        </p:nvSpPr>
        <p:spPr>
          <a:xfrm>
            <a:off x="542923" y="6235525"/>
            <a:ext cx="1367682" cy="323165"/>
          </a:xfrm>
          <a:prstGeom prst="rect">
            <a:avLst/>
          </a:prstGeom>
          <a:noFill/>
        </p:spPr>
        <p:txBody>
          <a:bodyPr wrap="none" rtlCol="0">
            <a:spAutoFit/>
          </a:bodyPr>
          <a:lstStyle/>
          <a:p>
            <a:r>
              <a:rPr lang="sv-SE" sz="1500" b="1" dirty="0"/>
              <a:t>jonkoping.se</a:t>
            </a:r>
          </a:p>
        </p:txBody>
      </p:sp>
      <p:pic>
        <p:nvPicPr>
          <p:cNvPr id="10" name="Bild 9" descr="Logo: Jönköpings Kommun">
            <a:extLst>
              <a:ext uri="{FF2B5EF4-FFF2-40B4-BE49-F238E27FC236}">
                <a16:creationId xmlns:a16="http://schemas.microsoft.com/office/drawing/2014/main" id="{5F636279-2458-4537-8AB0-E32DC329529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9962356" y="6187808"/>
            <a:ext cx="1597762" cy="421809"/>
          </a:xfrm>
          <a:prstGeom prst="rect">
            <a:avLst/>
          </a:prstGeom>
        </p:spPr>
      </p:pic>
      <p:sp>
        <p:nvSpPr>
          <p:cNvPr id="11" name="textruta 10">
            <a:extLst>
              <a:ext uri="{FF2B5EF4-FFF2-40B4-BE49-F238E27FC236}">
                <a16:creationId xmlns:a16="http://schemas.microsoft.com/office/drawing/2014/main" id="{EB177FB2-5BAC-4297-B0EA-FF8DDA43181F}"/>
              </a:ext>
            </a:extLst>
          </p:cNvPr>
          <p:cNvSpPr txBox="1"/>
          <p:nvPr userDrawn="1">
            <p:custDataLst>
              <p:tags r:id="rId15"/>
            </p:custDataLst>
          </p:nvPr>
        </p:nvSpPr>
        <p:spPr>
          <a:xfrm>
            <a:off x="8110329" y="272535"/>
            <a:ext cx="3404333" cy="184666"/>
          </a:xfrm>
          <a:prstGeom prst="rect">
            <a:avLst/>
          </a:prstGeom>
          <a:noFill/>
        </p:spPr>
        <p:txBody>
          <a:bodyPr wrap="square" lIns="0" tIns="0" rIns="0" bIns="0" rtlCol="0">
            <a:spAutoFit/>
          </a:bodyPr>
          <a:lstStyle/>
          <a:p>
            <a:pPr algn="r"/>
            <a:endParaRPr lang="sv-SE" sz="1200" b="1" dirty="0"/>
          </a:p>
        </p:txBody>
      </p:sp>
      <p:sp>
        <p:nvSpPr>
          <p:cNvPr id="6" name="Platshållare för bildnummer 5">
            <a:extLst>
              <a:ext uri="{FF2B5EF4-FFF2-40B4-BE49-F238E27FC236}">
                <a16:creationId xmlns:a16="http://schemas.microsoft.com/office/drawing/2014/main" id="{CCD00C8F-4F05-4E6D-A843-BF1F4263A946}"/>
              </a:ext>
            </a:extLst>
          </p:cNvPr>
          <p:cNvSpPr>
            <a:spLocks noGrp="1"/>
          </p:cNvSpPr>
          <p:nvPr>
            <p:ph type="sldNum" sz="quarter" idx="4"/>
          </p:nvPr>
        </p:nvSpPr>
        <p:spPr>
          <a:xfrm>
            <a:off x="5800639" y="6258969"/>
            <a:ext cx="590724" cy="365125"/>
          </a:xfrm>
          <a:prstGeom prst="rect">
            <a:avLst/>
          </a:prstGeom>
        </p:spPr>
        <p:txBody>
          <a:bodyPr vert="horz" lIns="91440" tIns="45720" rIns="91440" bIns="45720" rtlCol="0" anchor="ctr"/>
          <a:lstStyle>
            <a:lvl1pPr algn="ctr">
              <a:defRPr sz="1000" b="1">
                <a:solidFill>
                  <a:schemeClr val="tx1"/>
                </a:solidFill>
              </a:defRPr>
            </a:lvl1p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28543572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21"/>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7" userDrawn="1">
          <p15:clr>
            <a:srgbClr val="F26B43"/>
          </p15:clr>
        </p15:guide>
        <p15:guide id="2" pos="3840" userDrawn="1">
          <p15:clr>
            <a:srgbClr val="F26B43"/>
          </p15:clr>
        </p15:guide>
        <p15:guide id="3" pos="426" userDrawn="1">
          <p15:clr>
            <a:srgbClr val="F26B43"/>
          </p15:clr>
        </p15:guide>
        <p15:guide id="4" pos="7244" userDrawn="1">
          <p15:clr>
            <a:srgbClr val="F26B43"/>
          </p15:clr>
        </p15:guide>
        <p15:guide id="5" pos="7475" userDrawn="1">
          <p15:clr>
            <a:srgbClr val="F26B43"/>
          </p15:clr>
        </p15:guide>
        <p15:guide id="6" pos="207" userDrawn="1">
          <p15:clr>
            <a:srgbClr val="F26B43"/>
          </p15:clr>
        </p15:guide>
        <p15:guide id="7" orient="horz" pos="930" userDrawn="1">
          <p15:clr>
            <a:srgbClr val="F26B43"/>
          </p15:clr>
        </p15:guide>
        <p15:guide id="8" orient="horz" pos="1236" userDrawn="1">
          <p15:clr>
            <a:srgbClr val="F26B43"/>
          </p15:clr>
        </p15:guide>
        <p15:guide id="9" orient="horz" pos="1578" userDrawn="1">
          <p15:clr>
            <a:srgbClr val="F26B43"/>
          </p15:clr>
        </p15:guide>
        <p15:guide id="10" orient="horz" pos="13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BC35E-C6BB-4364-A69A-AB58390C9C2A}"/>
              </a:ext>
            </a:extLst>
          </p:cNvPr>
          <p:cNvSpPr>
            <a:spLocks noGrp="1"/>
          </p:cNvSpPr>
          <p:nvPr>
            <p:ph type="title"/>
          </p:nvPr>
        </p:nvSpPr>
        <p:spPr/>
        <p:txBody>
          <a:bodyPr/>
          <a:lstStyle/>
          <a:p>
            <a:r>
              <a:rPr lang="sv-SE" dirty="0"/>
              <a:t>Instruktioner 1</a:t>
            </a:r>
            <a:br>
              <a:rPr lang="sv-SE" dirty="0"/>
            </a:br>
            <a:r>
              <a:rPr lang="sv-SE" dirty="0"/>
              <a:t>Dold sida, visas inte vid utskrift</a:t>
            </a:r>
          </a:p>
        </p:txBody>
      </p:sp>
      <p:sp>
        <p:nvSpPr>
          <p:cNvPr id="3" name="Platshållare för datum 2">
            <a:extLst>
              <a:ext uri="{FF2B5EF4-FFF2-40B4-BE49-F238E27FC236}">
                <a16:creationId xmlns:a16="http://schemas.microsoft.com/office/drawing/2014/main" id="{83C2AFCC-C196-4EF9-BB15-7FC8C57DEA44}"/>
              </a:ext>
            </a:extLst>
          </p:cNvPr>
          <p:cNvSpPr>
            <a:spLocks noGrp="1"/>
          </p:cNvSpPr>
          <p:nvPr>
            <p:ph type="dt" sz="half" idx="10"/>
          </p:nvPr>
        </p:nvSpPr>
        <p:spPr/>
        <p:txBody>
          <a:bodyPr/>
          <a:lstStyle/>
          <a:p>
            <a:fld id="{1E688106-3C2B-499E-9941-8A3DCA729188}" type="datetime1">
              <a:rPr lang="sv-SE" smtClean="0"/>
              <a:t>2023-05-22</a:t>
            </a:fld>
            <a:endParaRPr lang="sv-SE" dirty="0"/>
          </a:p>
        </p:txBody>
      </p:sp>
      <p:sp>
        <p:nvSpPr>
          <p:cNvPr id="9" name="textruta 8">
            <a:extLst>
              <a:ext uri="{FF2B5EF4-FFF2-40B4-BE49-F238E27FC236}">
                <a16:creationId xmlns:a16="http://schemas.microsoft.com/office/drawing/2014/main" id="{22955052-798D-42B1-A4BD-B4C5E91EFFA3}"/>
              </a:ext>
            </a:extLst>
          </p:cNvPr>
          <p:cNvSpPr txBox="1"/>
          <p:nvPr/>
        </p:nvSpPr>
        <p:spPr>
          <a:xfrm>
            <a:off x="687218" y="1821024"/>
            <a:ext cx="1084414" cy="215444"/>
          </a:xfrm>
          <a:prstGeom prst="rect">
            <a:avLst/>
          </a:prstGeom>
          <a:noFill/>
        </p:spPr>
        <p:txBody>
          <a:bodyPr wrap="square" lIns="0" tIns="0" rIns="0" bIns="0" rtlCol="0">
            <a:spAutoFit/>
          </a:bodyPr>
          <a:lstStyle/>
          <a:p>
            <a:r>
              <a:rPr lang="sv-SE" sz="1400" dirty="0">
                <a:latin typeface="+mj-lt"/>
              </a:rPr>
              <a:t>Mallsidor</a:t>
            </a:r>
          </a:p>
        </p:txBody>
      </p:sp>
      <p:sp>
        <p:nvSpPr>
          <p:cNvPr id="13" name="textruta 12">
            <a:extLst>
              <a:ext uri="{FF2B5EF4-FFF2-40B4-BE49-F238E27FC236}">
                <a16:creationId xmlns:a16="http://schemas.microsoft.com/office/drawing/2014/main" id="{4651A2F9-ACE3-4FF7-B35C-F4A49B47D828}"/>
              </a:ext>
            </a:extLst>
          </p:cNvPr>
          <p:cNvSpPr txBox="1"/>
          <p:nvPr/>
        </p:nvSpPr>
        <p:spPr>
          <a:xfrm>
            <a:off x="683899" y="2145047"/>
            <a:ext cx="729244" cy="615553"/>
          </a:xfrm>
          <a:prstGeom prst="rect">
            <a:avLst/>
          </a:prstGeom>
          <a:noFill/>
        </p:spPr>
        <p:txBody>
          <a:bodyPr wrap="square" lIns="0" tIns="0" rIns="0" bIns="0" rtlCol="0">
            <a:spAutoFit/>
          </a:bodyPr>
          <a:lstStyle/>
          <a:p>
            <a:r>
              <a:rPr lang="sv-SE" sz="1000" b="1" dirty="0"/>
              <a:t>1. Ny bild,</a:t>
            </a:r>
            <a:r>
              <a:rPr lang="sv-SE" sz="1000" dirty="0"/>
              <a:t> visar samtliga layoutsidor. </a:t>
            </a:r>
          </a:p>
        </p:txBody>
      </p:sp>
      <p:sp>
        <p:nvSpPr>
          <p:cNvPr id="14" name="textruta 13">
            <a:extLst>
              <a:ext uri="{FF2B5EF4-FFF2-40B4-BE49-F238E27FC236}">
                <a16:creationId xmlns:a16="http://schemas.microsoft.com/office/drawing/2014/main" id="{C5C256DC-4F96-40DC-A6D2-AD71A6A7620F}"/>
              </a:ext>
            </a:extLst>
          </p:cNvPr>
          <p:cNvSpPr txBox="1"/>
          <p:nvPr/>
        </p:nvSpPr>
        <p:spPr>
          <a:xfrm>
            <a:off x="1593857" y="2145047"/>
            <a:ext cx="993420" cy="474398"/>
          </a:xfrm>
          <a:prstGeom prst="rect">
            <a:avLst/>
          </a:prstGeom>
          <a:noFill/>
        </p:spPr>
        <p:txBody>
          <a:bodyPr wrap="square" lIns="0" tIns="0" rIns="0" bIns="0" rtlCol="0">
            <a:spAutoFit/>
          </a:bodyPr>
          <a:lstStyle/>
          <a:p>
            <a:r>
              <a:rPr lang="sv-SE" sz="1000" b="1" dirty="0"/>
              <a:t>2. Layout,</a:t>
            </a:r>
            <a:r>
              <a:rPr lang="sv-SE" sz="1000" dirty="0"/>
              <a:t> byter befintlig sidas utseende.</a:t>
            </a:r>
          </a:p>
        </p:txBody>
      </p:sp>
      <p:cxnSp>
        <p:nvCxnSpPr>
          <p:cNvPr id="18" name="Rak pilkoppling 17">
            <a:extLst>
              <a:ext uri="{FF2B5EF4-FFF2-40B4-BE49-F238E27FC236}">
                <a16:creationId xmlns:a16="http://schemas.microsoft.com/office/drawing/2014/main" id="{3BCA836B-023E-4BC7-9C75-7CA894166312}"/>
              </a:ext>
              <a:ext uri="{C183D7F6-B498-43B3-948B-1728B52AA6E4}">
                <adec:decorative xmlns:adec="http://schemas.microsoft.com/office/drawing/2017/decorative" val="1"/>
              </a:ext>
            </a:extLst>
          </p:cNvPr>
          <p:cNvCxnSpPr>
            <a:cxnSpLocks/>
          </p:cNvCxnSpPr>
          <p:nvPr/>
        </p:nvCxnSpPr>
        <p:spPr>
          <a:xfrm rot="5400000">
            <a:off x="811042" y="2941228"/>
            <a:ext cx="328827" cy="1"/>
          </a:xfrm>
          <a:prstGeom prst="straightConnector1">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1">
            <a:extLst>
              <a:ext uri="{FF2B5EF4-FFF2-40B4-BE49-F238E27FC236}">
                <a16:creationId xmlns:a16="http://schemas.microsoft.com/office/drawing/2014/main" id="{62180C3F-D0BE-4FE0-932E-C9E175F4B174}"/>
              </a:ext>
              <a:ext uri="{C183D7F6-B498-43B3-948B-1728B52AA6E4}">
                <adec:decorative xmlns:adec="http://schemas.microsoft.com/office/drawing/2017/decorative" val="1"/>
              </a:ext>
            </a:extLst>
          </p:cNvPr>
          <p:cNvCxnSpPr>
            <a:cxnSpLocks/>
          </p:cNvCxnSpPr>
          <p:nvPr/>
        </p:nvCxnSpPr>
        <p:spPr>
          <a:xfrm>
            <a:off x="1771633" y="2665341"/>
            <a:ext cx="1" cy="440301"/>
          </a:xfrm>
          <a:prstGeom prst="straightConnector1">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1" name="Bildobjekt 10" descr="Instruktionsbild om hur man skapar en ny bild, byter layout och återställer till ursprungligt utseende">
            <a:extLst>
              <a:ext uri="{FF2B5EF4-FFF2-40B4-BE49-F238E27FC236}">
                <a16:creationId xmlns:a16="http://schemas.microsoft.com/office/drawing/2014/main" id="{D43DA4F3-1945-4981-9FC6-C311CD7A05E5}"/>
              </a:ext>
            </a:extLst>
          </p:cNvPr>
          <p:cNvPicPr>
            <a:picLocks noChangeAspect="1"/>
          </p:cNvPicPr>
          <p:nvPr/>
        </p:nvPicPr>
        <p:blipFill rotWithShape="1">
          <a:blip r:embed="rId3"/>
          <a:srcRect r="3458" b="-3285"/>
          <a:stretch/>
        </p:blipFill>
        <p:spPr>
          <a:xfrm>
            <a:off x="680790" y="3151538"/>
            <a:ext cx="1593069" cy="824671"/>
          </a:xfrm>
          <a:prstGeom prst="rect">
            <a:avLst/>
          </a:prstGeom>
          <a:ln>
            <a:solidFill>
              <a:schemeClr val="tx1">
                <a:lumMod val="50000"/>
                <a:lumOff val="50000"/>
              </a:schemeClr>
            </a:solidFill>
          </a:ln>
        </p:spPr>
      </p:pic>
      <p:cxnSp>
        <p:nvCxnSpPr>
          <p:cNvPr id="36" name="Koppling: vinklad 23">
            <a:extLst>
              <a:ext uri="{FF2B5EF4-FFF2-40B4-BE49-F238E27FC236}">
                <a16:creationId xmlns:a16="http://schemas.microsoft.com/office/drawing/2014/main" id="{F367D5D3-0A61-4F48-85EA-9710CDE92011}"/>
              </a:ext>
              <a:ext uri="{C183D7F6-B498-43B3-948B-1728B52AA6E4}">
                <adec:decorative xmlns:adec="http://schemas.microsoft.com/office/drawing/2017/decorative" val="1"/>
              </a:ext>
            </a:extLst>
          </p:cNvPr>
          <p:cNvCxnSpPr>
            <a:cxnSpLocks/>
            <a:stCxn id="15" idx="3"/>
          </p:cNvCxnSpPr>
          <p:nvPr/>
        </p:nvCxnSpPr>
        <p:spPr>
          <a:xfrm flipH="1" flipV="1">
            <a:off x="2221847" y="3486212"/>
            <a:ext cx="178732" cy="938472"/>
          </a:xfrm>
          <a:prstGeom prst="bentConnector4">
            <a:avLst>
              <a:gd name="adj1" fmla="val -54814"/>
              <a:gd name="adj2" fmla="val 100036"/>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6C19780-D3F9-4DC8-BEE5-DBBBD46D89D7}"/>
              </a:ext>
            </a:extLst>
          </p:cNvPr>
          <p:cNvSpPr txBox="1"/>
          <p:nvPr/>
        </p:nvSpPr>
        <p:spPr>
          <a:xfrm>
            <a:off x="683900" y="4116907"/>
            <a:ext cx="1716679" cy="615553"/>
          </a:xfrm>
          <a:prstGeom prst="rect">
            <a:avLst/>
          </a:prstGeom>
          <a:noFill/>
        </p:spPr>
        <p:txBody>
          <a:bodyPr wrap="square" lIns="0" tIns="0" rIns="0" bIns="0" rtlCol="0">
            <a:noAutofit/>
          </a:bodyPr>
          <a:lstStyle/>
          <a:p>
            <a:r>
              <a:rPr lang="sv-SE" sz="1000" b="1" dirty="0"/>
              <a:t>3. Återställ,</a:t>
            </a:r>
            <a:r>
              <a:rPr lang="sv-SE" sz="1000" dirty="0"/>
              <a:t> bilden visas i ursprungligt utseende. Används tex. för att få tillbaka punktlista om man tagit bort punkten. </a:t>
            </a:r>
          </a:p>
        </p:txBody>
      </p:sp>
      <p:sp>
        <p:nvSpPr>
          <p:cNvPr id="29" name="textruta 28">
            <a:extLst>
              <a:ext uri="{FF2B5EF4-FFF2-40B4-BE49-F238E27FC236}">
                <a16:creationId xmlns:a16="http://schemas.microsoft.com/office/drawing/2014/main" id="{85E29252-3166-46A7-B046-A3B89DE6A4DE}"/>
              </a:ext>
            </a:extLst>
          </p:cNvPr>
          <p:cNvSpPr txBox="1"/>
          <p:nvPr/>
        </p:nvSpPr>
        <p:spPr>
          <a:xfrm>
            <a:off x="2764157" y="2145047"/>
            <a:ext cx="1797834" cy="153888"/>
          </a:xfrm>
          <a:prstGeom prst="rect">
            <a:avLst/>
          </a:prstGeom>
          <a:noFill/>
        </p:spPr>
        <p:txBody>
          <a:bodyPr wrap="square" lIns="0" tIns="0" rIns="0" bIns="0" rtlCol="0">
            <a:spAutoFit/>
          </a:bodyPr>
          <a:lstStyle/>
          <a:p>
            <a:r>
              <a:rPr lang="sv-SE" sz="1000" dirty="0"/>
              <a:t>Befintliga layouter i mallen</a:t>
            </a:r>
          </a:p>
        </p:txBody>
      </p:sp>
      <p:pic>
        <p:nvPicPr>
          <p:cNvPr id="10" name="Bildobjekt 9" descr="Bild på de olika bildlayouterna du kan välja på">
            <a:extLst>
              <a:ext uri="{FF2B5EF4-FFF2-40B4-BE49-F238E27FC236}">
                <a16:creationId xmlns:a16="http://schemas.microsoft.com/office/drawing/2014/main" id="{CB3399C1-5395-4814-8BE8-49A241D4AABF}"/>
              </a:ext>
            </a:extLst>
          </p:cNvPr>
          <p:cNvPicPr>
            <a:picLocks noChangeAspect="1"/>
          </p:cNvPicPr>
          <p:nvPr/>
        </p:nvPicPr>
        <p:blipFill rotWithShape="1">
          <a:blip r:embed="rId4">
            <a:extLst>
              <a:ext uri="{28A0092B-C50C-407E-A947-70E740481C1C}">
                <a14:useLocalDpi xmlns:a14="http://schemas.microsoft.com/office/drawing/2010/main" val="0"/>
              </a:ext>
            </a:extLst>
          </a:blip>
          <a:srcRect t="410"/>
          <a:stretch/>
        </p:blipFill>
        <p:spPr>
          <a:xfrm>
            <a:off x="2778377" y="2476499"/>
            <a:ext cx="1716673" cy="2481225"/>
          </a:xfrm>
          <a:prstGeom prst="rect">
            <a:avLst/>
          </a:prstGeom>
          <a:ln>
            <a:solidFill>
              <a:schemeClr val="tx1">
                <a:lumMod val="50000"/>
                <a:lumOff val="50000"/>
              </a:schemeClr>
            </a:solidFill>
          </a:ln>
        </p:spPr>
      </p:pic>
      <p:sp>
        <p:nvSpPr>
          <p:cNvPr id="5" name="Rektangel 4">
            <a:extLst>
              <a:ext uri="{FF2B5EF4-FFF2-40B4-BE49-F238E27FC236}">
                <a16:creationId xmlns:a16="http://schemas.microsoft.com/office/drawing/2014/main" id="{2C0C9CFA-530A-4F39-92FE-6E1CFE0DC715}"/>
              </a:ext>
              <a:ext uri="{C183D7F6-B498-43B3-948B-1728B52AA6E4}">
                <adec:decorative xmlns:adec="http://schemas.microsoft.com/office/drawing/2017/decorative" val="1"/>
              </a:ext>
            </a:extLst>
          </p:cNvPr>
          <p:cNvSpPr/>
          <p:nvPr/>
        </p:nvSpPr>
        <p:spPr>
          <a:xfrm>
            <a:off x="2785520" y="2576514"/>
            <a:ext cx="815643"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cxnSp>
        <p:nvCxnSpPr>
          <p:cNvPr id="8" name="Rak koppling 7">
            <a:extLst>
              <a:ext uri="{FF2B5EF4-FFF2-40B4-BE49-F238E27FC236}">
                <a16:creationId xmlns:a16="http://schemas.microsoft.com/office/drawing/2014/main" id="{0B435380-C602-411C-B21D-AE0CE3F78802}"/>
              </a:ext>
              <a:ext uri="{C183D7F6-B498-43B3-948B-1728B52AA6E4}">
                <adec:decorative xmlns:adec="http://schemas.microsoft.com/office/drawing/2017/decorative" val="1"/>
              </a:ext>
            </a:extLst>
          </p:cNvPr>
          <p:cNvCxnSpPr>
            <a:cxnSpLocks/>
            <a:stCxn id="5" idx="3"/>
          </p:cNvCxnSpPr>
          <p:nvPr/>
        </p:nvCxnSpPr>
        <p:spPr>
          <a:xfrm>
            <a:off x="3601163" y="2738439"/>
            <a:ext cx="960828"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E6712E7F-BD01-4DD9-BBBC-1D8322428C86}"/>
              </a:ext>
              <a:ext uri="{C183D7F6-B498-43B3-948B-1728B52AA6E4}">
                <adec:decorative xmlns:adec="http://schemas.microsoft.com/office/drawing/2017/decorative" val="1"/>
              </a:ext>
            </a:extLst>
          </p:cNvPr>
          <p:cNvCxnSpPr>
            <a:stCxn id="38" idx="3"/>
          </p:cNvCxnSpPr>
          <p:nvPr/>
        </p:nvCxnSpPr>
        <p:spPr>
          <a:xfrm>
            <a:off x="4433359" y="3473512"/>
            <a:ext cx="12863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B9D47799-D6D7-42C6-866F-0433578727EF}"/>
              </a:ext>
              <a:ext uri="{C183D7F6-B498-43B3-948B-1728B52AA6E4}">
                <adec:decorative xmlns:adec="http://schemas.microsoft.com/office/drawing/2017/decorative" val="1"/>
              </a:ext>
            </a:extLst>
          </p:cNvPr>
          <p:cNvSpPr/>
          <p:nvPr/>
        </p:nvSpPr>
        <p:spPr>
          <a:xfrm>
            <a:off x="4017421" y="3311587"/>
            <a:ext cx="415938"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cxnSp>
        <p:nvCxnSpPr>
          <p:cNvPr id="42" name="Rak koppling 41">
            <a:extLst>
              <a:ext uri="{FF2B5EF4-FFF2-40B4-BE49-F238E27FC236}">
                <a16:creationId xmlns:a16="http://schemas.microsoft.com/office/drawing/2014/main" id="{1882478F-510C-4767-8360-B13853E4C6D3}"/>
              </a:ext>
              <a:ext uri="{C183D7F6-B498-43B3-948B-1728B52AA6E4}">
                <adec:decorative xmlns:adec="http://schemas.microsoft.com/office/drawing/2017/decorative" val="1"/>
              </a:ext>
            </a:extLst>
          </p:cNvPr>
          <p:cNvCxnSpPr>
            <a:cxnSpLocks/>
          </p:cNvCxnSpPr>
          <p:nvPr/>
        </p:nvCxnSpPr>
        <p:spPr>
          <a:xfrm>
            <a:off x="3601163" y="3976209"/>
            <a:ext cx="960828"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Rektangel 31">
            <a:extLst>
              <a:ext uri="{FF2B5EF4-FFF2-40B4-BE49-F238E27FC236}">
                <a16:creationId xmlns:a16="http://schemas.microsoft.com/office/drawing/2014/main" id="{1713B474-7BB0-4A84-8507-62D035E1F1B5}"/>
              </a:ext>
              <a:ext uri="{C183D7F6-B498-43B3-948B-1728B52AA6E4}">
                <adec:decorative xmlns:adec="http://schemas.microsoft.com/office/drawing/2017/decorative" val="1"/>
              </a:ext>
            </a:extLst>
          </p:cNvPr>
          <p:cNvSpPr/>
          <p:nvPr/>
        </p:nvSpPr>
        <p:spPr>
          <a:xfrm>
            <a:off x="2785520" y="3814284"/>
            <a:ext cx="815643"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cxnSp>
        <p:nvCxnSpPr>
          <p:cNvPr id="45" name="Rak koppling 44">
            <a:extLst>
              <a:ext uri="{FF2B5EF4-FFF2-40B4-BE49-F238E27FC236}">
                <a16:creationId xmlns:a16="http://schemas.microsoft.com/office/drawing/2014/main" id="{BE0A04AF-4749-4679-B1E5-8349938384D1}"/>
              </a:ext>
              <a:ext uri="{C183D7F6-B498-43B3-948B-1728B52AA6E4}">
                <adec:decorative xmlns:adec="http://schemas.microsoft.com/office/drawing/2017/decorative" val="1"/>
              </a:ext>
            </a:extLst>
          </p:cNvPr>
          <p:cNvCxnSpPr/>
          <p:nvPr/>
        </p:nvCxnSpPr>
        <p:spPr>
          <a:xfrm>
            <a:off x="4433359" y="4717403"/>
            <a:ext cx="12863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Rektangel 38">
            <a:extLst>
              <a:ext uri="{FF2B5EF4-FFF2-40B4-BE49-F238E27FC236}">
                <a16:creationId xmlns:a16="http://schemas.microsoft.com/office/drawing/2014/main" id="{29D75B2E-2E9C-4202-9CF6-B30E1349EB2C}"/>
              </a:ext>
              <a:ext uri="{C183D7F6-B498-43B3-948B-1728B52AA6E4}">
                <adec:decorative xmlns:adec="http://schemas.microsoft.com/office/drawing/2017/decorative" val="1"/>
              </a:ext>
            </a:extLst>
          </p:cNvPr>
          <p:cNvSpPr/>
          <p:nvPr/>
        </p:nvSpPr>
        <p:spPr>
          <a:xfrm>
            <a:off x="4017421" y="4544304"/>
            <a:ext cx="415938"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cxnSp>
        <p:nvCxnSpPr>
          <p:cNvPr id="47" name="Rak koppling 46">
            <a:extLst>
              <a:ext uri="{FF2B5EF4-FFF2-40B4-BE49-F238E27FC236}">
                <a16:creationId xmlns:a16="http://schemas.microsoft.com/office/drawing/2014/main" id="{33B1F534-1390-4969-BE1A-CEBA06320F9F}"/>
              </a:ext>
              <a:ext uri="{C183D7F6-B498-43B3-948B-1728B52AA6E4}">
                <adec:decorative xmlns:adec="http://schemas.microsoft.com/office/drawing/2017/decorative" val="1"/>
              </a:ext>
            </a:extLst>
          </p:cNvPr>
          <p:cNvCxnSpPr/>
          <p:nvPr/>
        </p:nvCxnSpPr>
        <p:spPr>
          <a:xfrm>
            <a:off x="4561991" y="2738439"/>
            <a:ext cx="0" cy="19789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4F25DD9A-FEDA-4A51-AFE8-D6AAAE13B0C5}"/>
              </a:ext>
              <a:ext uri="{C183D7F6-B498-43B3-948B-1728B52AA6E4}">
                <adec:decorative xmlns:adec="http://schemas.microsoft.com/office/drawing/2017/decorative" val="1"/>
              </a:ext>
            </a:extLst>
          </p:cNvPr>
          <p:cNvCxnSpPr>
            <a:stCxn id="40" idx="1"/>
          </p:cNvCxnSpPr>
          <p:nvPr/>
        </p:nvCxnSpPr>
        <p:spPr>
          <a:xfrm flipH="1">
            <a:off x="4561989" y="3727921"/>
            <a:ext cx="13902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textruta 39">
            <a:extLst>
              <a:ext uri="{FF2B5EF4-FFF2-40B4-BE49-F238E27FC236}">
                <a16:creationId xmlns:a16="http://schemas.microsoft.com/office/drawing/2014/main" id="{6C231728-DBED-461A-828B-60F6B56FF698}"/>
              </a:ext>
            </a:extLst>
          </p:cNvPr>
          <p:cNvSpPr txBox="1"/>
          <p:nvPr/>
        </p:nvSpPr>
        <p:spPr>
          <a:xfrm>
            <a:off x="4701018" y="3112368"/>
            <a:ext cx="1685219" cy="1231106"/>
          </a:xfrm>
          <a:prstGeom prst="rect">
            <a:avLst/>
          </a:prstGeom>
          <a:noFill/>
        </p:spPr>
        <p:txBody>
          <a:bodyPr wrap="square" lIns="0" tIns="0" rIns="0" bIns="0" rtlCol="0">
            <a:spAutoFit/>
          </a:bodyPr>
          <a:lstStyle/>
          <a:p>
            <a:r>
              <a:rPr lang="sv-SE" sz="1000" dirty="0"/>
              <a:t>Layouterna Rubrikbild, Agenda och Avslut ska endast användas för dessa ändamål. Det vill säga Rubrikbild som </a:t>
            </a:r>
            <a:r>
              <a:rPr lang="sv-SE" sz="1000" dirty="0" err="1"/>
              <a:t>startbild</a:t>
            </a:r>
            <a:r>
              <a:rPr lang="sv-SE" sz="1000" dirty="0"/>
              <a:t>, Agenda för agenda för presentationen och avslut som slutbild i presentationen.</a:t>
            </a:r>
          </a:p>
        </p:txBody>
      </p:sp>
      <p:sp>
        <p:nvSpPr>
          <p:cNvPr id="21" name="textruta 20">
            <a:extLst>
              <a:ext uri="{FF2B5EF4-FFF2-40B4-BE49-F238E27FC236}">
                <a16:creationId xmlns:a16="http://schemas.microsoft.com/office/drawing/2014/main" id="{6C64B800-F9F1-4C2E-B330-B005F74760AE}"/>
              </a:ext>
            </a:extLst>
          </p:cNvPr>
          <p:cNvSpPr txBox="1"/>
          <p:nvPr/>
        </p:nvSpPr>
        <p:spPr>
          <a:xfrm>
            <a:off x="6541836" y="1821024"/>
            <a:ext cx="1084414" cy="215444"/>
          </a:xfrm>
          <a:prstGeom prst="rect">
            <a:avLst/>
          </a:prstGeom>
          <a:noFill/>
        </p:spPr>
        <p:txBody>
          <a:bodyPr wrap="square" lIns="0" tIns="0" rIns="0" bIns="0" rtlCol="0">
            <a:spAutoFit/>
          </a:bodyPr>
          <a:lstStyle/>
          <a:p>
            <a:r>
              <a:rPr lang="sv-SE" sz="1400" dirty="0">
                <a:latin typeface="+mj-lt"/>
              </a:rPr>
              <a:t>Temafärger</a:t>
            </a:r>
          </a:p>
        </p:txBody>
      </p:sp>
      <p:sp>
        <p:nvSpPr>
          <p:cNvPr id="20" name="textruta 19">
            <a:extLst>
              <a:ext uri="{FF2B5EF4-FFF2-40B4-BE49-F238E27FC236}">
                <a16:creationId xmlns:a16="http://schemas.microsoft.com/office/drawing/2014/main" id="{1BC0E8CA-0B48-49E0-97C5-331674E9C905}"/>
              </a:ext>
            </a:extLst>
          </p:cNvPr>
          <p:cNvSpPr txBox="1"/>
          <p:nvPr/>
        </p:nvSpPr>
        <p:spPr>
          <a:xfrm>
            <a:off x="6541836" y="2145047"/>
            <a:ext cx="1532121" cy="474398"/>
          </a:xfrm>
          <a:prstGeom prst="rect">
            <a:avLst/>
          </a:prstGeom>
          <a:noFill/>
        </p:spPr>
        <p:txBody>
          <a:bodyPr wrap="square" lIns="0" tIns="0" rIns="0" bIns="0" rtlCol="0">
            <a:spAutoFit/>
          </a:bodyPr>
          <a:lstStyle/>
          <a:p>
            <a:r>
              <a:rPr lang="sv-SE" sz="1000" dirty="0"/>
              <a:t>Objekt färgsätts med de</a:t>
            </a:r>
            <a:r>
              <a:rPr lang="sv-SE" sz="1000" b="1" dirty="0"/>
              <a:t> </a:t>
            </a:r>
            <a:r>
              <a:rPr lang="sv-SE" sz="1000" dirty="0"/>
              <a:t>inringade färgerna som följer er grafiska profil.</a:t>
            </a:r>
          </a:p>
        </p:txBody>
      </p:sp>
      <p:grpSp>
        <p:nvGrpSpPr>
          <p:cNvPr id="30" name="Grupp 50" descr="Bild med temafärger som är anpassade för kommunens grafiska profil.">
            <a:extLst>
              <a:ext uri="{FF2B5EF4-FFF2-40B4-BE49-F238E27FC236}">
                <a16:creationId xmlns:a16="http://schemas.microsoft.com/office/drawing/2014/main" id="{E474DBE3-DDBA-4242-8F3D-BD39281F1895}"/>
              </a:ext>
            </a:extLst>
          </p:cNvPr>
          <p:cNvGrpSpPr/>
          <p:nvPr/>
        </p:nvGrpSpPr>
        <p:grpSpPr>
          <a:xfrm>
            <a:off x="6554294" y="2728024"/>
            <a:ext cx="1903304" cy="3125206"/>
            <a:chOff x="6154238" y="2634097"/>
            <a:chExt cx="1550152" cy="2545330"/>
          </a:xfrm>
        </p:grpSpPr>
        <p:pic>
          <p:nvPicPr>
            <p:cNvPr id="31" name="Bildobjekt 26">
              <a:extLst>
                <a:ext uri="{FF2B5EF4-FFF2-40B4-BE49-F238E27FC236}">
                  <a16:creationId xmlns:a16="http://schemas.microsoft.com/office/drawing/2014/main" id="{A4E54A54-475C-43AB-89E1-3182554F6687}"/>
                </a:ext>
              </a:extLst>
            </p:cNvPr>
            <p:cNvPicPr>
              <a:picLocks noChangeAspect="1"/>
            </p:cNvPicPr>
            <p:nvPr/>
          </p:nvPicPr>
          <p:blipFill rotWithShape="1">
            <a:blip r:embed="rId5">
              <a:extLst>
                <a:ext uri="{28A0092B-C50C-407E-A947-70E740481C1C}">
                  <a14:useLocalDpi xmlns:a14="http://schemas.microsoft.com/office/drawing/2010/main" val="0"/>
                </a:ext>
              </a:extLst>
            </a:blip>
            <a:srcRect l="386" r="1553"/>
            <a:stretch/>
          </p:blipFill>
          <p:spPr>
            <a:xfrm>
              <a:off x="6154238" y="2634097"/>
              <a:ext cx="1550152" cy="2545330"/>
            </a:xfrm>
            <a:prstGeom prst="rect">
              <a:avLst/>
            </a:prstGeom>
            <a:ln>
              <a:solidFill>
                <a:schemeClr val="tx1">
                  <a:lumMod val="50000"/>
                  <a:lumOff val="50000"/>
                </a:schemeClr>
              </a:solidFill>
            </a:ln>
          </p:spPr>
        </p:pic>
        <p:grpSp>
          <p:nvGrpSpPr>
            <p:cNvPr id="33" name="Grupp 14">
              <a:extLst>
                <a:ext uri="{FF2B5EF4-FFF2-40B4-BE49-F238E27FC236}">
                  <a16:creationId xmlns:a16="http://schemas.microsoft.com/office/drawing/2014/main" id="{7A07B40C-3C9A-4EC2-B762-1B7DF0198558}"/>
                </a:ext>
              </a:extLst>
            </p:cNvPr>
            <p:cNvGrpSpPr/>
            <p:nvPr/>
          </p:nvGrpSpPr>
          <p:grpSpPr>
            <a:xfrm>
              <a:off x="6166496" y="4085240"/>
              <a:ext cx="1537893" cy="234562"/>
              <a:chOff x="5191918" y="5389717"/>
              <a:chExt cx="1807898" cy="266283"/>
            </a:xfrm>
          </p:grpSpPr>
          <p:sp>
            <p:nvSpPr>
              <p:cNvPr id="34" name="TextBox 43">
                <a:extLst>
                  <a:ext uri="{FF2B5EF4-FFF2-40B4-BE49-F238E27FC236}">
                    <a16:creationId xmlns:a16="http://schemas.microsoft.com/office/drawing/2014/main" id="{7B81A1AC-F9CE-437D-AACC-BDE6FC9C7FDA}"/>
                  </a:ext>
                </a:extLst>
              </p:cNvPr>
              <p:cNvSpPr txBox="1"/>
              <p:nvPr/>
            </p:nvSpPr>
            <p:spPr>
              <a:xfrm>
                <a:off x="5191918" y="5402433"/>
                <a:ext cx="1807898" cy="246394"/>
              </a:xfrm>
              <a:prstGeom prst="rect">
                <a:avLst/>
              </a:prstGeom>
              <a:solidFill>
                <a:srgbClr val="FFFFFF">
                  <a:alpha val="85000"/>
                </a:srgbClr>
              </a:solidFill>
            </p:spPr>
            <p:txBody>
              <a:bodyPr wrap="square" lIns="360000" tIns="0" rIns="0" bIns="0" rtlCol="0" anchor="ctr" anchorCtr="0">
                <a:noAutofit/>
              </a:bodyPr>
              <a:lstStyle/>
              <a:p>
                <a:pPr>
                  <a:lnSpc>
                    <a:spcPct val="80000"/>
                  </a:lnSpc>
                </a:pPr>
                <a:r>
                  <a:rPr lang="sv-SE" sz="1000" b="1" dirty="0">
                    <a:solidFill>
                      <a:srgbClr val="FF0000"/>
                    </a:solidFill>
                  </a:rPr>
                  <a:t>Använd inte de inbyggda standardfärgerna. </a:t>
                </a:r>
              </a:p>
            </p:txBody>
          </p:sp>
          <p:sp>
            <p:nvSpPr>
              <p:cNvPr id="35" name="&quot;Not Allowed&quot; Symbol 44">
                <a:extLst>
                  <a:ext uri="{FF2B5EF4-FFF2-40B4-BE49-F238E27FC236}">
                    <a16:creationId xmlns:a16="http://schemas.microsoft.com/office/drawing/2014/main" id="{0C888F55-6228-4B6C-A205-9AB34909BD5C}"/>
                  </a:ext>
                  <a:ext uri="{C183D7F6-B498-43B3-948B-1728B52AA6E4}">
                    <adec:decorative xmlns:adec="http://schemas.microsoft.com/office/drawing/2017/decorative" val="1"/>
                  </a:ext>
                </a:extLst>
              </p:cNvPr>
              <p:cNvSpPr/>
              <p:nvPr/>
            </p:nvSpPr>
            <p:spPr>
              <a:xfrm>
                <a:off x="5226368" y="5389717"/>
                <a:ext cx="275744" cy="26628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sv-SE" sz="800" dirty="0">
                  <a:solidFill>
                    <a:schemeClr val="tx1"/>
                  </a:solidFill>
                </a:endParaRPr>
              </a:p>
            </p:txBody>
          </p:sp>
        </p:grpSp>
      </p:grpSp>
      <p:sp>
        <p:nvSpPr>
          <p:cNvPr id="37" name="Rectangle: Rounded Corners 52">
            <a:extLst>
              <a:ext uri="{FF2B5EF4-FFF2-40B4-BE49-F238E27FC236}">
                <a16:creationId xmlns:a16="http://schemas.microsoft.com/office/drawing/2014/main" id="{5AEC9D3C-93BF-4012-9B05-820C72B7E187}"/>
              </a:ext>
              <a:ext uri="{C183D7F6-B498-43B3-948B-1728B52AA6E4}">
                <adec:decorative xmlns:adec="http://schemas.microsoft.com/office/drawing/2017/decorative" val="1"/>
              </a:ext>
            </a:extLst>
          </p:cNvPr>
          <p:cNvSpPr/>
          <p:nvPr/>
        </p:nvSpPr>
        <p:spPr>
          <a:xfrm>
            <a:off x="6554292" y="3059667"/>
            <a:ext cx="1903304" cy="21544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27" name="textruta 26">
            <a:extLst>
              <a:ext uri="{FF2B5EF4-FFF2-40B4-BE49-F238E27FC236}">
                <a16:creationId xmlns:a16="http://schemas.microsoft.com/office/drawing/2014/main" id="{9E8907B0-95C5-4B76-BAC3-A6E7F1DF61AD}"/>
              </a:ext>
            </a:extLst>
          </p:cNvPr>
          <p:cNvSpPr txBox="1"/>
          <p:nvPr/>
        </p:nvSpPr>
        <p:spPr>
          <a:xfrm>
            <a:off x="8674519" y="1821024"/>
            <a:ext cx="1658012" cy="215444"/>
          </a:xfrm>
          <a:prstGeom prst="rect">
            <a:avLst/>
          </a:prstGeom>
          <a:noFill/>
        </p:spPr>
        <p:txBody>
          <a:bodyPr wrap="square" lIns="0" tIns="0" rIns="0" bIns="0" rtlCol="0">
            <a:spAutoFit/>
          </a:bodyPr>
          <a:lstStyle/>
          <a:p>
            <a:r>
              <a:rPr lang="sv-SE" sz="1400" dirty="0">
                <a:latin typeface="+mj-lt"/>
              </a:rPr>
              <a:t>Sidhuvud och sidfot</a:t>
            </a:r>
          </a:p>
        </p:txBody>
      </p:sp>
      <p:sp>
        <p:nvSpPr>
          <p:cNvPr id="22" name="textruta 21">
            <a:extLst>
              <a:ext uri="{FF2B5EF4-FFF2-40B4-BE49-F238E27FC236}">
                <a16:creationId xmlns:a16="http://schemas.microsoft.com/office/drawing/2014/main" id="{0143A882-E6F0-4045-A9E8-6CD820DF0EAA}"/>
              </a:ext>
            </a:extLst>
          </p:cNvPr>
          <p:cNvSpPr txBox="1"/>
          <p:nvPr/>
        </p:nvSpPr>
        <p:spPr>
          <a:xfrm>
            <a:off x="8674519" y="2145047"/>
            <a:ext cx="2398767" cy="923330"/>
          </a:xfrm>
          <a:prstGeom prst="rect">
            <a:avLst/>
          </a:prstGeom>
          <a:noFill/>
        </p:spPr>
        <p:txBody>
          <a:bodyPr wrap="square" lIns="0" tIns="0" rIns="0" bIns="0" rtlCol="0">
            <a:spAutoFit/>
          </a:bodyPr>
          <a:lstStyle/>
          <a:p>
            <a:r>
              <a:rPr lang="sv-SE" sz="1000" dirty="0"/>
              <a:t>Under fliken </a:t>
            </a:r>
            <a:r>
              <a:rPr lang="sv-SE" sz="1000" b="1" dirty="0"/>
              <a:t>Infoga</a:t>
            </a:r>
            <a:r>
              <a:rPr lang="sv-SE" sz="1000" dirty="0"/>
              <a:t> välj </a:t>
            </a:r>
            <a:r>
              <a:rPr lang="sv-SE" sz="1000" b="1" dirty="0"/>
              <a:t>Sidhuvud och sidfot</a:t>
            </a:r>
            <a:r>
              <a:rPr lang="sv-SE" sz="1000" dirty="0"/>
              <a:t>. Ändra i dialogen som du önskar och klicka på knappen </a:t>
            </a:r>
            <a:r>
              <a:rPr lang="sv-SE" sz="1000" b="1" dirty="0"/>
              <a:t>Använd för alla </a:t>
            </a:r>
            <a:r>
              <a:rPr lang="sv-SE" sz="1000" dirty="0"/>
              <a:t>för att använda på samtliga sidor med sidfot i presentationen eller </a:t>
            </a:r>
            <a:r>
              <a:rPr lang="sv-SE" sz="1000" b="1" dirty="0"/>
              <a:t>Använd</a:t>
            </a:r>
            <a:r>
              <a:rPr lang="sv-SE" sz="1000" dirty="0"/>
              <a:t> om du endast vill ändra i den sidan du står på. </a:t>
            </a:r>
          </a:p>
        </p:txBody>
      </p:sp>
      <p:grpSp>
        <p:nvGrpSpPr>
          <p:cNvPr id="23" name="Grupp 22" descr="Bild med dialogruta angående sidfot och sidhuvud">
            <a:extLst>
              <a:ext uri="{FF2B5EF4-FFF2-40B4-BE49-F238E27FC236}">
                <a16:creationId xmlns:a16="http://schemas.microsoft.com/office/drawing/2014/main" id="{CDA8B716-498B-42C1-91C3-EA6691A5D263}"/>
              </a:ext>
            </a:extLst>
          </p:cNvPr>
          <p:cNvGrpSpPr/>
          <p:nvPr/>
        </p:nvGrpSpPr>
        <p:grpSpPr>
          <a:xfrm>
            <a:off x="8674518" y="3151538"/>
            <a:ext cx="2311021" cy="1472998"/>
            <a:chOff x="8222739" y="3382316"/>
            <a:chExt cx="3816000" cy="2432242"/>
          </a:xfrm>
        </p:grpSpPr>
        <p:pic>
          <p:nvPicPr>
            <p:cNvPr id="24" name="Bildobjekt 23">
              <a:extLst>
                <a:ext uri="{FF2B5EF4-FFF2-40B4-BE49-F238E27FC236}">
                  <a16:creationId xmlns:a16="http://schemas.microsoft.com/office/drawing/2014/main" id="{CAEFCF91-7EA7-4301-8A5F-9AE161285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739" y="3382316"/>
              <a:ext cx="3816000" cy="2432242"/>
            </a:xfrm>
            <a:prstGeom prst="rect">
              <a:avLst/>
            </a:prstGeom>
            <a:ln>
              <a:solidFill>
                <a:schemeClr val="tx1">
                  <a:lumMod val="50000"/>
                  <a:lumOff val="50000"/>
                </a:schemeClr>
              </a:solidFill>
            </a:ln>
          </p:spPr>
        </p:pic>
        <p:sp>
          <p:nvSpPr>
            <p:cNvPr id="25" name="Rektangel 24">
              <a:extLst>
                <a:ext uri="{FF2B5EF4-FFF2-40B4-BE49-F238E27FC236}">
                  <a16:creationId xmlns:a16="http://schemas.microsoft.com/office/drawing/2014/main" id="{476A92FF-CDE7-4E77-A069-B6DD364F86CC}"/>
                </a:ext>
              </a:extLst>
            </p:cNvPr>
            <p:cNvSpPr/>
            <p:nvPr/>
          </p:nvSpPr>
          <p:spPr>
            <a:xfrm>
              <a:off x="10759398" y="5643250"/>
              <a:ext cx="572545" cy="1172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grpSp>
      <p:sp>
        <p:nvSpPr>
          <p:cNvPr id="17" name="textruta 16">
            <a:extLst>
              <a:ext uri="{FF2B5EF4-FFF2-40B4-BE49-F238E27FC236}">
                <a16:creationId xmlns:a16="http://schemas.microsoft.com/office/drawing/2014/main" id="{CE23CED9-D514-4194-BF5E-5A6EE0BD088C}"/>
              </a:ext>
            </a:extLst>
          </p:cNvPr>
          <p:cNvSpPr txBox="1"/>
          <p:nvPr/>
        </p:nvSpPr>
        <p:spPr>
          <a:xfrm>
            <a:off x="8674519" y="4706229"/>
            <a:ext cx="1084414" cy="215444"/>
          </a:xfrm>
          <a:prstGeom prst="rect">
            <a:avLst/>
          </a:prstGeom>
          <a:noFill/>
        </p:spPr>
        <p:txBody>
          <a:bodyPr wrap="square" lIns="0" tIns="0" rIns="0" bIns="0" rtlCol="0">
            <a:spAutoFit/>
          </a:bodyPr>
          <a:lstStyle/>
          <a:p>
            <a:r>
              <a:rPr lang="sv-SE" sz="1400" dirty="0">
                <a:latin typeface="+mj-lt"/>
              </a:rPr>
              <a:t>Stödlinjer</a:t>
            </a:r>
          </a:p>
        </p:txBody>
      </p:sp>
      <p:sp>
        <p:nvSpPr>
          <p:cNvPr id="19" name="Rectangle 45">
            <a:extLst>
              <a:ext uri="{FF2B5EF4-FFF2-40B4-BE49-F238E27FC236}">
                <a16:creationId xmlns:a16="http://schemas.microsoft.com/office/drawing/2014/main" id="{EA51D0BB-DB13-4806-8568-84D969E544EB}"/>
              </a:ext>
            </a:extLst>
          </p:cNvPr>
          <p:cNvSpPr/>
          <p:nvPr/>
        </p:nvSpPr>
        <p:spPr>
          <a:xfrm>
            <a:off x="8674519" y="4962633"/>
            <a:ext cx="1882976" cy="959681"/>
          </a:xfrm>
          <a:prstGeom prst="rect">
            <a:avLst/>
          </a:prstGeom>
          <a:noFill/>
        </p:spPr>
        <p:txBody>
          <a:bodyPr wrap="square" lIns="0" tIns="0" rIns="0" bIns="36000" rtlCol="0">
            <a:spAutoFit/>
          </a:bodyPr>
          <a:lstStyle/>
          <a:p>
            <a:r>
              <a:rPr lang="sv-SE" sz="1000" dirty="0"/>
              <a:t>Kontrollera att objekt och text är placerade innanför sidans marginaler. För att visa marginaler och stödlinjer, klicka på </a:t>
            </a:r>
            <a:r>
              <a:rPr lang="sv-SE" sz="1000" b="1" dirty="0"/>
              <a:t>Visa</a:t>
            </a:r>
            <a:r>
              <a:rPr lang="sv-SE" sz="1000" dirty="0"/>
              <a:t> och kryssa i rutan </a:t>
            </a:r>
            <a:r>
              <a:rPr lang="sv-SE" sz="1000" b="1" dirty="0"/>
              <a:t>Stödlinjer</a:t>
            </a:r>
            <a:r>
              <a:rPr lang="sv-SE" sz="1000" dirty="0"/>
              <a:t> (eller tryck Alt + F9).</a:t>
            </a:r>
          </a:p>
        </p:txBody>
      </p:sp>
      <p:pic>
        <p:nvPicPr>
          <p:cNvPr id="16" name="Bildobjekt 15" descr="Bild med alternativ för linjal, rutnät och stödlinjer">
            <a:extLst>
              <a:ext uri="{FF2B5EF4-FFF2-40B4-BE49-F238E27FC236}">
                <a16:creationId xmlns:a16="http://schemas.microsoft.com/office/drawing/2014/main" id="{7F31C698-5703-4C5C-A175-3043F614AD9C}"/>
              </a:ext>
            </a:extLst>
          </p:cNvPr>
          <p:cNvPicPr>
            <a:picLocks noChangeAspect="1"/>
          </p:cNvPicPr>
          <p:nvPr/>
        </p:nvPicPr>
        <p:blipFill>
          <a:blip r:embed="rId7"/>
          <a:srcRect/>
          <a:stretch/>
        </p:blipFill>
        <p:spPr>
          <a:xfrm>
            <a:off x="10569603" y="4957724"/>
            <a:ext cx="930247" cy="532209"/>
          </a:xfrm>
          <a:prstGeom prst="rect">
            <a:avLst/>
          </a:prstGeom>
          <a:ln w="3175">
            <a:solidFill>
              <a:schemeClr val="tx1">
                <a:lumMod val="50000"/>
                <a:lumOff val="50000"/>
              </a:schemeClr>
            </a:solidFill>
          </a:ln>
        </p:spPr>
      </p:pic>
    </p:spTree>
    <p:extLst>
      <p:ext uri="{BB962C8B-B14F-4D97-AF65-F5344CB8AC3E}">
        <p14:creationId xmlns:p14="http://schemas.microsoft.com/office/powerpoint/2010/main" val="334199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948B258-2325-48C2-94C9-F5FA5722E9BE}" type="datetime1">
              <a:rPr lang="sv-SE" smtClean="0"/>
              <a:t>2023-05-22</a:t>
            </a:fld>
            <a:endParaRPr lang="sv-SE" dirty="0"/>
          </a:p>
        </p:txBody>
      </p:sp>
      <p:sp>
        <p:nvSpPr>
          <p:cNvPr id="2" name="Rubrik 1"/>
          <p:cNvSpPr>
            <a:spLocks noGrp="1"/>
          </p:cNvSpPr>
          <p:nvPr>
            <p:ph type="title"/>
          </p:nvPr>
        </p:nvSpPr>
        <p:spPr/>
        <p:txBody>
          <a:bodyPr/>
          <a:lstStyle/>
          <a:p>
            <a:r>
              <a:rPr lang="sv-SE" dirty="0"/>
              <a:t>In- och utflyttning</a:t>
            </a:r>
          </a:p>
        </p:txBody>
      </p:sp>
      <p:graphicFrame>
        <p:nvGraphicFramePr>
          <p:cNvPr id="7" name="Platshållare för innehåll 6" descr="Stapeldiagram för in- och utflyttning i Jönköpings kommun 2018 till 2022"/>
          <p:cNvGraphicFramePr>
            <a:graphicFrameLocks noGrp="1"/>
          </p:cNvGraphicFramePr>
          <p:nvPr>
            <p:ph idx="1"/>
            <p:extLst>
              <p:ext uri="{D42A27DB-BD31-4B8C-83A1-F6EECF244321}">
                <p14:modId xmlns:p14="http://schemas.microsoft.com/office/powerpoint/2010/main" val="2620377864"/>
              </p:ext>
            </p:extLst>
          </p:nvPr>
        </p:nvGraphicFramePr>
        <p:xfrm>
          <a:off x="328613" y="2072895"/>
          <a:ext cx="7880871" cy="3498659"/>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7"/>
          <p:cNvSpPr/>
          <p:nvPr/>
        </p:nvSpPr>
        <p:spPr>
          <a:xfrm>
            <a:off x="736137" y="4156919"/>
            <a:ext cx="983479" cy="461665"/>
          </a:xfrm>
          <a:prstGeom prst="rect">
            <a:avLst/>
          </a:prstGeom>
        </p:spPr>
        <p:txBody>
          <a:bodyPr wrap="square">
            <a:spAutoFit/>
          </a:bodyPr>
          <a:lstStyle/>
          <a:p>
            <a:pPr algn="ctr">
              <a:lnSpc>
                <a:spcPct val="100000"/>
              </a:lnSpc>
            </a:pPr>
            <a:r>
              <a:rPr lang="sv-SE" sz="1200" b="1" dirty="0">
                <a:solidFill>
                  <a:schemeClr val="bg1"/>
                </a:solidFill>
              </a:rPr>
              <a:t>Flyttnetto: </a:t>
            </a:r>
          </a:p>
          <a:p>
            <a:pPr algn="ctr">
              <a:lnSpc>
                <a:spcPct val="100000"/>
              </a:lnSpc>
            </a:pPr>
            <a:r>
              <a:rPr lang="sv-SE" sz="1200" b="1" dirty="0">
                <a:solidFill>
                  <a:schemeClr val="bg1"/>
                </a:solidFill>
              </a:rPr>
              <a:t>+1 298</a:t>
            </a:r>
          </a:p>
        </p:txBody>
      </p:sp>
      <p:sp>
        <p:nvSpPr>
          <p:cNvPr id="9" name="Rektangel 8"/>
          <p:cNvSpPr/>
          <p:nvPr/>
        </p:nvSpPr>
        <p:spPr>
          <a:xfrm>
            <a:off x="2262775" y="4156918"/>
            <a:ext cx="983479" cy="461665"/>
          </a:xfrm>
          <a:prstGeom prst="rect">
            <a:avLst/>
          </a:prstGeom>
        </p:spPr>
        <p:txBody>
          <a:bodyPr wrap="square">
            <a:spAutoFit/>
          </a:bodyPr>
          <a:lstStyle/>
          <a:p>
            <a:pPr algn="ctr">
              <a:lnSpc>
                <a:spcPct val="100000"/>
              </a:lnSpc>
            </a:pPr>
            <a:r>
              <a:rPr lang="sv-SE" sz="1200" b="1" dirty="0">
                <a:solidFill>
                  <a:schemeClr val="bg1"/>
                </a:solidFill>
              </a:rPr>
              <a:t>Flyttnetto: </a:t>
            </a:r>
          </a:p>
          <a:p>
            <a:pPr algn="ctr">
              <a:lnSpc>
                <a:spcPct val="100000"/>
              </a:lnSpc>
            </a:pPr>
            <a:r>
              <a:rPr lang="sv-SE" sz="1200" b="1" dirty="0">
                <a:solidFill>
                  <a:schemeClr val="bg1"/>
                </a:solidFill>
              </a:rPr>
              <a:t>+1 242 </a:t>
            </a:r>
          </a:p>
        </p:txBody>
      </p:sp>
      <p:sp>
        <p:nvSpPr>
          <p:cNvPr id="10" name="Rektangel 9"/>
          <p:cNvSpPr/>
          <p:nvPr/>
        </p:nvSpPr>
        <p:spPr>
          <a:xfrm>
            <a:off x="3789413" y="4156917"/>
            <a:ext cx="983479" cy="461665"/>
          </a:xfrm>
          <a:prstGeom prst="rect">
            <a:avLst/>
          </a:prstGeom>
        </p:spPr>
        <p:txBody>
          <a:bodyPr wrap="square">
            <a:spAutoFit/>
          </a:bodyPr>
          <a:lstStyle/>
          <a:p>
            <a:pPr algn="ctr">
              <a:lnSpc>
                <a:spcPct val="100000"/>
              </a:lnSpc>
            </a:pPr>
            <a:r>
              <a:rPr lang="sv-SE" sz="1200" b="1" dirty="0">
                <a:solidFill>
                  <a:schemeClr val="bg1"/>
                </a:solidFill>
              </a:rPr>
              <a:t>Flyttnetto: </a:t>
            </a:r>
          </a:p>
          <a:p>
            <a:pPr algn="ctr">
              <a:lnSpc>
                <a:spcPct val="100000"/>
              </a:lnSpc>
            </a:pPr>
            <a:r>
              <a:rPr lang="sv-SE" sz="1200" b="1" dirty="0">
                <a:solidFill>
                  <a:schemeClr val="bg1"/>
                </a:solidFill>
              </a:rPr>
              <a:t>+879</a:t>
            </a:r>
          </a:p>
        </p:txBody>
      </p:sp>
      <p:sp>
        <p:nvSpPr>
          <p:cNvPr id="11" name="Rektangel 10"/>
          <p:cNvSpPr/>
          <p:nvPr/>
        </p:nvSpPr>
        <p:spPr>
          <a:xfrm>
            <a:off x="5288755" y="4156917"/>
            <a:ext cx="983479" cy="461665"/>
          </a:xfrm>
          <a:prstGeom prst="rect">
            <a:avLst/>
          </a:prstGeom>
        </p:spPr>
        <p:txBody>
          <a:bodyPr wrap="square">
            <a:spAutoFit/>
          </a:bodyPr>
          <a:lstStyle/>
          <a:p>
            <a:pPr algn="ctr">
              <a:lnSpc>
                <a:spcPct val="100000"/>
              </a:lnSpc>
            </a:pPr>
            <a:r>
              <a:rPr lang="sv-SE" sz="1200" b="1" dirty="0">
                <a:solidFill>
                  <a:schemeClr val="bg1"/>
                </a:solidFill>
              </a:rPr>
              <a:t>Flyttnetto: </a:t>
            </a:r>
          </a:p>
          <a:p>
            <a:pPr algn="ctr">
              <a:lnSpc>
                <a:spcPct val="100000"/>
              </a:lnSpc>
            </a:pPr>
            <a:r>
              <a:rPr lang="sv-SE" sz="1200" b="1" dirty="0">
                <a:solidFill>
                  <a:schemeClr val="bg1"/>
                </a:solidFill>
              </a:rPr>
              <a:t>+600 </a:t>
            </a:r>
          </a:p>
        </p:txBody>
      </p:sp>
      <p:sp>
        <p:nvSpPr>
          <p:cNvPr id="12" name="Rektangel 11"/>
          <p:cNvSpPr/>
          <p:nvPr/>
        </p:nvSpPr>
        <p:spPr>
          <a:xfrm>
            <a:off x="6821929" y="4156917"/>
            <a:ext cx="983479" cy="461665"/>
          </a:xfrm>
          <a:prstGeom prst="rect">
            <a:avLst/>
          </a:prstGeom>
        </p:spPr>
        <p:txBody>
          <a:bodyPr wrap="square">
            <a:spAutoFit/>
          </a:bodyPr>
          <a:lstStyle/>
          <a:p>
            <a:pPr algn="ctr">
              <a:lnSpc>
                <a:spcPct val="100000"/>
              </a:lnSpc>
            </a:pPr>
            <a:r>
              <a:rPr lang="sv-SE" sz="1200" b="1" dirty="0">
                <a:solidFill>
                  <a:schemeClr val="bg1"/>
                </a:solidFill>
              </a:rPr>
              <a:t>Flyttnetto: </a:t>
            </a:r>
          </a:p>
          <a:p>
            <a:pPr algn="ctr">
              <a:lnSpc>
                <a:spcPct val="100000"/>
              </a:lnSpc>
            </a:pPr>
            <a:r>
              <a:rPr lang="sv-SE" sz="1200" b="1" dirty="0">
                <a:solidFill>
                  <a:schemeClr val="bg1"/>
                </a:solidFill>
              </a:rPr>
              <a:t>+1 095</a:t>
            </a:r>
          </a:p>
        </p:txBody>
      </p:sp>
      <p:sp>
        <p:nvSpPr>
          <p:cNvPr id="6" name="Rektangel 5"/>
          <p:cNvSpPr/>
          <p:nvPr/>
        </p:nvSpPr>
        <p:spPr>
          <a:xfrm>
            <a:off x="8258885" y="2318557"/>
            <a:ext cx="3466013" cy="1815882"/>
          </a:xfrm>
          <a:prstGeom prst="rect">
            <a:avLst/>
          </a:prstGeom>
        </p:spPr>
        <p:txBody>
          <a:bodyPr wrap="none">
            <a:spAutoFit/>
          </a:bodyPr>
          <a:lstStyle/>
          <a:p>
            <a:pPr algn="ctr">
              <a:lnSpc>
                <a:spcPct val="100000"/>
              </a:lnSpc>
            </a:pPr>
            <a:r>
              <a:rPr lang="sv-SE" sz="3200" b="1" dirty="0"/>
              <a:t>Flyttnetto 2022: </a:t>
            </a:r>
          </a:p>
          <a:p>
            <a:pPr algn="ctr">
              <a:lnSpc>
                <a:spcPct val="100000"/>
              </a:lnSpc>
            </a:pPr>
            <a:r>
              <a:rPr lang="sv-SE" sz="8000" b="1" dirty="0">
                <a:solidFill>
                  <a:schemeClr val="accent4"/>
                </a:solidFill>
              </a:rPr>
              <a:t>+1 095</a:t>
            </a:r>
            <a:r>
              <a:rPr lang="sv-SE" sz="3200" b="1" dirty="0">
                <a:solidFill>
                  <a:schemeClr val="accent4"/>
                </a:solidFill>
              </a:rPr>
              <a:t> </a:t>
            </a:r>
          </a:p>
        </p:txBody>
      </p:sp>
    </p:spTree>
    <p:extLst>
      <p:ext uri="{BB962C8B-B14F-4D97-AF65-F5344CB8AC3E}">
        <p14:creationId xmlns:p14="http://schemas.microsoft.com/office/powerpoint/2010/main" val="279119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2" name="Rubrik 1"/>
          <p:cNvSpPr>
            <a:spLocks noGrp="1"/>
          </p:cNvSpPr>
          <p:nvPr>
            <p:ph type="title"/>
          </p:nvPr>
        </p:nvSpPr>
        <p:spPr/>
        <p:txBody>
          <a:bodyPr/>
          <a:lstStyle/>
          <a:p>
            <a:r>
              <a:rPr lang="sv-SE" dirty="0"/>
              <a:t>Könsfördelning och snittålder</a:t>
            </a:r>
          </a:p>
        </p:txBody>
      </p:sp>
      <p:sp>
        <p:nvSpPr>
          <p:cNvPr id="16" name="Rektangel 15"/>
          <p:cNvSpPr/>
          <p:nvPr/>
        </p:nvSpPr>
        <p:spPr>
          <a:xfrm>
            <a:off x="562237" y="3904843"/>
            <a:ext cx="1869423" cy="1077218"/>
          </a:xfrm>
          <a:prstGeom prst="rect">
            <a:avLst/>
          </a:prstGeom>
        </p:spPr>
        <p:txBody>
          <a:bodyPr wrap="none">
            <a:spAutoFit/>
          </a:bodyPr>
          <a:lstStyle/>
          <a:p>
            <a:pPr algn="ctr">
              <a:lnSpc>
                <a:spcPct val="100000"/>
              </a:lnSpc>
            </a:pPr>
            <a:r>
              <a:rPr lang="sv-SE" sz="3200" b="1" dirty="0"/>
              <a:t>Män: </a:t>
            </a:r>
          </a:p>
          <a:p>
            <a:pPr algn="ctr">
              <a:lnSpc>
                <a:spcPct val="100000"/>
              </a:lnSpc>
            </a:pPr>
            <a:r>
              <a:rPr lang="sv-SE" sz="3200" dirty="0">
                <a:solidFill>
                  <a:schemeClr val="accent1"/>
                </a:solidFill>
              </a:rPr>
              <a:t>73 099 </a:t>
            </a:r>
            <a:r>
              <a:rPr lang="sv-SE" sz="3200" dirty="0" err="1">
                <a:solidFill>
                  <a:schemeClr val="accent1"/>
                </a:solidFill>
              </a:rPr>
              <a:t>st</a:t>
            </a:r>
            <a:endParaRPr lang="sv-SE" sz="3200" dirty="0"/>
          </a:p>
        </p:txBody>
      </p:sp>
      <p:sp>
        <p:nvSpPr>
          <p:cNvPr id="9" name="Rektangel 8"/>
          <p:cNvSpPr/>
          <p:nvPr/>
        </p:nvSpPr>
        <p:spPr>
          <a:xfrm>
            <a:off x="5271371" y="3904843"/>
            <a:ext cx="1983235" cy="1077218"/>
          </a:xfrm>
          <a:prstGeom prst="rect">
            <a:avLst/>
          </a:prstGeom>
        </p:spPr>
        <p:txBody>
          <a:bodyPr wrap="none">
            <a:spAutoFit/>
          </a:bodyPr>
          <a:lstStyle/>
          <a:p>
            <a:pPr algn="ctr">
              <a:lnSpc>
                <a:spcPct val="100000"/>
              </a:lnSpc>
            </a:pPr>
            <a:r>
              <a:rPr lang="sv-SE" sz="3200" b="1" dirty="0"/>
              <a:t>Kvinnor: </a:t>
            </a:r>
          </a:p>
          <a:p>
            <a:pPr algn="ctr">
              <a:lnSpc>
                <a:spcPct val="100000"/>
              </a:lnSpc>
            </a:pPr>
            <a:r>
              <a:rPr lang="sv-SE" sz="3200" dirty="0">
                <a:solidFill>
                  <a:schemeClr val="accent1"/>
                </a:solidFill>
              </a:rPr>
              <a:t>72 015 </a:t>
            </a:r>
            <a:r>
              <a:rPr lang="sv-SE" sz="3200" dirty="0" err="1">
                <a:solidFill>
                  <a:schemeClr val="accent1"/>
                </a:solidFill>
              </a:rPr>
              <a:t>st</a:t>
            </a:r>
            <a:endParaRPr lang="sv-SE" sz="3200" dirty="0"/>
          </a:p>
        </p:txBody>
      </p:sp>
      <p:sp>
        <p:nvSpPr>
          <p:cNvPr id="24" name="Rektangel 23"/>
          <p:cNvSpPr/>
          <p:nvPr/>
        </p:nvSpPr>
        <p:spPr>
          <a:xfrm>
            <a:off x="7781662" y="2143563"/>
            <a:ext cx="3437159" cy="1323439"/>
          </a:xfrm>
          <a:prstGeom prst="rect">
            <a:avLst/>
          </a:prstGeom>
        </p:spPr>
        <p:txBody>
          <a:bodyPr wrap="none">
            <a:spAutoFit/>
          </a:bodyPr>
          <a:lstStyle/>
          <a:p>
            <a:pPr algn="ctr">
              <a:lnSpc>
                <a:spcPct val="100000"/>
              </a:lnSpc>
            </a:pPr>
            <a:r>
              <a:rPr lang="sv-SE" sz="8000" b="1" dirty="0">
                <a:solidFill>
                  <a:schemeClr val="accent1"/>
                </a:solidFill>
              </a:rPr>
              <a:t>40,5 år</a:t>
            </a:r>
            <a:endParaRPr lang="sv-SE" sz="3200" b="1" dirty="0">
              <a:solidFill>
                <a:schemeClr val="accent1"/>
              </a:solidFill>
            </a:endParaRPr>
          </a:p>
        </p:txBody>
      </p:sp>
      <p:sp>
        <p:nvSpPr>
          <p:cNvPr id="23" name="Rektangel 22"/>
          <p:cNvSpPr/>
          <p:nvPr/>
        </p:nvSpPr>
        <p:spPr>
          <a:xfrm>
            <a:off x="8253747" y="3467002"/>
            <a:ext cx="2492990" cy="830997"/>
          </a:xfrm>
          <a:prstGeom prst="rect">
            <a:avLst/>
          </a:prstGeom>
        </p:spPr>
        <p:txBody>
          <a:bodyPr wrap="none">
            <a:spAutoFit/>
          </a:bodyPr>
          <a:lstStyle/>
          <a:p>
            <a:pPr algn="ctr">
              <a:lnSpc>
                <a:spcPct val="100000"/>
              </a:lnSpc>
            </a:pPr>
            <a:r>
              <a:rPr lang="sv-SE" sz="2400" b="1" dirty="0"/>
              <a:t>Män: </a:t>
            </a:r>
            <a:r>
              <a:rPr lang="sv-SE" sz="2400" dirty="0">
                <a:solidFill>
                  <a:schemeClr val="accent1"/>
                </a:solidFill>
              </a:rPr>
              <a:t>39,5 år</a:t>
            </a:r>
          </a:p>
          <a:p>
            <a:pPr algn="ctr">
              <a:lnSpc>
                <a:spcPct val="100000"/>
              </a:lnSpc>
            </a:pPr>
            <a:r>
              <a:rPr lang="sv-SE" sz="2400" b="1" dirty="0"/>
              <a:t>Kvinnor: </a:t>
            </a:r>
            <a:r>
              <a:rPr lang="sv-SE" sz="2400" dirty="0">
                <a:solidFill>
                  <a:schemeClr val="accent1"/>
                </a:solidFill>
              </a:rPr>
              <a:t>41,5 år</a:t>
            </a:r>
          </a:p>
        </p:txBody>
      </p:sp>
    </p:spTree>
    <p:extLst>
      <p:ext uri="{BB962C8B-B14F-4D97-AF65-F5344CB8AC3E}">
        <p14:creationId xmlns:p14="http://schemas.microsoft.com/office/powerpoint/2010/main" val="88487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14" name="Rektangel 13"/>
          <p:cNvSpPr/>
          <p:nvPr/>
        </p:nvSpPr>
        <p:spPr>
          <a:xfrm>
            <a:off x="2416007" y="2217725"/>
            <a:ext cx="3616696" cy="1384995"/>
          </a:xfrm>
          <a:prstGeom prst="rect">
            <a:avLst/>
          </a:prstGeom>
        </p:spPr>
        <p:txBody>
          <a:bodyPr wrap="none">
            <a:spAutoFit/>
          </a:bodyPr>
          <a:lstStyle/>
          <a:p>
            <a:pPr>
              <a:lnSpc>
                <a:spcPct val="100000"/>
              </a:lnSpc>
            </a:pPr>
            <a:r>
              <a:rPr lang="sv-SE" sz="2400" b="1" dirty="0"/>
              <a:t>Högre utbildningsnivå: </a:t>
            </a:r>
          </a:p>
          <a:p>
            <a:pPr>
              <a:lnSpc>
                <a:spcPct val="100000"/>
              </a:lnSpc>
            </a:pPr>
            <a:r>
              <a:rPr lang="sv-SE" sz="6000" b="1" dirty="0">
                <a:solidFill>
                  <a:schemeClr val="accent1"/>
                </a:solidFill>
              </a:rPr>
              <a:t>44 % </a:t>
            </a:r>
          </a:p>
        </p:txBody>
      </p:sp>
      <p:pic>
        <p:nvPicPr>
          <p:cNvPr id="4" name="Bildobjekt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 y="2204026"/>
            <a:ext cx="1737725" cy="1737725"/>
          </a:xfrm>
          <a:prstGeom prst="rect">
            <a:avLst/>
          </a:prstGeom>
        </p:spPr>
      </p:pic>
      <p:pic>
        <p:nvPicPr>
          <p:cNvPr id="5" name="Bildobjekt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346" y="2135786"/>
            <a:ext cx="1737725" cy="1737725"/>
          </a:xfrm>
          <a:prstGeom prst="rect">
            <a:avLst/>
          </a:prstGeom>
        </p:spPr>
      </p:pic>
      <p:sp>
        <p:nvSpPr>
          <p:cNvPr id="15" name="Rektangel 14"/>
          <p:cNvSpPr/>
          <p:nvPr/>
        </p:nvSpPr>
        <p:spPr>
          <a:xfrm>
            <a:off x="2416007" y="3645236"/>
            <a:ext cx="2236510" cy="830997"/>
          </a:xfrm>
          <a:prstGeom prst="rect">
            <a:avLst/>
          </a:prstGeom>
        </p:spPr>
        <p:txBody>
          <a:bodyPr wrap="none">
            <a:spAutoFit/>
          </a:bodyPr>
          <a:lstStyle/>
          <a:p>
            <a:r>
              <a:rPr lang="sv-SE" sz="2400" b="1" dirty="0"/>
              <a:t>Kvinnor: </a:t>
            </a:r>
            <a:r>
              <a:rPr lang="sv-SE" sz="2400" dirty="0">
                <a:solidFill>
                  <a:schemeClr val="accent1"/>
                </a:solidFill>
              </a:rPr>
              <a:t>50 %</a:t>
            </a:r>
          </a:p>
          <a:p>
            <a:pPr>
              <a:lnSpc>
                <a:spcPct val="100000"/>
              </a:lnSpc>
            </a:pPr>
            <a:r>
              <a:rPr lang="sv-SE" sz="2400" b="1" dirty="0"/>
              <a:t>Män: </a:t>
            </a:r>
            <a:r>
              <a:rPr lang="sv-SE" sz="2400" dirty="0">
                <a:solidFill>
                  <a:schemeClr val="accent1"/>
                </a:solidFill>
              </a:rPr>
              <a:t>39 %</a:t>
            </a:r>
          </a:p>
        </p:txBody>
      </p:sp>
      <p:sp>
        <p:nvSpPr>
          <p:cNvPr id="16" name="Rektangel 15"/>
          <p:cNvSpPr/>
          <p:nvPr/>
        </p:nvSpPr>
        <p:spPr>
          <a:xfrm>
            <a:off x="7869487" y="2217725"/>
            <a:ext cx="3393108" cy="1938992"/>
          </a:xfrm>
          <a:prstGeom prst="rect">
            <a:avLst/>
          </a:prstGeom>
        </p:spPr>
        <p:txBody>
          <a:bodyPr wrap="none">
            <a:spAutoFit/>
          </a:bodyPr>
          <a:lstStyle/>
          <a:p>
            <a:pPr>
              <a:lnSpc>
                <a:spcPct val="100000"/>
              </a:lnSpc>
            </a:pPr>
            <a:r>
              <a:rPr lang="sv-SE" sz="2400" b="1" dirty="0"/>
              <a:t>Studenter på JU: </a:t>
            </a:r>
          </a:p>
          <a:p>
            <a:pPr>
              <a:lnSpc>
                <a:spcPct val="100000"/>
              </a:lnSpc>
            </a:pPr>
            <a:r>
              <a:rPr lang="sv-SE" sz="6000" b="1" dirty="0">
                <a:solidFill>
                  <a:schemeClr val="accent1"/>
                </a:solidFill>
              </a:rPr>
              <a:t>11 000 </a:t>
            </a:r>
            <a:r>
              <a:rPr lang="sv-SE" sz="6000" b="1" dirty="0" err="1">
                <a:solidFill>
                  <a:schemeClr val="accent1"/>
                </a:solidFill>
              </a:rPr>
              <a:t>st</a:t>
            </a:r>
            <a:endParaRPr lang="sv-SE" sz="6000" b="1" dirty="0">
              <a:solidFill>
                <a:schemeClr val="accent1"/>
              </a:solidFill>
            </a:endParaRPr>
          </a:p>
          <a:p>
            <a:pPr>
              <a:lnSpc>
                <a:spcPct val="100000"/>
              </a:lnSpc>
            </a:pPr>
            <a:r>
              <a:rPr lang="sv-SE" sz="3600" dirty="0"/>
              <a:t>från 100 länder</a:t>
            </a:r>
          </a:p>
        </p:txBody>
      </p:sp>
      <p:sp>
        <p:nvSpPr>
          <p:cNvPr id="21" name="Rektangel 20"/>
          <p:cNvSpPr/>
          <p:nvPr/>
        </p:nvSpPr>
        <p:spPr>
          <a:xfrm>
            <a:off x="7922071" y="4265952"/>
            <a:ext cx="3235181" cy="707886"/>
          </a:xfrm>
          <a:prstGeom prst="rect">
            <a:avLst/>
          </a:prstGeom>
        </p:spPr>
        <p:txBody>
          <a:bodyPr wrap="none">
            <a:spAutoFit/>
          </a:bodyPr>
          <a:lstStyle/>
          <a:p>
            <a:r>
              <a:rPr lang="sv-SE" sz="2000" dirty="0"/>
              <a:t>Cirka 1 960 internationella </a:t>
            </a:r>
            <a:br>
              <a:rPr lang="sv-SE" sz="2000" dirty="0"/>
            </a:br>
            <a:r>
              <a:rPr lang="sv-SE" sz="2000" dirty="0"/>
              <a:t>studenter årligen</a:t>
            </a:r>
            <a:endParaRPr lang="sv-SE" sz="2000" dirty="0">
              <a:solidFill>
                <a:schemeClr val="accent1"/>
              </a:solidFill>
            </a:endParaRPr>
          </a:p>
        </p:txBody>
      </p:sp>
    </p:spTree>
    <p:extLst>
      <p:ext uri="{BB962C8B-B14F-4D97-AF65-F5344CB8AC3E}">
        <p14:creationId xmlns:p14="http://schemas.microsoft.com/office/powerpoint/2010/main" val="322669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Politik och organisation</a:t>
            </a:r>
          </a:p>
        </p:txBody>
      </p:sp>
      <p:sp>
        <p:nvSpPr>
          <p:cNvPr id="4" name="Platshållare för datum 3"/>
          <p:cNvSpPr>
            <a:spLocks noGrp="1"/>
          </p:cNvSpPr>
          <p:nvPr>
            <p:ph type="dt" sz="half" idx="10"/>
          </p:nvPr>
        </p:nvSpPr>
        <p:spPr/>
        <p:txBody>
          <a:bodyPr/>
          <a:lstStyle/>
          <a:p>
            <a:fld id="{418BC930-FFCF-4D3A-98FD-227C92BEE507}" type="datetime1">
              <a:rPr lang="sv-SE" smtClean="0"/>
              <a:t>2023-05-22</a:t>
            </a:fld>
            <a:endParaRPr lang="sv-SE" dirty="0"/>
          </a:p>
        </p:txBody>
      </p:sp>
    </p:spTree>
    <p:extLst>
      <p:ext uri="{BB962C8B-B14F-4D97-AF65-F5344CB8AC3E}">
        <p14:creationId xmlns:p14="http://schemas.microsoft.com/office/powerpoint/2010/main" val="392829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19818" y="457201"/>
            <a:ext cx="10823575" cy="1119239"/>
          </a:xfrm>
        </p:spPr>
        <p:txBody>
          <a:bodyPr/>
          <a:lstStyle/>
          <a:p>
            <a:r>
              <a:rPr lang="sv-SE" dirty="0"/>
              <a:t>Den politiska organisationen</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10" name="textruta 9">
            <a:extLst>
              <a:ext uri="{C183D7F6-B498-43B3-948B-1728B52AA6E4}">
                <adec:decorative xmlns:adec="http://schemas.microsoft.com/office/drawing/2017/decorative" val="1"/>
              </a:ext>
            </a:extLst>
          </p:cNvPr>
          <p:cNvSpPr txBox="1"/>
          <p:nvPr/>
        </p:nvSpPr>
        <p:spPr>
          <a:xfrm>
            <a:off x="6078319" y="3677303"/>
            <a:ext cx="5358503" cy="720000"/>
          </a:xfrm>
          <a:prstGeom prst="rect">
            <a:avLst/>
          </a:prstGeom>
          <a:solidFill>
            <a:schemeClr val="bg1">
              <a:lumMod val="95000"/>
            </a:schemeClr>
          </a:solidFill>
          <a:ln w="63500">
            <a:solidFill>
              <a:schemeClr val="bg1"/>
            </a:solidFill>
          </a:ln>
        </p:spPr>
        <p:txBody>
          <a:bodyPr wrap="square" lIns="0" tIns="0" rIns="0" bIns="0" rtlCol="0" anchor="ctr">
            <a:spAutoFit/>
          </a:bodyPr>
          <a:lstStyle/>
          <a:p>
            <a:pPr algn="ctr"/>
            <a:r>
              <a:rPr lang="sv-SE" sz="2400" b="1" dirty="0"/>
              <a:t>Nämnder</a:t>
            </a:r>
          </a:p>
        </p:txBody>
      </p:sp>
      <p:sp>
        <p:nvSpPr>
          <p:cNvPr id="7" name="textruta 6">
            <a:extLst>
              <a:ext uri="{C183D7F6-B498-43B3-948B-1728B52AA6E4}">
                <adec:decorative xmlns:adec="http://schemas.microsoft.com/office/drawing/2017/decorative" val="1"/>
              </a:ext>
            </a:extLst>
          </p:cNvPr>
          <p:cNvSpPr txBox="1"/>
          <p:nvPr/>
        </p:nvSpPr>
        <p:spPr>
          <a:xfrm>
            <a:off x="737497" y="2237303"/>
            <a:ext cx="5358503" cy="72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400" b="1" dirty="0">
                <a:solidFill>
                  <a:schemeClr val="bg1"/>
                </a:solidFill>
              </a:rPr>
              <a:t>Kommunfullmäktige</a:t>
            </a:r>
          </a:p>
        </p:txBody>
      </p:sp>
      <p:sp>
        <p:nvSpPr>
          <p:cNvPr id="8" name="textruta 7">
            <a:extLst>
              <a:ext uri="{C183D7F6-B498-43B3-948B-1728B52AA6E4}">
                <adec:decorative xmlns:adec="http://schemas.microsoft.com/office/drawing/2017/decorative" val="1"/>
              </a:ext>
            </a:extLst>
          </p:cNvPr>
          <p:cNvSpPr txBox="1"/>
          <p:nvPr/>
        </p:nvSpPr>
        <p:spPr>
          <a:xfrm>
            <a:off x="737498" y="2957303"/>
            <a:ext cx="10717006" cy="72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400" b="1" dirty="0">
                <a:solidFill>
                  <a:schemeClr val="bg1"/>
                </a:solidFill>
              </a:rPr>
              <a:t>Kommunstyrelse</a:t>
            </a:r>
          </a:p>
        </p:txBody>
      </p:sp>
      <p:sp>
        <p:nvSpPr>
          <p:cNvPr id="9" name="textruta 8">
            <a:extLst>
              <a:ext uri="{C183D7F6-B498-43B3-948B-1728B52AA6E4}">
                <adec:decorative xmlns:adec="http://schemas.microsoft.com/office/drawing/2017/decorative" val="1"/>
              </a:ext>
            </a:extLst>
          </p:cNvPr>
          <p:cNvSpPr txBox="1"/>
          <p:nvPr/>
        </p:nvSpPr>
        <p:spPr>
          <a:xfrm>
            <a:off x="6096000" y="2237303"/>
            <a:ext cx="5358503" cy="720000"/>
          </a:xfrm>
          <a:prstGeom prst="rect">
            <a:avLst/>
          </a:prstGeom>
          <a:solidFill>
            <a:schemeClr val="bg1">
              <a:lumMod val="95000"/>
            </a:schemeClr>
          </a:solidFill>
          <a:ln w="63500">
            <a:solidFill>
              <a:schemeClr val="bg1"/>
            </a:solidFill>
          </a:ln>
        </p:spPr>
        <p:txBody>
          <a:bodyPr wrap="square" lIns="0" tIns="0" rIns="0" bIns="0" rtlCol="0" anchor="ctr">
            <a:spAutoFit/>
          </a:bodyPr>
          <a:lstStyle/>
          <a:p>
            <a:pPr algn="ctr"/>
            <a:r>
              <a:rPr lang="sv-SE" sz="2400" b="1" dirty="0"/>
              <a:t>Valberedning/kommunrevision</a:t>
            </a:r>
          </a:p>
        </p:txBody>
      </p:sp>
      <p:sp>
        <p:nvSpPr>
          <p:cNvPr id="11" name="textruta 10">
            <a:extLst>
              <a:ext uri="{C183D7F6-B498-43B3-948B-1728B52AA6E4}">
                <adec:decorative xmlns:adec="http://schemas.microsoft.com/office/drawing/2017/decorative" val="1"/>
              </a:ext>
            </a:extLst>
          </p:cNvPr>
          <p:cNvSpPr txBox="1"/>
          <p:nvPr/>
        </p:nvSpPr>
        <p:spPr>
          <a:xfrm>
            <a:off x="737497" y="3677303"/>
            <a:ext cx="5358503" cy="720000"/>
          </a:xfrm>
          <a:prstGeom prst="rect">
            <a:avLst/>
          </a:prstGeom>
          <a:solidFill>
            <a:schemeClr val="bg1">
              <a:lumMod val="95000"/>
            </a:schemeClr>
          </a:solidFill>
          <a:ln w="63500">
            <a:solidFill>
              <a:schemeClr val="bg1"/>
            </a:solidFill>
          </a:ln>
        </p:spPr>
        <p:txBody>
          <a:bodyPr wrap="square" lIns="0" tIns="0" rIns="0" bIns="0" rtlCol="0" anchor="ctr">
            <a:spAutoFit/>
          </a:bodyPr>
          <a:lstStyle/>
          <a:p>
            <a:pPr algn="ctr"/>
            <a:r>
              <a:rPr lang="sv-SE" sz="2400" b="1" dirty="0"/>
              <a:t>Utskott</a:t>
            </a:r>
          </a:p>
        </p:txBody>
      </p:sp>
      <p:sp>
        <p:nvSpPr>
          <p:cNvPr id="12" name="textruta 11">
            <a:extLst>
              <a:ext uri="{C183D7F6-B498-43B3-948B-1728B52AA6E4}">
                <adec:decorative xmlns:adec="http://schemas.microsoft.com/office/drawing/2017/decorative" val="1"/>
              </a:ext>
            </a:extLst>
          </p:cNvPr>
          <p:cNvSpPr txBox="1"/>
          <p:nvPr/>
        </p:nvSpPr>
        <p:spPr>
          <a:xfrm>
            <a:off x="737498" y="4397303"/>
            <a:ext cx="10717006" cy="720000"/>
          </a:xfrm>
          <a:prstGeom prst="rect">
            <a:avLst/>
          </a:prstGeom>
          <a:solidFill>
            <a:schemeClr val="bg1">
              <a:lumMod val="95000"/>
            </a:schemeClr>
          </a:solidFill>
          <a:ln w="63500">
            <a:solidFill>
              <a:schemeClr val="bg1"/>
            </a:solidFill>
          </a:ln>
        </p:spPr>
        <p:txBody>
          <a:bodyPr wrap="square" lIns="0" tIns="0" rIns="0" bIns="0" rtlCol="0" anchor="ctr">
            <a:spAutoFit/>
          </a:bodyPr>
          <a:lstStyle/>
          <a:p>
            <a:pPr algn="ctr"/>
            <a:r>
              <a:rPr lang="sv-SE" sz="2400" b="1" dirty="0"/>
              <a:t>Verkställande förvaltningar</a:t>
            </a:r>
          </a:p>
        </p:txBody>
      </p:sp>
    </p:spTree>
    <p:extLst>
      <p:ext uri="{BB962C8B-B14F-4D97-AF65-F5344CB8AC3E}">
        <p14:creationId xmlns:p14="http://schemas.microsoft.com/office/powerpoint/2010/main" val="151911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Utskott och nämnder</a:t>
            </a:r>
          </a:p>
        </p:txBody>
      </p:sp>
      <p:sp>
        <p:nvSpPr>
          <p:cNvPr id="3" name="Platshållare för datum 2"/>
          <p:cNvSpPr>
            <a:spLocks noGrp="1"/>
          </p:cNvSpPr>
          <p:nvPr>
            <p:ph type="dt" sz="half" idx="10"/>
          </p:nvPr>
        </p:nvSpPr>
        <p:spPr/>
        <p:txBody>
          <a:bodyPr/>
          <a:lstStyle/>
          <a:p>
            <a:fld id="{97D14B18-F1A8-428C-8B2D-3496391E7706}" type="datetime1">
              <a:rPr lang="sv-SE" smtClean="0"/>
              <a:t>2023-05-22</a:t>
            </a:fld>
            <a:endParaRPr lang="sv-SE" dirty="0"/>
          </a:p>
        </p:txBody>
      </p:sp>
      <p:sp>
        <p:nvSpPr>
          <p:cNvPr id="4" name="Platshållare för text 3">
            <a:extLst>
              <a:ext uri="{C183D7F6-B498-43B3-948B-1728B52AA6E4}">
                <adec:decorative xmlns:adec="http://schemas.microsoft.com/office/drawing/2017/decorative" val="1"/>
              </a:ext>
            </a:extLst>
          </p:cNvPr>
          <p:cNvSpPr>
            <a:spLocks noGrp="1"/>
          </p:cNvSpPr>
          <p:nvPr>
            <p:ph type="body" sz="quarter" idx="13"/>
          </p:nvPr>
        </p:nvSpPr>
        <p:spPr>
          <a:xfrm>
            <a:off x="690564" y="1713933"/>
            <a:ext cx="3367086" cy="676273"/>
          </a:xfrm>
        </p:spPr>
        <p:txBody>
          <a:bodyPr/>
          <a:lstStyle/>
          <a:p>
            <a:r>
              <a:rPr lang="sv-SE" dirty="0"/>
              <a:t>Utskott</a:t>
            </a:r>
          </a:p>
        </p:txBody>
      </p:sp>
      <p:sp>
        <p:nvSpPr>
          <p:cNvPr id="5" name="Platshållare för text 4">
            <a:extLst>
              <a:ext uri="{C183D7F6-B498-43B3-948B-1728B52AA6E4}">
                <adec:decorative xmlns:adec="http://schemas.microsoft.com/office/drawing/2017/decorative" val="1"/>
              </a:ext>
            </a:extLst>
          </p:cNvPr>
          <p:cNvSpPr>
            <a:spLocks noGrp="1"/>
          </p:cNvSpPr>
          <p:nvPr>
            <p:ph type="body" sz="quarter" idx="14"/>
          </p:nvPr>
        </p:nvSpPr>
        <p:spPr>
          <a:xfrm>
            <a:off x="690564" y="2389573"/>
            <a:ext cx="3367086" cy="2237018"/>
          </a:xfrm>
          <a:solidFill>
            <a:schemeClr val="bg1">
              <a:lumMod val="95000"/>
            </a:schemeClr>
          </a:solidFill>
        </p:spPr>
        <p:txBody>
          <a:bodyPr/>
          <a:lstStyle/>
          <a:p>
            <a:r>
              <a:rPr lang="sv-SE" sz="1800" dirty="0">
                <a:solidFill>
                  <a:schemeClr val="accent1"/>
                </a:solidFill>
              </a:rPr>
              <a:t>Ledningsutskott (1)</a:t>
            </a:r>
          </a:p>
          <a:p>
            <a:r>
              <a:rPr lang="sv-SE" sz="1800" dirty="0">
                <a:solidFill>
                  <a:schemeClr val="accent1"/>
                </a:solidFill>
              </a:rPr>
              <a:t>Personalutskott (1)</a:t>
            </a:r>
          </a:p>
          <a:p>
            <a:r>
              <a:rPr lang="sv-SE" sz="1800" dirty="0">
                <a:solidFill>
                  <a:schemeClr val="accent1"/>
                </a:solidFill>
              </a:rPr>
              <a:t>Upphandlingsutskott (1)</a:t>
            </a:r>
          </a:p>
          <a:p>
            <a:r>
              <a:rPr lang="sv-SE" sz="1800" dirty="0">
                <a:solidFill>
                  <a:schemeClr val="accent6"/>
                </a:solidFill>
              </a:rPr>
              <a:t>Välfärdsutskott (2)</a:t>
            </a:r>
          </a:p>
          <a:p>
            <a:r>
              <a:rPr lang="sv-SE" sz="1800" dirty="0">
                <a:solidFill>
                  <a:schemeClr val="accent4"/>
                </a:solidFill>
              </a:rPr>
              <a:t>Samhällsbyggnadsutskott (3)</a:t>
            </a:r>
          </a:p>
        </p:txBody>
      </p:sp>
      <p:sp>
        <p:nvSpPr>
          <p:cNvPr id="6" name="Platshållare för text 5">
            <a:extLst>
              <a:ext uri="{C183D7F6-B498-43B3-948B-1728B52AA6E4}">
                <adec:decorative xmlns:adec="http://schemas.microsoft.com/office/drawing/2017/decorative" val="1"/>
              </a:ext>
            </a:extLst>
          </p:cNvPr>
          <p:cNvSpPr>
            <a:spLocks noGrp="1"/>
          </p:cNvSpPr>
          <p:nvPr>
            <p:ph type="body" sz="quarter" idx="15"/>
          </p:nvPr>
        </p:nvSpPr>
        <p:spPr>
          <a:xfrm>
            <a:off x="4412456" y="1713933"/>
            <a:ext cx="7283675" cy="676273"/>
          </a:xfrm>
        </p:spPr>
        <p:txBody>
          <a:bodyPr/>
          <a:lstStyle/>
          <a:p>
            <a:r>
              <a:rPr lang="sv-SE" dirty="0"/>
              <a:t>Nämnder</a:t>
            </a:r>
          </a:p>
        </p:txBody>
      </p:sp>
      <p:sp>
        <p:nvSpPr>
          <p:cNvPr id="7" name="Platshållare för text 6">
            <a:extLst>
              <a:ext uri="{C183D7F6-B498-43B3-948B-1728B52AA6E4}">
                <adec:decorative xmlns:adec="http://schemas.microsoft.com/office/drawing/2017/decorative" val="1"/>
              </a:ext>
            </a:extLst>
          </p:cNvPr>
          <p:cNvSpPr>
            <a:spLocks noGrp="1"/>
          </p:cNvSpPr>
          <p:nvPr>
            <p:ph type="body" sz="quarter" idx="16"/>
          </p:nvPr>
        </p:nvSpPr>
        <p:spPr>
          <a:xfrm>
            <a:off x="4412456" y="2389572"/>
            <a:ext cx="3571483" cy="3206009"/>
          </a:xfrm>
          <a:solidFill>
            <a:schemeClr val="bg1">
              <a:lumMod val="95000"/>
            </a:schemeClr>
          </a:solidFill>
        </p:spPr>
        <p:txBody>
          <a:bodyPr/>
          <a:lstStyle/>
          <a:p>
            <a:r>
              <a:rPr lang="sv-SE" sz="1800" dirty="0">
                <a:solidFill>
                  <a:schemeClr val="accent1"/>
                </a:solidFill>
              </a:rPr>
              <a:t>Valnämnd (1)</a:t>
            </a:r>
          </a:p>
          <a:p>
            <a:r>
              <a:rPr lang="sv-SE" sz="1800" dirty="0">
                <a:solidFill>
                  <a:schemeClr val="accent1"/>
                </a:solidFill>
              </a:rPr>
              <a:t>Överförmyndarnämnd (1)</a:t>
            </a:r>
          </a:p>
          <a:p>
            <a:r>
              <a:rPr lang="sv-SE" sz="1800" dirty="0">
                <a:solidFill>
                  <a:schemeClr val="accent1"/>
                </a:solidFill>
              </a:rPr>
              <a:t>Krisledningsnämnd (1)</a:t>
            </a:r>
          </a:p>
          <a:p>
            <a:r>
              <a:rPr lang="sv-SE" sz="1800" dirty="0">
                <a:solidFill>
                  <a:schemeClr val="accent6"/>
                </a:solidFill>
              </a:rPr>
              <a:t>Barn- och utbildningsnämnd (2)</a:t>
            </a:r>
          </a:p>
          <a:p>
            <a:r>
              <a:rPr lang="sv-SE" sz="1800" dirty="0">
                <a:solidFill>
                  <a:schemeClr val="accent6"/>
                </a:solidFill>
              </a:rPr>
              <a:t>Utbildnings och arbetsmarknadsnämnd (2)</a:t>
            </a:r>
          </a:p>
          <a:p>
            <a:r>
              <a:rPr lang="sv-SE" sz="1800" dirty="0">
                <a:solidFill>
                  <a:schemeClr val="accent6"/>
                </a:solidFill>
              </a:rPr>
              <a:t>Individ- och familjeomsorgs-nämnd (2)</a:t>
            </a:r>
          </a:p>
        </p:txBody>
      </p:sp>
      <p:sp>
        <p:nvSpPr>
          <p:cNvPr id="9" name="Platshållare för text 8">
            <a:extLst>
              <a:ext uri="{C183D7F6-B498-43B3-948B-1728B52AA6E4}">
                <adec:decorative xmlns:adec="http://schemas.microsoft.com/office/drawing/2017/decorative" val="1"/>
              </a:ext>
            </a:extLst>
          </p:cNvPr>
          <p:cNvSpPr>
            <a:spLocks noGrp="1"/>
          </p:cNvSpPr>
          <p:nvPr>
            <p:ph type="body" sz="quarter" idx="18"/>
          </p:nvPr>
        </p:nvSpPr>
        <p:spPr>
          <a:xfrm>
            <a:off x="7983939" y="2389572"/>
            <a:ext cx="3712192" cy="3206009"/>
          </a:xfrm>
          <a:solidFill>
            <a:schemeClr val="bg1">
              <a:lumMod val="95000"/>
            </a:schemeClr>
          </a:solidFill>
        </p:spPr>
        <p:txBody>
          <a:bodyPr/>
          <a:lstStyle/>
          <a:p>
            <a:r>
              <a:rPr lang="sv-SE" sz="1800">
                <a:solidFill>
                  <a:schemeClr val="accent6"/>
                </a:solidFill>
              </a:rPr>
              <a:t>Funktionsstödsnämnd </a:t>
            </a:r>
            <a:r>
              <a:rPr lang="sv-SE" sz="1800" dirty="0">
                <a:solidFill>
                  <a:schemeClr val="accent6"/>
                </a:solidFill>
              </a:rPr>
              <a:t>(2)</a:t>
            </a:r>
          </a:p>
          <a:p>
            <a:r>
              <a:rPr lang="sv-SE" sz="1800" dirty="0">
                <a:solidFill>
                  <a:schemeClr val="accent6"/>
                </a:solidFill>
              </a:rPr>
              <a:t>Äldrenämnd (2)</a:t>
            </a:r>
          </a:p>
          <a:p>
            <a:r>
              <a:rPr lang="sv-SE" sz="1800" dirty="0">
                <a:solidFill>
                  <a:schemeClr val="accent4"/>
                </a:solidFill>
              </a:rPr>
              <a:t>Miljö- och hälsoskyddsnämnd (3)</a:t>
            </a:r>
          </a:p>
          <a:p>
            <a:r>
              <a:rPr lang="sv-SE" sz="1800" dirty="0">
                <a:solidFill>
                  <a:schemeClr val="accent4"/>
                </a:solidFill>
              </a:rPr>
              <a:t>Stadsbyggnadsnämnd (3)</a:t>
            </a:r>
          </a:p>
          <a:p>
            <a:r>
              <a:rPr lang="sv-SE" sz="1800" dirty="0">
                <a:solidFill>
                  <a:schemeClr val="accent4"/>
                </a:solidFill>
              </a:rPr>
              <a:t>Teknisk nämnd (3)</a:t>
            </a:r>
          </a:p>
          <a:p>
            <a:r>
              <a:rPr lang="sv-SE" sz="1800" dirty="0">
                <a:solidFill>
                  <a:schemeClr val="accent4"/>
                </a:solidFill>
              </a:rPr>
              <a:t>Kultur- och fritidsnämnd (3)</a:t>
            </a:r>
          </a:p>
        </p:txBody>
      </p:sp>
      <p:sp>
        <p:nvSpPr>
          <p:cNvPr id="11" name="Rektangel 10"/>
          <p:cNvSpPr/>
          <p:nvPr/>
        </p:nvSpPr>
        <p:spPr>
          <a:xfrm>
            <a:off x="676275" y="4709714"/>
            <a:ext cx="2363147" cy="954107"/>
          </a:xfrm>
          <a:prstGeom prst="rect">
            <a:avLst/>
          </a:prstGeom>
        </p:spPr>
        <p:txBody>
          <a:bodyPr wrap="none">
            <a:spAutoFit/>
          </a:bodyPr>
          <a:lstStyle/>
          <a:p>
            <a:r>
              <a:rPr lang="sv-SE" sz="1400" b="1" dirty="0"/>
              <a:t>Ansvarsområde:</a:t>
            </a:r>
          </a:p>
          <a:p>
            <a:r>
              <a:rPr lang="sv-SE" sz="1400" dirty="0">
                <a:solidFill>
                  <a:schemeClr val="accent1"/>
                </a:solidFill>
              </a:rPr>
              <a:t>1. Ledningsfrågor</a:t>
            </a:r>
          </a:p>
          <a:p>
            <a:r>
              <a:rPr lang="sv-SE" sz="1400" dirty="0">
                <a:solidFill>
                  <a:schemeClr val="accent6"/>
                </a:solidFill>
              </a:rPr>
              <a:t>2. Välfärdsfrågor</a:t>
            </a:r>
          </a:p>
          <a:p>
            <a:r>
              <a:rPr lang="sv-SE" sz="1400" dirty="0">
                <a:solidFill>
                  <a:schemeClr val="accent4"/>
                </a:solidFill>
              </a:rPr>
              <a:t>3. Samhällsbyggnadsfrågor</a:t>
            </a:r>
          </a:p>
        </p:txBody>
      </p:sp>
    </p:spTree>
    <p:extLst>
      <p:ext uri="{BB962C8B-B14F-4D97-AF65-F5344CB8AC3E}">
        <p14:creationId xmlns:p14="http://schemas.microsoft.com/office/powerpoint/2010/main" val="258036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6275" y="457201"/>
            <a:ext cx="10823575" cy="1119239"/>
          </a:xfrm>
        </p:spPr>
        <p:txBody>
          <a:bodyPr/>
          <a:lstStyle/>
          <a:p>
            <a:r>
              <a:rPr lang="sv-SE" dirty="0"/>
              <a:t>Mandatfördelning</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graphicFrame>
        <p:nvGraphicFramePr>
          <p:cNvPr id="6" name="Tabell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7674350"/>
              </p:ext>
            </p:extLst>
          </p:nvPr>
        </p:nvGraphicFramePr>
        <p:xfrm>
          <a:off x="676274" y="1911693"/>
          <a:ext cx="5155031" cy="3672000"/>
        </p:xfrm>
        <a:graphic>
          <a:graphicData uri="http://schemas.openxmlformats.org/drawingml/2006/table">
            <a:tbl>
              <a:tblPr firstRow="1" bandRow="1">
                <a:tableStyleId>{5C22544A-7EE6-4342-B048-85BDC9FD1C3A}</a:tableStyleId>
              </a:tblPr>
              <a:tblGrid>
                <a:gridCol w="3173262">
                  <a:extLst>
                    <a:ext uri="{9D8B030D-6E8A-4147-A177-3AD203B41FA5}">
                      <a16:colId xmlns:a16="http://schemas.microsoft.com/office/drawing/2014/main" val="2413771305"/>
                    </a:ext>
                  </a:extLst>
                </a:gridCol>
                <a:gridCol w="1981769">
                  <a:extLst>
                    <a:ext uri="{9D8B030D-6E8A-4147-A177-3AD203B41FA5}">
                      <a16:colId xmlns:a16="http://schemas.microsoft.com/office/drawing/2014/main" val="2875213973"/>
                    </a:ext>
                  </a:extLst>
                </a:gridCol>
              </a:tblGrid>
              <a:tr h="504000">
                <a:tc>
                  <a:txBody>
                    <a:bodyPr/>
                    <a:lstStyle/>
                    <a:p>
                      <a:r>
                        <a:rPr lang="sv-SE" dirty="0"/>
                        <a:t>Kommunfullmäktige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sv-SE" b="0" dirty="0"/>
                        <a:t>Totalt 81 mandat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664880441"/>
                  </a:ext>
                </a:extLst>
              </a:tr>
              <a:tr h="396000">
                <a:tc>
                  <a:txBody>
                    <a:bodyPr/>
                    <a:lstStyle/>
                    <a:p>
                      <a:r>
                        <a:rPr lang="sv-SE" sz="1400" b="1" dirty="0"/>
                        <a:t>Socialdemokraterna (S)</a:t>
                      </a:r>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24 mandat</a:t>
                      </a:r>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0273469"/>
                  </a:ext>
                </a:extLst>
              </a:tr>
              <a:tr h="396000">
                <a:tc>
                  <a:txBody>
                    <a:bodyPr/>
                    <a:lstStyle/>
                    <a:p>
                      <a:r>
                        <a:rPr lang="sv-SE" sz="1400" b="1" dirty="0"/>
                        <a:t>Moderaterna (M)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15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9058613"/>
                  </a:ext>
                </a:extLst>
              </a:tr>
              <a:tr h="396000">
                <a:tc>
                  <a:txBody>
                    <a:bodyPr/>
                    <a:lstStyle/>
                    <a:p>
                      <a:r>
                        <a:rPr lang="sv-SE" sz="1400" b="1" dirty="0"/>
                        <a:t>Sverigedemokraterna</a:t>
                      </a:r>
                      <a:r>
                        <a:rPr lang="sv-SE" sz="1400" b="1" baseline="0" dirty="0"/>
                        <a:t> (SD)</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12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5329194"/>
                  </a:ext>
                </a:extLst>
              </a:tr>
              <a:tr h="396000">
                <a:tc>
                  <a:txBody>
                    <a:bodyPr/>
                    <a:lstStyle/>
                    <a:p>
                      <a:r>
                        <a:rPr lang="sv-SE" sz="1400" b="1" dirty="0"/>
                        <a:t>Kristdemokraterna (KD)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12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4606026"/>
                  </a:ext>
                </a:extLst>
              </a:tr>
              <a:tr h="396000">
                <a:tc>
                  <a:txBody>
                    <a:bodyPr/>
                    <a:lstStyle/>
                    <a:p>
                      <a:r>
                        <a:rPr lang="sv-SE" sz="1400" b="1" dirty="0"/>
                        <a:t>Centerpartiet (C)</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7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7736103"/>
                  </a:ext>
                </a:extLst>
              </a:tr>
              <a:tr h="396000">
                <a:tc>
                  <a:txBody>
                    <a:bodyPr/>
                    <a:lstStyle/>
                    <a:p>
                      <a:r>
                        <a:rPr lang="sv-SE" sz="1400" b="1" dirty="0"/>
                        <a:t>Vänsterpartiet</a:t>
                      </a:r>
                      <a:r>
                        <a:rPr lang="sv-SE" sz="1400" b="1" baseline="0" dirty="0"/>
                        <a:t> (V)</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5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1623758"/>
                  </a:ext>
                </a:extLst>
              </a:tr>
              <a:tr h="396000">
                <a:tc>
                  <a:txBody>
                    <a:bodyPr/>
                    <a:lstStyle/>
                    <a:p>
                      <a:r>
                        <a:rPr lang="sv-SE" sz="1400" b="1" dirty="0"/>
                        <a:t>Liberalerna (L)</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3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3022794"/>
                  </a:ext>
                </a:extLst>
              </a:tr>
              <a:tr h="396000">
                <a:tc>
                  <a:txBody>
                    <a:bodyPr/>
                    <a:lstStyle/>
                    <a:p>
                      <a:r>
                        <a:rPr lang="sv-SE" sz="1400" b="1" dirty="0"/>
                        <a:t>Miljöpartiet (MP)</a:t>
                      </a: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3 mandat</a:t>
                      </a: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5268657"/>
                  </a:ext>
                </a:extLst>
              </a:tr>
            </a:tbl>
          </a:graphicData>
        </a:graphic>
      </p:graphicFrame>
      <p:graphicFrame>
        <p:nvGraphicFramePr>
          <p:cNvPr id="9" name="Tabell 8">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8485331"/>
              </p:ext>
            </p:extLst>
          </p:nvPr>
        </p:nvGraphicFramePr>
        <p:xfrm>
          <a:off x="6344819" y="1911693"/>
          <a:ext cx="5155031" cy="3672000"/>
        </p:xfrm>
        <a:graphic>
          <a:graphicData uri="http://schemas.openxmlformats.org/drawingml/2006/table">
            <a:tbl>
              <a:tblPr firstRow="1" bandRow="1">
                <a:tableStyleId>{5C22544A-7EE6-4342-B048-85BDC9FD1C3A}</a:tableStyleId>
              </a:tblPr>
              <a:tblGrid>
                <a:gridCol w="3173262">
                  <a:extLst>
                    <a:ext uri="{9D8B030D-6E8A-4147-A177-3AD203B41FA5}">
                      <a16:colId xmlns:a16="http://schemas.microsoft.com/office/drawing/2014/main" val="2413771305"/>
                    </a:ext>
                  </a:extLst>
                </a:gridCol>
                <a:gridCol w="1981769">
                  <a:extLst>
                    <a:ext uri="{9D8B030D-6E8A-4147-A177-3AD203B41FA5}">
                      <a16:colId xmlns:a16="http://schemas.microsoft.com/office/drawing/2014/main" val="2875213973"/>
                    </a:ext>
                  </a:extLst>
                </a:gridCol>
              </a:tblGrid>
              <a:tr h="504000">
                <a:tc>
                  <a:txBody>
                    <a:bodyPr/>
                    <a:lstStyle/>
                    <a:p>
                      <a:r>
                        <a:rPr lang="sv-SE" dirty="0"/>
                        <a:t>Kommunstyrelse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sv-SE" b="0" dirty="0"/>
                        <a:t>Totalt 15 mandat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664880441"/>
                  </a:ext>
                </a:extLst>
              </a:tr>
              <a:tr h="396000">
                <a:tc>
                  <a:txBody>
                    <a:bodyPr/>
                    <a:lstStyle/>
                    <a:p>
                      <a:r>
                        <a:rPr lang="sv-SE" sz="1400" b="1" dirty="0"/>
                        <a:t>Socialdemokraterna (S)</a:t>
                      </a:r>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4 mandat</a:t>
                      </a:r>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0273469"/>
                  </a:ext>
                </a:extLst>
              </a:tr>
              <a:tr h="396000">
                <a:tc>
                  <a:txBody>
                    <a:bodyPr/>
                    <a:lstStyle/>
                    <a:p>
                      <a:r>
                        <a:rPr lang="sv-SE" sz="1400" b="1" dirty="0"/>
                        <a:t>Centerpartiet (C)</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9058613"/>
                  </a:ext>
                </a:extLst>
              </a:tr>
              <a:tr h="396000">
                <a:tc>
                  <a:txBody>
                    <a:bodyPr/>
                    <a:lstStyle/>
                    <a:p>
                      <a:r>
                        <a:rPr lang="sv-SE" sz="1400" b="1" dirty="0"/>
                        <a:t>Liberalerna (L)</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5329194"/>
                  </a:ext>
                </a:extLst>
              </a:tr>
              <a:tr h="396000">
                <a:tc>
                  <a:txBody>
                    <a:bodyPr/>
                    <a:lstStyle/>
                    <a:p>
                      <a:r>
                        <a:rPr lang="sv-SE" sz="1400" b="1" dirty="0"/>
                        <a:t>Miljöpartiet (MP)</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4606026"/>
                  </a:ext>
                </a:extLst>
              </a:tr>
              <a:tr h="396000">
                <a:tc>
                  <a:txBody>
                    <a:bodyPr/>
                    <a:lstStyle/>
                    <a:p>
                      <a:r>
                        <a:rPr lang="sv-SE" sz="1400" b="1" dirty="0"/>
                        <a:t>Vänsterpartiet</a:t>
                      </a:r>
                      <a:r>
                        <a:rPr lang="sv-SE" sz="1400" b="1" baseline="0" dirty="0"/>
                        <a:t> (V)</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7736103"/>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Moderaterna (M)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3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1623758"/>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Sverigedemokraterna</a:t>
                      </a:r>
                      <a:r>
                        <a:rPr lang="sv-SE" sz="1400" b="1" baseline="0" dirty="0"/>
                        <a:t> (SD)</a:t>
                      </a:r>
                      <a:r>
                        <a:rPr lang="sv-SE" sz="1400" b="1" dirty="0"/>
                        <a:t> </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2 mandat</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3022794"/>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Kristdemokraterna (KD)</a:t>
                      </a: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2 mandat</a:t>
                      </a: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5268657"/>
                  </a:ext>
                </a:extLst>
              </a:tr>
            </a:tbl>
          </a:graphicData>
        </a:graphic>
      </p:graphicFrame>
    </p:spTree>
    <p:extLst>
      <p:ext uri="{BB962C8B-B14F-4D97-AF65-F5344CB8AC3E}">
        <p14:creationId xmlns:p14="http://schemas.microsoft.com/office/powerpoint/2010/main" val="338456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Åtta verkställande förvaltningar</a:t>
            </a:r>
          </a:p>
        </p:txBody>
      </p:sp>
      <p:sp>
        <p:nvSpPr>
          <p:cNvPr id="3" name="Platshållare för text 2"/>
          <p:cNvSpPr>
            <a:spLocks noGrp="1"/>
          </p:cNvSpPr>
          <p:nvPr>
            <p:ph type="body" idx="13"/>
          </p:nvPr>
        </p:nvSpPr>
        <p:spPr>
          <a:xfrm>
            <a:off x="676275" y="1665373"/>
            <a:ext cx="10823574" cy="288926"/>
          </a:xfrm>
        </p:spPr>
        <p:txBody>
          <a:bodyPr/>
          <a:lstStyle/>
          <a:p>
            <a:r>
              <a:rPr lang="sv-SE" dirty="0"/>
              <a:t>– med 11 850 anställda</a:t>
            </a:r>
          </a:p>
        </p:txBody>
      </p:sp>
      <p:sp>
        <p:nvSpPr>
          <p:cNvPr id="5" name="Platshållare för datum 4"/>
          <p:cNvSpPr>
            <a:spLocks noGrp="1"/>
          </p:cNvSpPr>
          <p:nvPr>
            <p:ph type="dt" sz="half" idx="10"/>
          </p:nvPr>
        </p:nvSpPr>
        <p:spPr/>
        <p:txBody>
          <a:bodyPr/>
          <a:lstStyle/>
          <a:p>
            <a:fld id="{281E2F80-ABB7-4A6B-8A3E-4465A3304837}" type="datetime1">
              <a:rPr lang="sv-SE" smtClean="0"/>
              <a:t>2023-05-22</a:t>
            </a:fld>
            <a:endParaRPr lang="sv-SE" dirty="0"/>
          </a:p>
        </p:txBody>
      </p:sp>
      <p:sp>
        <p:nvSpPr>
          <p:cNvPr id="20" name="textruta 19">
            <a:extLst>
              <a:ext uri="{C183D7F6-B498-43B3-948B-1728B52AA6E4}">
                <adec:decorative xmlns:adec="http://schemas.microsoft.com/office/drawing/2017/decorative" val="1"/>
              </a:ext>
            </a:extLst>
          </p:cNvPr>
          <p:cNvSpPr txBox="1"/>
          <p:nvPr/>
        </p:nvSpPr>
        <p:spPr>
          <a:xfrm>
            <a:off x="752400" y="20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Kultur- och fritidsförvaltningen </a:t>
            </a:r>
          </a:p>
          <a:p>
            <a:pPr algn="ctr"/>
            <a:r>
              <a:rPr lang="sv-SE" dirty="0">
                <a:solidFill>
                  <a:schemeClr val="bg1"/>
                </a:solidFill>
              </a:rPr>
              <a:t>– 200 anställda</a:t>
            </a:r>
          </a:p>
        </p:txBody>
      </p:sp>
      <p:sp>
        <p:nvSpPr>
          <p:cNvPr id="22" name="textruta 21">
            <a:extLst>
              <a:ext uri="{C183D7F6-B498-43B3-948B-1728B52AA6E4}">
                <adec:decorative xmlns:adec="http://schemas.microsoft.com/office/drawing/2017/decorative" val="1"/>
              </a:ext>
            </a:extLst>
          </p:cNvPr>
          <p:cNvSpPr txBox="1"/>
          <p:nvPr/>
        </p:nvSpPr>
        <p:spPr>
          <a:xfrm>
            <a:off x="752400" y="29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Miljö- och hälsoskyddskontoret </a:t>
            </a:r>
          </a:p>
          <a:p>
            <a:pPr algn="ctr"/>
            <a:r>
              <a:rPr lang="sv-SE" dirty="0">
                <a:solidFill>
                  <a:schemeClr val="bg1"/>
                </a:solidFill>
              </a:rPr>
              <a:t>– 50 anställda</a:t>
            </a:r>
          </a:p>
        </p:txBody>
      </p:sp>
      <p:sp>
        <p:nvSpPr>
          <p:cNvPr id="23" name="textruta 22">
            <a:extLst>
              <a:ext uri="{C183D7F6-B498-43B3-948B-1728B52AA6E4}">
                <adec:decorative xmlns:adec="http://schemas.microsoft.com/office/drawing/2017/decorative" val="1"/>
              </a:ext>
            </a:extLst>
          </p:cNvPr>
          <p:cNvSpPr txBox="1"/>
          <p:nvPr/>
        </p:nvSpPr>
        <p:spPr>
          <a:xfrm>
            <a:off x="752400" y="38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Räddningstjänsten </a:t>
            </a:r>
          </a:p>
          <a:p>
            <a:pPr algn="ctr"/>
            <a:r>
              <a:rPr lang="sv-SE" dirty="0">
                <a:solidFill>
                  <a:schemeClr val="bg1"/>
                </a:solidFill>
              </a:rPr>
              <a:t>– 200 anställda </a:t>
            </a:r>
          </a:p>
        </p:txBody>
      </p:sp>
      <p:sp>
        <p:nvSpPr>
          <p:cNvPr id="24" name="textruta 23">
            <a:extLst>
              <a:ext uri="{C183D7F6-B498-43B3-948B-1728B52AA6E4}">
                <adec:decorative xmlns:adec="http://schemas.microsoft.com/office/drawing/2017/decorative" val="1"/>
              </a:ext>
            </a:extLst>
          </p:cNvPr>
          <p:cNvSpPr txBox="1"/>
          <p:nvPr/>
        </p:nvSpPr>
        <p:spPr>
          <a:xfrm>
            <a:off x="752400" y="47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Socialförvaltningen </a:t>
            </a:r>
          </a:p>
          <a:p>
            <a:pPr algn="ctr"/>
            <a:r>
              <a:rPr lang="sv-SE" dirty="0">
                <a:solidFill>
                  <a:schemeClr val="bg1"/>
                </a:solidFill>
              </a:rPr>
              <a:t>– 5 000 anställda</a:t>
            </a:r>
          </a:p>
        </p:txBody>
      </p:sp>
      <p:sp>
        <p:nvSpPr>
          <p:cNvPr id="25" name="textruta 24">
            <a:extLst>
              <a:ext uri="{C183D7F6-B498-43B3-948B-1728B52AA6E4}">
                <adec:decorative xmlns:adec="http://schemas.microsoft.com/office/drawing/2017/decorative" val="1"/>
              </a:ext>
            </a:extLst>
          </p:cNvPr>
          <p:cNvSpPr txBox="1"/>
          <p:nvPr/>
        </p:nvSpPr>
        <p:spPr>
          <a:xfrm>
            <a:off x="6102000" y="20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Stadsbyggnadskontoret </a:t>
            </a:r>
          </a:p>
          <a:p>
            <a:pPr algn="ctr"/>
            <a:r>
              <a:rPr lang="sv-SE" dirty="0">
                <a:solidFill>
                  <a:schemeClr val="bg1"/>
                </a:solidFill>
              </a:rPr>
              <a:t>– 100 anställda</a:t>
            </a:r>
          </a:p>
        </p:txBody>
      </p:sp>
      <p:sp>
        <p:nvSpPr>
          <p:cNvPr id="26" name="textruta 25">
            <a:extLst>
              <a:ext uri="{C183D7F6-B498-43B3-948B-1728B52AA6E4}">
                <adec:decorative xmlns:adec="http://schemas.microsoft.com/office/drawing/2017/decorative" val="1"/>
              </a:ext>
            </a:extLst>
          </p:cNvPr>
          <p:cNvSpPr txBox="1"/>
          <p:nvPr/>
        </p:nvSpPr>
        <p:spPr>
          <a:xfrm>
            <a:off x="6102000" y="29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lvl="0" algn="ctr">
              <a:defRPr/>
            </a:pPr>
            <a:r>
              <a:rPr lang="sv-SE" sz="2000" b="1" dirty="0">
                <a:solidFill>
                  <a:schemeClr val="bg1"/>
                </a:solidFill>
              </a:rPr>
              <a:t>Stadskontoret</a:t>
            </a:r>
            <a:r>
              <a:rPr lang="sv-SE" sz="2400" b="1" dirty="0">
                <a:solidFill>
                  <a:schemeClr val="bg1"/>
                </a:solidFill>
              </a:rPr>
              <a:t>  </a:t>
            </a:r>
          </a:p>
          <a:p>
            <a:pPr lvl="0" algn="ctr">
              <a:defRPr/>
            </a:pPr>
            <a:r>
              <a:rPr lang="sv-SE" dirty="0">
                <a:solidFill>
                  <a:schemeClr val="bg1"/>
                </a:solidFill>
              </a:rPr>
              <a:t>– 300 anställda</a:t>
            </a:r>
          </a:p>
        </p:txBody>
      </p:sp>
      <p:sp>
        <p:nvSpPr>
          <p:cNvPr id="27" name="textruta 26">
            <a:extLst>
              <a:ext uri="{C183D7F6-B498-43B3-948B-1728B52AA6E4}">
                <adec:decorative xmlns:adec="http://schemas.microsoft.com/office/drawing/2017/decorative" val="1"/>
              </a:ext>
            </a:extLst>
          </p:cNvPr>
          <p:cNvSpPr txBox="1"/>
          <p:nvPr/>
        </p:nvSpPr>
        <p:spPr>
          <a:xfrm>
            <a:off x="6102000" y="38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Tekniska kontoret </a:t>
            </a:r>
          </a:p>
          <a:p>
            <a:pPr algn="ctr"/>
            <a:r>
              <a:rPr lang="sv-SE" dirty="0">
                <a:solidFill>
                  <a:schemeClr val="bg1"/>
                </a:solidFill>
              </a:rPr>
              <a:t>– 800 anställda</a:t>
            </a:r>
          </a:p>
        </p:txBody>
      </p:sp>
      <p:sp>
        <p:nvSpPr>
          <p:cNvPr id="28" name="textruta 27">
            <a:extLst>
              <a:ext uri="{C183D7F6-B498-43B3-948B-1728B52AA6E4}">
                <adec:decorative xmlns:adec="http://schemas.microsoft.com/office/drawing/2017/decorative" val="1"/>
              </a:ext>
            </a:extLst>
          </p:cNvPr>
          <p:cNvSpPr txBox="1"/>
          <p:nvPr/>
        </p:nvSpPr>
        <p:spPr>
          <a:xfrm>
            <a:off x="6102000" y="47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Utbildningsförvaltningen </a:t>
            </a:r>
          </a:p>
          <a:p>
            <a:pPr algn="ctr"/>
            <a:r>
              <a:rPr lang="sv-SE" dirty="0">
                <a:solidFill>
                  <a:schemeClr val="bg1"/>
                </a:solidFill>
              </a:rPr>
              <a:t>– 5 200 anställda</a:t>
            </a:r>
          </a:p>
        </p:txBody>
      </p:sp>
    </p:spTree>
    <p:extLst>
      <p:ext uri="{BB962C8B-B14F-4D97-AF65-F5344CB8AC3E}">
        <p14:creationId xmlns:p14="http://schemas.microsoft.com/office/powerpoint/2010/main" val="288119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datum 2">
            <a:extLst>
              <a:ext uri="{C183D7F6-B498-43B3-948B-1728B52AA6E4}">
                <adec:decorative xmlns:adec="http://schemas.microsoft.com/office/drawing/2017/decorative" val="1"/>
              </a:ext>
            </a:extLst>
          </p:cNvPr>
          <p:cNvSpPr>
            <a:spLocks noGrp="1"/>
          </p:cNvSpPr>
          <p:nvPr>
            <p:ph type="dt" sz="half" idx="10"/>
          </p:nvPr>
        </p:nvSpPr>
        <p:spPr/>
        <p:txBody>
          <a:bodyPr/>
          <a:lstStyle/>
          <a:p>
            <a:fld id="{1FCD3697-22FA-4400-B9D4-9F44870D9981}" type="datetime1">
              <a:rPr lang="sv-SE" smtClean="0"/>
              <a:t>2023-05-22</a:t>
            </a:fld>
            <a:endParaRPr lang="sv-SE" dirty="0"/>
          </a:p>
        </p:txBody>
      </p:sp>
      <p:cxnSp>
        <p:nvCxnSpPr>
          <p:cNvPr id="32" name="Rak koppling 31">
            <a:extLst>
              <a:ext uri="{C183D7F6-B498-43B3-948B-1728B52AA6E4}">
                <adec:decorative xmlns:adec="http://schemas.microsoft.com/office/drawing/2017/decorative" val="1"/>
              </a:ext>
            </a:extLst>
          </p:cNvPr>
          <p:cNvCxnSpPr/>
          <p:nvPr/>
        </p:nvCxnSpPr>
        <p:spPr>
          <a:xfrm>
            <a:off x="1462613" y="3353460"/>
            <a:ext cx="92673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C183D7F6-B498-43B3-948B-1728B52AA6E4}">
                <adec:decorative xmlns:adec="http://schemas.microsoft.com/office/drawing/2017/decorative" val="1"/>
              </a:ext>
            </a:extLst>
          </p:cNvPr>
          <p:cNvCxnSpPr/>
          <p:nvPr/>
        </p:nvCxnSpPr>
        <p:spPr>
          <a:xfrm>
            <a:off x="1460114" y="3332530"/>
            <a:ext cx="0" cy="13458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Rak koppling 44">
            <a:extLst>
              <a:ext uri="{C183D7F6-B498-43B3-948B-1728B52AA6E4}">
                <adec:decorative xmlns:adec="http://schemas.microsoft.com/office/drawing/2017/decorative" val="1"/>
              </a:ext>
            </a:extLst>
          </p:cNvPr>
          <p:cNvCxnSpPr/>
          <p:nvPr/>
        </p:nvCxnSpPr>
        <p:spPr>
          <a:xfrm>
            <a:off x="3779031" y="3332530"/>
            <a:ext cx="0" cy="13458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C183D7F6-B498-43B3-948B-1728B52AA6E4}">
                <adec:decorative xmlns:adec="http://schemas.microsoft.com/office/drawing/2017/decorative" val="1"/>
              </a:ext>
            </a:extLst>
          </p:cNvPr>
          <p:cNvCxnSpPr/>
          <p:nvPr/>
        </p:nvCxnSpPr>
        <p:spPr>
          <a:xfrm>
            <a:off x="6096000" y="2083988"/>
            <a:ext cx="0" cy="175572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C183D7F6-B498-43B3-948B-1728B52AA6E4}">
                <adec:decorative xmlns:adec="http://schemas.microsoft.com/office/drawing/2017/decorative" val="1"/>
              </a:ext>
            </a:extLst>
          </p:cNvPr>
          <p:cNvCxnSpPr/>
          <p:nvPr/>
        </p:nvCxnSpPr>
        <p:spPr>
          <a:xfrm>
            <a:off x="8412969" y="3332530"/>
            <a:ext cx="0" cy="13458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C183D7F6-B498-43B3-948B-1728B52AA6E4}">
                <adec:decorative xmlns:adec="http://schemas.microsoft.com/office/drawing/2017/decorative" val="1"/>
              </a:ext>
            </a:extLst>
          </p:cNvPr>
          <p:cNvCxnSpPr/>
          <p:nvPr/>
        </p:nvCxnSpPr>
        <p:spPr>
          <a:xfrm>
            <a:off x="10721976" y="3332530"/>
            <a:ext cx="0" cy="13458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dirty="0"/>
              <a:t>Kommunala bolag</a:t>
            </a:r>
          </a:p>
        </p:txBody>
      </p:sp>
      <p:sp>
        <p:nvSpPr>
          <p:cNvPr id="8" name="textruta 7" descr="Organisationsschema för kommunala bolag"/>
          <p:cNvSpPr txBox="1"/>
          <p:nvPr/>
        </p:nvSpPr>
        <p:spPr>
          <a:xfrm>
            <a:off x="4296000" y="1815667"/>
            <a:ext cx="3600000" cy="54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Jönköpings kommun</a:t>
            </a:r>
          </a:p>
        </p:txBody>
      </p:sp>
      <p:sp>
        <p:nvSpPr>
          <p:cNvPr id="9" name="textruta 8" descr="Organisationsschema för kommunala bolag"/>
          <p:cNvSpPr txBox="1"/>
          <p:nvPr/>
        </p:nvSpPr>
        <p:spPr>
          <a:xfrm>
            <a:off x="4296000" y="2534838"/>
            <a:ext cx="3600000" cy="54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Jönköpings Rådhus AB</a:t>
            </a:r>
          </a:p>
        </p:txBody>
      </p:sp>
      <p:sp>
        <p:nvSpPr>
          <p:cNvPr id="25" name="textruta 24" descr="Organisationsschema för kommunala bolag">
            <a:extLst>
              <a:ext uri="{C183D7F6-B498-43B3-948B-1728B52AA6E4}">
                <adec:decorative xmlns:adec="http://schemas.microsoft.com/office/drawing/2017/decorative" val="0"/>
              </a:ext>
            </a:extLst>
          </p:cNvPr>
          <p:cNvSpPr txBox="1">
            <a:spLocks/>
          </p:cNvSpPr>
          <p:nvPr/>
        </p:nvSpPr>
        <p:spPr>
          <a:xfrm>
            <a:off x="328613" y="3624564"/>
            <a:ext cx="2268000" cy="183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a:t>Arrangemangsbolag</a:t>
            </a:r>
          </a:p>
        </p:txBody>
      </p:sp>
      <p:sp>
        <p:nvSpPr>
          <p:cNvPr id="63" name="textruta 62" descr="Organisationsschema för kommunala bolag">
            <a:extLst>
              <a:ext uri="{C183D7F6-B498-43B3-948B-1728B52AA6E4}">
                <adec:decorative xmlns:adec="http://schemas.microsoft.com/office/drawing/2017/decorative" val="0"/>
              </a:ext>
            </a:extLst>
          </p:cNvPr>
          <p:cNvSpPr txBox="1"/>
          <p:nvPr/>
        </p:nvSpPr>
        <p:spPr>
          <a:xfrm>
            <a:off x="461475" y="4084520"/>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Destination </a:t>
            </a:r>
          </a:p>
          <a:p>
            <a:pPr algn="ctr"/>
            <a:r>
              <a:rPr lang="sv-SE" sz="1400" b="1" dirty="0">
                <a:solidFill>
                  <a:schemeClr val="bg1"/>
                </a:solidFill>
              </a:rPr>
              <a:t>Jönköping</a:t>
            </a:r>
          </a:p>
        </p:txBody>
      </p:sp>
      <p:sp>
        <p:nvSpPr>
          <p:cNvPr id="64" name="textruta 63" descr="Organisationsschema för kommunala bolag">
            <a:extLst>
              <a:ext uri="{C183D7F6-B498-43B3-948B-1728B52AA6E4}">
                <adec:decorative xmlns:adec="http://schemas.microsoft.com/office/drawing/2017/decorative" val="0"/>
              </a:ext>
            </a:extLst>
          </p:cNvPr>
          <p:cNvSpPr txBox="1"/>
          <p:nvPr/>
        </p:nvSpPr>
        <p:spPr>
          <a:xfrm>
            <a:off x="461475" y="4753186"/>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Elmia</a:t>
            </a:r>
          </a:p>
        </p:txBody>
      </p:sp>
      <p:sp>
        <p:nvSpPr>
          <p:cNvPr id="23" name="textruta 22" descr="Organisationsschema för kommunala bolag">
            <a:extLst>
              <a:ext uri="{C183D7F6-B498-43B3-948B-1728B52AA6E4}">
                <adec:decorative xmlns:adec="http://schemas.microsoft.com/office/drawing/2017/decorative" val="0"/>
              </a:ext>
            </a:extLst>
          </p:cNvPr>
          <p:cNvSpPr txBox="1">
            <a:spLocks/>
          </p:cNvSpPr>
          <p:nvPr/>
        </p:nvSpPr>
        <p:spPr>
          <a:xfrm>
            <a:off x="2645031" y="3624564"/>
            <a:ext cx="2268000" cy="183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a:t>Bostadsbolag</a:t>
            </a:r>
          </a:p>
        </p:txBody>
      </p:sp>
      <p:sp>
        <p:nvSpPr>
          <p:cNvPr id="61" name="textruta 60" descr="Organisationsschema för kommunala bolag">
            <a:extLst>
              <a:ext uri="{C183D7F6-B498-43B3-948B-1728B52AA6E4}">
                <adec:decorative xmlns:adec="http://schemas.microsoft.com/office/drawing/2017/decorative" val="0"/>
              </a:ext>
            </a:extLst>
          </p:cNvPr>
          <p:cNvSpPr txBox="1"/>
          <p:nvPr/>
        </p:nvSpPr>
        <p:spPr>
          <a:xfrm>
            <a:off x="2778443" y="4080742"/>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err="1">
                <a:solidFill>
                  <a:schemeClr val="bg1"/>
                </a:solidFill>
              </a:rPr>
              <a:t>Junehem</a:t>
            </a:r>
            <a:endParaRPr lang="sv-SE" sz="1400" b="1" dirty="0">
              <a:solidFill>
                <a:schemeClr val="bg1"/>
              </a:solidFill>
            </a:endParaRPr>
          </a:p>
        </p:txBody>
      </p:sp>
      <p:sp>
        <p:nvSpPr>
          <p:cNvPr id="62" name="textruta 61" descr="Organisationsschema för kommunala bolag">
            <a:extLst>
              <a:ext uri="{C183D7F6-B498-43B3-948B-1728B52AA6E4}">
                <adec:decorative xmlns:adec="http://schemas.microsoft.com/office/drawing/2017/decorative" val="0"/>
              </a:ext>
            </a:extLst>
          </p:cNvPr>
          <p:cNvSpPr txBox="1"/>
          <p:nvPr/>
        </p:nvSpPr>
        <p:spPr>
          <a:xfrm>
            <a:off x="2778443" y="4746442"/>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Vätterhem</a:t>
            </a:r>
          </a:p>
        </p:txBody>
      </p:sp>
      <p:sp>
        <p:nvSpPr>
          <p:cNvPr id="11" name="textruta 10" descr="Organisationsschema för kommunala bolag">
            <a:extLst>
              <a:ext uri="{C183D7F6-B498-43B3-948B-1728B52AA6E4}">
                <adec:decorative xmlns:adec="http://schemas.microsoft.com/office/drawing/2017/decorative" val="0"/>
              </a:ext>
            </a:extLst>
          </p:cNvPr>
          <p:cNvSpPr txBox="1">
            <a:spLocks/>
          </p:cNvSpPr>
          <p:nvPr/>
        </p:nvSpPr>
        <p:spPr>
          <a:xfrm>
            <a:off x="4962000" y="3624564"/>
            <a:ext cx="2268000" cy="183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a:t>Energi- och avfallsbolag</a:t>
            </a:r>
          </a:p>
        </p:txBody>
      </p:sp>
      <p:sp>
        <p:nvSpPr>
          <p:cNvPr id="57" name="textruta 56" descr="Organisationsschema för kommunala bolag">
            <a:extLst>
              <a:ext uri="{C183D7F6-B498-43B3-948B-1728B52AA6E4}">
                <adec:decorative xmlns:adec="http://schemas.microsoft.com/office/drawing/2017/decorative" val="0"/>
              </a:ext>
            </a:extLst>
          </p:cNvPr>
          <p:cNvSpPr txBox="1"/>
          <p:nvPr/>
        </p:nvSpPr>
        <p:spPr>
          <a:xfrm>
            <a:off x="5087449" y="4080742"/>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June Avfall </a:t>
            </a:r>
            <a:br>
              <a:rPr lang="sv-SE" sz="1400" b="1" dirty="0">
                <a:solidFill>
                  <a:schemeClr val="bg1"/>
                </a:solidFill>
              </a:rPr>
            </a:br>
            <a:r>
              <a:rPr lang="sv-SE" sz="1400" b="1" dirty="0">
                <a:solidFill>
                  <a:schemeClr val="bg1"/>
                </a:solidFill>
              </a:rPr>
              <a:t>och Miljö</a:t>
            </a:r>
          </a:p>
        </p:txBody>
      </p:sp>
      <p:sp>
        <p:nvSpPr>
          <p:cNvPr id="58" name="textruta 57" descr="Organisationsschema för kommunala bolag">
            <a:extLst>
              <a:ext uri="{C183D7F6-B498-43B3-948B-1728B52AA6E4}">
                <adec:decorative xmlns:adec="http://schemas.microsoft.com/office/drawing/2017/decorative" val="0"/>
              </a:ext>
            </a:extLst>
          </p:cNvPr>
          <p:cNvSpPr txBox="1"/>
          <p:nvPr/>
        </p:nvSpPr>
        <p:spPr>
          <a:xfrm>
            <a:off x="5087449" y="4753186"/>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Jönköping Energi</a:t>
            </a:r>
          </a:p>
        </p:txBody>
      </p:sp>
      <p:sp>
        <p:nvSpPr>
          <p:cNvPr id="21" name="textruta 20" descr="Organisationsschema för kommunala bolag">
            <a:extLst>
              <a:ext uri="{C183D7F6-B498-43B3-948B-1728B52AA6E4}">
                <adec:decorative xmlns:adec="http://schemas.microsoft.com/office/drawing/2017/decorative" val="0"/>
              </a:ext>
            </a:extLst>
          </p:cNvPr>
          <p:cNvSpPr txBox="1">
            <a:spLocks/>
          </p:cNvSpPr>
          <p:nvPr/>
        </p:nvSpPr>
        <p:spPr>
          <a:xfrm>
            <a:off x="7278969" y="3624564"/>
            <a:ext cx="2268000" cy="183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a:t>Förvaltningsbolag</a:t>
            </a:r>
          </a:p>
        </p:txBody>
      </p:sp>
      <p:sp>
        <p:nvSpPr>
          <p:cNvPr id="55" name="textruta 54" descr="Organisationsschema för kommunala bolag">
            <a:extLst>
              <a:ext uri="{C183D7F6-B498-43B3-948B-1728B52AA6E4}">
                <adec:decorative xmlns:adec="http://schemas.microsoft.com/office/drawing/2017/decorative" val="0"/>
              </a:ext>
            </a:extLst>
          </p:cNvPr>
          <p:cNvSpPr txBox="1"/>
          <p:nvPr/>
        </p:nvSpPr>
        <p:spPr>
          <a:xfrm>
            <a:off x="7404969" y="4080742"/>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Högskolefastigheter</a:t>
            </a:r>
          </a:p>
        </p:txBody>
      </p:sp>
      <p:sp>
        <p:nvSpPr>
          <p:cNvPr id="56" name="textruta 55" descr="Organisationsschema för kommunala bolag">
            <a:extLst>
              <a:ext uri="{C183D7F6-B498-43B3-948B-1728B52AA6E4}">
                <adec:decorative xmlns:adec="http://schemas.microsoft.com/office/drawing/2017/decorative" val="0"/>
              </a:ext>
            </a:extLst>
          </p:cNvPr>
          <p:cNvSpPr txBox="1"/>
          <p:nvPr/>
        </p:nvSpPr>
        <p:spPr>
          <a:xfrm>
            <a:off x="7404969" y="4748855"/>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Jönköpings kommuns Fastighetsutveckling</a:t>
            </a:r>
          </a:p>
        </p:txBody>
      </p:sp>
      <p:sp>
        <p:nvSpPr>
          <p:cNvPr id="22" name="textruta 21" descr="Organisationsschema för kommunala bolag">
            <a:extLst>
              <a:ext uri="{C183D7F6-B498-43B3-948B-1728B52AA6E4}">
                <adec:decorative xmlns:adec="http://schemas.microsoft.com/office/drawing/2017/decorative" val="0"/>
              </a:ext>
            </a:extLst>
          </p:cNvPr>
          <p:cNvSpPr txBox="1">
            <a:spLocks/>
          </p:cNvSpPr>
          <p:nvPr/>
        </p:nvSpPr>
        <p:spPr>
          <a:xfrm>
            <a:off x="9595938" y="3624564"/>
            <a:ext cx="2268000" cy="183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a:t>Övriga bolag</a:t>
            </a:r>
          </a:p>
        </p:txBody>
      </p:sp>
      <p:sp>
        <p:nvSpPr>
          <p:cNvPr id="65" name="textruta 64" descr="Organisationsschema för kommunala bolag">
            <a:extLst>
              <a:ext uri="{C183D7F6-B498-43B3-948B-1728B52AA6E4}">
                <adec:decorative xmlns:adec="http://schemas.microsoft.com/office/drawing/2017/decorative" val="0"/>
              </a:ext>
            </a:extLst>
          </p:cNvPr>
          <p:cNvSpPr txBox="1"/>
          <p:nvPr/>
        </p:nvSpPr>
        <p:spPr>
          <a:xfrm>
            <a:off x="9721938" y="4080742"/>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Jönköping </a:t>
            </a:r>
          </a:p>
          <a:p>
            <a:pPr algn="ctr"/>
            <a:r>
              <a:rPr lang="sv-SE" sz="1400" b="1" dirty="0">
                <a:solidFill>
                  <a:schemeClr val="bg1"/>
                </a:solidFill>
              </a:rPr>
              <a:t>Airport</a:t>
            </a:r>
          </a:p>
        </p:txBody>
      </p:sp>
      <p:sp>
        <p:nvSpPr>
          <p:cNvPr id="66" name="textruta 65" descr="Organisationsschema för kommunala bolag"/>
          <p:cNvSpPr txBox="1"/>
          <p:nvPr/>
        </p:nvSpPr>
        <p:spPr>
          <a:xfrm>
            <a:off x="9721938" y="4752821"/>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Södra </a:t>
            </a:r>
            <a:r>
              <a:rPr lang="sv-SE" sz="1400" b="1" dirty="0" err="1">
                <a:solidFill>
                  <a:schemeClr val="bg1"/>
                </a:solidFill>
              </a:rPr>
              <a:t>Munksjön</a:t>
            </a:r>
            <a:r>
              <a:rPr lang="sv-SE" sz="1400" b="1" dirty="0">
                <a:solidFill>
                  <a:schemeClr val="bg1"/>
                </a:solidFill>
              </a:rPr>
              <a:t> Utvecklings AB</a:t>
            </a:r>
          </a:p>
        </p:txBody>
      </p:sp>
    </p:spTree>
    <p:extLst>
      <p:ext uri="{BB962C8B-B14F-4D97-AF65-F5344CB8AC3E}">
        <p14:creationId xmlns:p14="http://schemas.microsoft.com/office/powerpoint/2010/main" val="4095072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281E2F80-ABB7-4A6B-8A3E-4465A3304837}" type="datetime1">
              <a:rPr lang="sv-SE" smtClean="0"/>
              <a:t>2023-05-22</a:t>
            </a:fld>
            <a:endParaRPr lang="sv-SE" dirty="0"/>
          </a:p>
        </p:txBody>
      </p:sp>
      <p:sp>
        <p:nvSpPr>
          <p:cNvPr id="2" name="Rubrik 1"/>
          <p:cNvSpPr>
            <a:spLocks noGrp="1"/>
          </p:cNvSpPr>
          <p:nvPr>
            <p:ph type="title"/>
          </p:nvPr>
        </p:nvSpPr>
        <p:spPr/>
        <p:txBody>
          <a:bodyPr/>
          <a:lstStyle/>
          <a:p>
            <a:r>
              <a:rPr lang="sv-SE" dirty="0"/>
              <a:t>Så här fördelas kommunalskatten</a:t>
            </a:r>
          </a:p>
        </p:txBody>
      </p:sp>
      <p:sp>
        <p:nvSpPr>
          <p:cNvPr id="6" name="Platshållare för text 2"/>
          <p:cNvSpPr>
            <a:spLocks noGrp="1"/>
          </p:cNvSpPr>
          <p:nvPr>
            <p:ph type="body" idx="13"/>
          </p:nvPr>
        </p:nvSpPr>
        <p:spPr>
          <a:xfrm>
            <a:off x="676275" y="1673223"/>
            <a:ext cx="10823574" cy="288926"/>
          </a:xfrm>
        </p:spPr>
        <p:txBody>
          <a:bodyPr/>
          <a:lstStyle/>
          <a:p>
            <a:r>
              <a:rPr lang="sv-SE" dirty="0"/>
              <a:t>100 kr av kommunalskatten (en krona motsvarar 1% av total budget)</a:t>
            </a:r>
          </a:p>
        </p:txBody>
      </p:sp>
      <p:graphicFrame>
        <p:nvGraphicFramePr>
          <p:cNvPr id="4" name="Diagram 3" descr="Stapeldiagram för fördelning av kommunalskatten"/>
          <p:cNvGraphicFramePr/>
          <p:nvPr>
            <p:extLst>
              <p:ext uri="{D42A27DB-BD31-4B8C-83A1-F6EECF244321}">
                <p14:modId xmlns:p14="http://schemas.microsoft.com/office/powerpoint/2010/main" val="927230110"/>
              </p:ext>
            </p:extLst>
          </p:nvPr>
        </p:nvGraphicFramePr>
        <p:xfrm>
          <a:off x="684213" y="2424224"/>
          <a:ext cx="10823575" cy="3125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18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9426B823-AA44-49E8-9ABB-915DA53F3A87}"/>
              </a:ext>
            </a:extLst>
          </p:cNvPr>
          <p:cNvSpPr>
            <a:spLocks noGrp="1"/>
          </p:cNvSpPr>
          <p:nvPr>
            <p:ph type="dt" sz="half" idx="10"/>
          </p:nvPr>
        </p:nvSpPr>
        <p:spPr/>
        <p:txBody>
          <a:bodyPr/>
          <a:lstStyle/>
          <a:p>
            <a:fld id="{EF227FCB-28EE-47F6-8011-199AF9E4BCBB}" type="datetime1">
              <a:rPr lang="sv-SE" smtClean="0"/>
              <a:t>2023-05-22</a:t>
            </a:fld>
            <a:endParaRPr lang="sv-SE" dirty="0"/>
          </a:p>
        </p:txBody>
      </p:sp>
      <p:sp>
        <p:nvSpPr>
          <p:cNvPr id="2" name="Rubrik 1">
            <a:extLst>
              <a:ext uri="{FF2B5EF4-FFF2-40B4-BE49-F238E27FC236}">
                <a16:creationId xmlns:a16="http://schemas.microsoft.com/office/drawing/2014/main" id="{C99BC35E-C6BB-4364-A69A-AB58390C9C2A}"/>
              </a:ext>
            </a:extLst>
          </p:cNvPr>
          <p:cNvSpPr>
            <a:spLocks noGrp="1"/>
          </p:cNvSpPr>
          <p:nvPr>
            <p:ph type="title"/>
          </p:nvPr>
        </p:nvSpPr>
        <p:spPr/>
        <p:txBody>
          <a:bodyPr>
            <a:normAutofit/>
          </a:bodyPr>
          <a:lstStyle/>
          <a:p>
            <a:r>
              <a:rPr lang="sv-SE" dirty="0"/>
              <a:t>Instruktioner 2</a:t>
            </a:r>
            <a:br>
              <a:rPr lang="sv-SE" dirty="0"/>
            </a:br>
            <a:r>
              <a:rPr lang="sv-SE" dirty="0"/>
              <a:t>Dold sida, visas inte vid utskrift</a:t>
            </a:r>
          </a:p>
        </p:txBody>
      </p:sp>
      <p:sp>
        <p:nvSpPr>
          <p:cNvPr id="60" name="textruta 4">
            <a:extLst>
              <a:ext uri="{FF2B5EF4-FFF2-40B4-BE49-F238E27FC236}">
                <a16:creationId xmlns:a16="http://schemas.microsoft.com/office/drawing/2014/main" id="{C98E915D-B70F-4A03-A607-E5491DB4F4F7}"/>
              </a:ext>
            </a:extLst>
          </p:cNvPr>
          <p:cNvSpPr txBox="1"/>
          <p:nvPr/>
        </p:nvSpPr>
        <p:spPr>
          <a:xfrm>
            <a:off x="676275" y="1821024"/>
            <a:ext cx="1836023" cy="215444"/>
          </a:xfrm>
          <a:prstGeom prst="rect">
            <a:avLst/>
          </a:prstGeom>
          <a:noFill/>
        </p:spPr>
        <p:txBody>
          <a:bodyPr wrap="square" lIns="0" tIns="0" rIns="0" bIns="0" rtlCol="0">
            <a:spAutoFit/>
          </a:bodyPr>
          <a:lstStyle/>
          <a:p>
            <a:r>
              <a:rPr lang="sv-SE" sz="1400" dirty="0">
                <a:latin typeface="+mj-lt"/>
              </a:rPr>
              <a:t>Punktlista och format</a:t>
            </a:r>
          </a:p>
        </p:txBody>
      </p:sp>
      <p:sp>
        <p:nvSpPr>
          <p:cNvPr id="62" name="textruta 8">
            <a:extLst>
              <a:ext uri="{FF2B5EF4-FFF2-40B4-BE49-F238E27FC236}">
                <a16:creationId xmlns:a16="http://schemas.microsoft.com/office/drawing/2014/main" id="{8F5DCE94-BF7D-44F0-B5B1-2208060C152A}"/>
              </a:ext>
            </a:extLst>
          </p:cNvPr>
          <p:cNvSpPr txBox="1"/>
          <p:nvPr/>
        </p:nvSpPr>
        <p:spPr>
          <a:xfrm>
            <a:off x="676275" y="2102156"/>
            <a:ext cx="2245062" cy="340754"/>
          </a:xfrm>
          <a:prstGeom prst="rect">
            <a:avLst/>
          </a:prstGeom>
          <a:noFill/>
        </p:spPr>
        <p:txBody>
          <a:bodyPr wrap="square" lIns="0" tIns="0" rIns="0" bIns="32659" rtlCol="0">
            <a:spAutoFit/>
          </a:bodyPr>
          <a:lstStyle/>
          <a:p>
            <a:r>
              <a:rPr lang="sv-SE" sz="1000" dirty="0"/>
              <a:t>De olika formatnivåerna som finns i mallen. </a:t>
            </a:r>
          </a:p>
        </p:txBody>
      </p:sp>
      <p:pic>
        <p:nvPicPr>
          <p:cNvPr id="7" name="Bildobjekt 6">
            <a:extLst>
              <a:ext uri="{FF2B5EF4-FFF2-40B4-BE49-F238E27FC236}">
                <a16:creationId xmlns:a16="http://schemas.microsoft.com/office/drawing/2014/main" id="{CC1DEE1A-FFEB-4226-A4B0-7A7BB51B87BF}"/>
              </a:ext>
              <a:ext uri="{C183D7F6-B498-43B3-948B-1728B52AA6E4}">
                <adec:decorative xmlns:adec="http://schemas.microsoft.com/office/drawing/2017/decorative" val="1"/>
              </a:ext>
            </a:extLst>
          </p:cNvPr>
          <p:cNvPicPr>
            <a:picLocks noChangeAspect="1"/>
          </p:cNvPicPr>
          <p:nvPr/>
        </p:nvPicPr>
        <p:blipFill rotWithShape="1">
          <a:blip r:embed="rId3"/>
          <a:srcRect r="13784"/>
          <a:stretch/>
        </p:blipFill>
        <p:spPr>
          <a:xfrm>
            <a:off x="679418" y="2543321"/>
            <a:ext cx="2660714" cy="1428750"/>
          </a:xfrm>
          <a:prstGeom prst="rect">
            <a:avLst/>
          </a:prstGeom>
        </p:spPr>
      </p:pic>
      <p:sp>
        <p:nvSpPr>
          <p:cNvPr id="31" name="textruta 4">
            <a:extLst>
              <a:ext uri="{FF2B5EF4-FFF2-40B4-BE49-F238E27FC236}">
                <a16:creationId xmlns:a16="http://schemas.microsoft.com/office/drawing/2014/main" id="{F5C76E98-C181-4C57-BC8C-5F245C62850D}"/>
              </a:ext>
            </a:extLst>
          </p:cNvPr>
          <p:cNvSpPr txBox="1"/>
          <p:nvPr/>
        </p:nvSpPr>
        <p:spPr>
          <a:xfrm>
            <a:off x="676276" y="4191877"/>
            <a:ext cx="1836023" cy="215444"/>
          </a:xfrm>
          <a:prstGeom prst="rect">
            <a:avLst/>
          </a:prstGeom>
          <a:noFill/>
        </p:spPr>
        <p:txBody>
          <a:bodyPr wrap="square" lIns="0" tIns="0" rIns="0" bIns="0" rtlCol="0">
            <a:spAutoFit/>
          </a:bodyPr>
          <a:lstStyle/>
          <a:p>
            <a:r>
              <a:rPr lang="sv-SE" sz="1400" dirty="0">
                <a:latin typeface="+mj-lt"/>
              </a:rPr>
              <a:t>Klipp och klistra</a:t>
            </a:r>
          </a:p>
        </p:txBody>
      </p:sp>
      <p:sp>
        <p:nvSpPr>
          <p:cNvPr id="32" name="textruta 8">
            <a:extLst>
              <a:ext uri="{FF2B5EF4-FFF2-40B4-BE49-F238E27FC236}">
                <a16:creationId xmlns:a16="http://schemas.microsoft.com/office/drawing/2014/main" id="{677CB974-DF64-4876-87A7-50F0EEFF0E3E}"/>
              </a:ext>
            </a:extLst>
          </p:cNvPr>
          <p:cNvSpPr txBox="1"/>
          <p:nvPr/>
        </p:nvSpPr>
        <p:spPr>
          <a:xfrm>
            <a:off x="676275" y="4473009"/>
            <a:ext cx="3507123" cy="1110196"/>
          </a:xfrm>
          <a:prstGeom prst="rect">
            <a:avLst/>
          </a:prstGeom>
          <a:noFill/>
        </p:spPr>
        <p:txBody>
          <a:bodyPr wrap="square" lIns="0" tIns="0" rIns="0" bIns="32659" rtlCol="0">
            <a:spAutoFit/>
          </a:bodyPr>
          <a:lstStyle/>
          <a:p>
            <a:r>
              <a:rPr lang="sv-SE" sz="1000" dirty="0"/>
              <a:t>Bäst brukar vara att kopiera och klistra in enskilda objekt.</a:t>
            </a:r>
          </a:p>
          <a:p>
            <a:r>
              <a:rPr lang="sv-SE" sz="1000" dirty="0"/>
              <a:t>Tänk på att formatet från den gamla mallen/presentationen kan skilja sig åt och därför kommer det fungera olika. PowerPoint försöker alltid anpassa sig till den nya layouten men beroende på likheten mellan gamla och nya så fungerar det olika bra. </a:t>
            </a:r>
          </a:p>
          <a:p>
            <a:r>
              <a:rPr lang="sv-SE" sz="1000" dirty="0"/>
              <a:t>Använd alltid platshållare där det finns möjlighet.</a:t>
            </a:r>
          </a:p>
        </p:txBody>
      </p:sp>
      <p:sp>
        <p:nvSpPr>
          <p:cNvPr id="46" name="textruta 5">
            <a:extLst>
              <a:ext uri="{FF2B5EF4-FFF2-40B4-BE49-F238E27FC236}">
                <a16:creationId xmlns:a16="http://schemas.microsoft.com/office/drawing/2014/main" id="{F9FB3A16-B264-4613-94A7-948ECAA660D4}"/>
              </a:ext>
            </a:extLst>
          </p:cNvPr>
          <p:cNvSpPr txBox="1"/>
          <p:nvPr/>
        </p:nvSpPr>
        <p:spPr>
          <a:xfrm>
            <a:off x="3929489" y="2100553"/>
            <a:ext cx="2136208" cy="340754"/>
          </a:xfrm>
          <a:prstGeom prst="rect">
            <a:avLst/>
          </a:prstGeom>
          <a:noFill/>
        </p:spPr>
        <p:txBody>
          <a:bodyPr wrap="square" lIns="0" tIns="0" rIns="0" bIns="32659" rtlCol="0">
            <a:spAutoFit/>
          </a:bodyPr>
          <a:lstStyle/>
          <a:p>
            <a:r>
              <a:rPr lang="sv-SE" sz="1000" dirty="0"/>
              <a:t>Använd </a:t>
            </a:r>
            <a:r>
              <a:rPr lang="sv-SE" sz="1000" b="1" dirty="0"/>
              <a:t>inte</a:t>
            </a:r>
            <a:r>
              <a:rPr lang="sv-SE" sz="1000" dirty="0"/>
              <a:t> dessa funktioner för att göra punktlista eller numrerad lista.</a:t>
            </a:r>
          </a:p>
        </p:txBody>
      </p:sp>
      <p:cxnSp>
        <p:nvCxnSpPr>
          <p:cNvPr id="63" name="Rak koppling 62">
            <a:extLst>
              <a:ext uri="{FF2B5EF4-FFF2-40B4-BE49-F238E27FC236}">
                <a16:creationId xmlns:a16="http://schemas.microsoft.com/office/drawing/2014/main" id="{7DB26115-3798-412A-B689-9AC6C0629C27}"/>
              </a:ext>
              <a:ext uri="{C183D7F6-B498-43B3-948B-1728B52AA6E4}">
                <adec:decorative xmlns:adec="http://schemas.microsoft.com/office/drawing/2017/decorative" val="1"/>
              </a:ext>
            </a:extLst>
          </p:cNvPr>
          <p:cNvCxnSpPr>
            <a:cxnSpLocks/>
          </p:cNvCxnSpPr>
          <p:nvPr/>
        </p:nvCxnSpPr>
        <p:spPr>
          <a:xfrm>
            <a:off x="3678831" y="2273354"/>
            <a:ext cx="2381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E760C746-3D62-42A6-ACFB-02F09CDA0FB2}"/>
              </a:ext>
              <a:ext uri="{C183D7F6-B498-43B3-948B-1728B52AA6E4}">
                <adec:decorative xmlns:adec="http://schemas.microsoft.com/office/drawing/2017/decorative" val="1"/>
              </a:ext>
            </a:extLst>
          </p:cNvPr>
          <p:cNvCxnSpPr>
            <a:cxnSpLocks/>
          </p:cNvCxnSpPr>
          <p:nvPr/>
        </p:nvCxnSpPr>
        <p:spPr>
          <a:xfrm flipV="1">
            <a:off x="3683348" y="2277378"/>
            <a:ext cx="0" cy="570873"/>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0B607092-9B21-4FCA-B116-BC0AD04461E1}"/>
              </a:ext>
              <a:ext uri="{C183D7F6-B498-43B3-948B-1728B52AA6E4}">
                <adec:decorative xmlns:adec="http://schemas.microsoft.com/office/drawing/2017/decorative" val="1"/>
              </a:ext>
            </a:extLst>
          </p:cNvPr>
          <p:cNvCxnSpPr>
            <a:cxnSpLocks/>
          </p:cNvCxnSpPr>
          <p:nvPr/>
        </p:nvCxnSpPr>
        <p:spPr>
          <a:xfrm>
            <a:off x="3692873" y="2843853"/>
            <a:ext cx="212970" cy="3261"/>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pic>
        <p:nvPicPr>
          <p:cNvPr id="41" name="Bildobjekt 40" descr="Bild för att illustrera att du inte får använda punktlistor och numrerad lista samt hur man ökar eller minskar indrag istället.">
            <a:extLst>
              <a:ext uri="{FF2B5EF4-FFF2-40B4-BE49-F238E27FC236}">
                <a16:creationId xmlns:a16="http://schemas.microsoft.com/office/drawing/2014/main" id="{F903A24A-0556-4453-9573-989F1B0113A3}"/>
              </a:ext>
            </a:extLst>
          </p:cNvPr>
          <p:cNvPicPr>
            <a:picLocks noChangeAspect="1"/>
          </p:cNvPicPr>
          <p:nvPr/>
        </p:nvPicPr>
        <p:blipFill>
          <a:blip r:embed="rId4"/>
          <a:srcRect/>
          <a:stretch/>
        </p:blipFill>
        <p:spPr>
          <a:xfrm>
            <a:off x="3932392" y="2708809"/>
            <a:ext cx="1831024" cy="774928"/>
          </a:xfrm>
          <a:prstGeom prst="rect">
            <a:avLst/>
          </a:prstGeom>
          <a:ln>
            <a:solidFill>
              <a:schemeClr val="tx1">
                <a:lumMod val="50000"/>
                <a:lumOff val="50000"/>
              </a:schemeClr>
            </a:solidFill>
          </a:ln>
        </p:spPr>
      </p:pic>
      <p:grpSp>
        <p:nvGrpSpPr>
          <p:cNvPr id="42" name="Grupp 41">
            <a:extLst>
              <a:ext uri="{FF2B5EF4-FFF2-40B4-BE49-F238E27FC236}">
                <a16:creationId xmlns:a16="http://schemas.microsoft.com/office/drawing/2014/main" id="{1C4E6F6A-3657-4DB3-BA57-24F64B0E7B68}"/>
              </a:ext>
              <a:ext uri="{C183D7F6-B498-43B3-948B-1728B52AA6E4}">
                <adec:decorative xmlns:adec="http://schemas.microsoft.com/office/drawing/2017/decorative" val="1"/>
              </a:ext>
            </a:extLst>
          </p:cNvPr>
          <p:cNvGrpSpPr/>
          <p:nvPr/>
        </p:nvGrpSpPr>
        <p:grpSpPr>
          <a:xfrm>
            <a:off x="4009817" y="2758012"/>
            <a:ext cx="504000" cy="219219"/>
            <a:chOff x="945206" y="4909759"/>
            <a:chExt cx="458858" cy="219219"/>
          </a:xfrm>
        </p:grpSpPr>
        <p:sp>
          <p:nvSpPr>
            <p:cNvPr id="43" name="Rectangle: Rounded Corners 12">
              <a:extLst>
                <a:ext uri="{FF2B5EF4-FFF2-40B4-BE49-F238E27FC236}">
                  <a16:creationId xmlns:a16="http://schemas.microsoft.com/office/drawing/2014/main" id="{BE75AC8A-54B8-4DB4-AC20-4603AA21C7CF}"/>
                </a:ext>
              </a:extLst>
            </p:cNvPr>
            <p:cNvSpPr/>
            <p:nvPr/>
          </p:nvSpPr>
          <p:spPr>
            <a:xfrm>
              <a:off x="945206" y="4909759"/>
              <a:ext cx="458858" cy="219219"/>
            </a:xfrm>
            <a:prstGeom prst="rect">
              <a:avLst/>
            </a:prstGeom>
            <a:solidFill>
              <a:srgbClr val="AA0032">
                <a:alpha val="25098"/>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44" name="&quot;Not Allowed&quot; Symbol 37">
              <a:extLst>
                <a:ext uri="{FF2B5EF4-FFF2-40B4-BE49-F238E27FC236}">
                  <a16:creationId xmlns:a16="http://schemas.microsoft.com/office/drawing/2014/main" id="{E0243692-74F4-4090-B973-E4697D86E40C}"/>
                </a:ext>
                <a:ext uri="{C183D7F6-B498-43B3-948B-1728B52AA6E4}">
                  <adec:decorative xmlns:adec="http://schemas.microsoft.com/office/drawing/2017/decorative" val="1"/>
                </a:ext>
              </a:extLst>
            </p:cNvPr>
            <p:cNvSpPr/>
            <p:nvPr/>
          </p:nvSpPr>
          <p:spPr>
            <a:xfrm>
              <a:off x="97093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solidFill>
                  <a:srgbClr val="FF0000"/>
                </a:solidFill>
              </a:endParaRPr>
            </a:p>
          </p:txBody>
        </p:sp>
        <p:sp>
          <p:nvSpPr>
            <p:cNvPr id="45" name="&quot;Not Allowed&quot; Symbol 38">
              <a:extLst>
                <a:ext uri="{FF2B5EF4-FFF2-40B4-BE49-F238E27FC236}">
                  <a16:creationId xmlns:a16="http://schemas.microsoft.com/office/drawing/2014/main" id="{77229DD1-4326-47B7-AA82-7B30F9271CB5}"/>
                </a:ext>
                <a:ext uri="{C183D7F6-B498-43B3-948B-1728B52AA6E4}">
                  <adec:decorative xmlns:adec="http://schemas.microsoft.com/office/drawing/2017/decorative" val="1"/>
                </a:ext>
              </a:extLst>
            </p:cNvPr>
            <p:cNvSpPr/>
            <p:nvPr/>
          </p:nvSpPr>
          <p:spPr>
            <a:xfrm>
              <a:off x="119357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solidFill>
                  <a:srgbClr val="FF0000"/>
                </a:solidFill>
              </a:endParaRPr>
            </a:p>
          </p:txBody>
        </p:sp>
      </p:grpSp>
      <p:sp>
        <p:nvSpPr>
          <p:cNvPr id="49" name="Rectangle: Rounded Corners 12">
            <a:extLst>
              <a:ext uri="{FF2B5EF4-FFF2-40B4-BE49-F238E27FC236}">
                <a16:creationId xmlns:a16="http://schemas.microsoft.com/office/drawing/2014/main" id="{E1AC7C0D-7CD0-4D59-8601-9ECC58C537F8}"/>
              </a:ext>
              <a:ext uri="{C183D7F6-B498-43B3-948B-1728B52AA6E4}">
                <adec:decorative xmlns:adec="http://schemas.microsoft.com/office/drawing/2017/decorative" val="1"/>
              </a:ext>
            </a:extLst>
          </p:cNvPr>
          <p:cNvSpPr/>
          <p:nvPr/>
        </p:nvSpPr>
        <p:spPr>
          <a:xfrm>
            <a:off x="4633471" y="2758012"/>
            <a:ext cx="432000" cy="21921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cxnSp>
        <p:nvCxnSpPr>
          <p:cNvPr id="50" name="Rak pilkoppling 49">
            <a:extLst>
              <a:ext uri="{FF2B5EF4-FFF2-40B4-BE49-F238E27FC236}">
                <a16:creationId xmlns:a16="http://schemas.microsoft.com/office/drawing/2014/main" id="{A888FEF9-B106-47DC-ADD3-9ECC94EAD0F9}"/>
              </a:ext>
              <a:ext uri="{C183D7F6-B498-43B3-948B-1728B52AA6E4}">
                <adec:decorative xmlns:adec="http://schemas.microsoft.com/office/drawing/2017/decorative" val="1"/>
              </a:ext>
            </a:extLst>
          </p:cNvPr>
          <p:cNvCxnSpPr>
            <a:cxnSpLocks/>
          </p:cNvCxnSpPr>
          <p:nvPr/>
        </p:nvCxnSpPr>
        <p:spPr>
          <a:xfrm flipV="1">
            <a:off x="4847566" y="2977232"/>
            <a:ext cx="0" cy="609497"/>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ruta 8">
            <a:extLst>
              <a:ext uri="{FF2B5EF4-FFF2-40B4-BE49-F238E27FC236}">
                <a16:creationId xmlns:a16="http://schemas.microsoft.com/office/drawing/2014/main" id="{3E44D505-3D08-4E15-B140-5EF3FBB8B06C}"/>
              </a:ext>
            </a:extLst>
          </p:cNvPr>
          <p:cNvSpPr txBox="1"/>
          <p:nvPr/>
        </p:nvSpPr>
        <p:spPr>
          <a:xfrm>
            <a:off x="3929489" y="3719622"/>
            <a:ext cx="2245061" cy="494643"/>
          </a:xfrm>
          <a:prstGeom prst="rect">
            <a:avLst/>
          </a:prstGeom>
          <a:noFill/>
        </p:spPr>
        <p:txBody>
          <a:bodyPr wrap="square" lIns="0" tIns="0" rIns="0" bIns="32659" rtlCol="0">
            <a:spAutoFit/>
          </a:bodyPr>
          <a:lstStyle/>
          <a:p>
            <a:r>
              <a:rPr lang="sv-SE" sz="1000" dirty="0"/>
              <a:t>För att ändra nivån på format så klickar du på </a:t>
            </a:r>
            <a:r>
              <a:rPr lang="sv-SE" sz="1000" b="1" dirty="0"/>
              <a:t>Öka/Minska indrag </a:t>
            </a:r>
            <a:r>
              <a:rPr lang="sv-SE" sz="1000" dirty="0"/>
              <a:t>alt. </a:t>
            </a:r>
            <a:r>
              <a:rPr lang="sv-SE" sz="1000" b="1" dirty="0" err="1"/>
              <a:t>Tab</a:t>
            </a:r>
            <a:r>
              <a:rPr lang="sv-SE" sz="1000" b="1" dirty="0"/>
              <a:t>/</a:t>
            </a:r>
            <a:r>
              <a:rPr lang="sv-SE" sz="1000" b="1" dirty="0" err="1"/>
              <a:t>Shift+Tab</a:t>
            </a:r>
            <a:r>
              <a:rPr lang="sv-SE" sz="1000" b="1" dirty="0"/>
              <a:t>.</a:t>
            </a:r>
          </a:p>
        </p:txBody>
      </p:sp>
      <p:pic>
        <p:nvPicPr>
          <p:cNvPr id="33" name="Bildobjekt 32" descr="Bild på olika media att fylla en presentationsbild med. Video, tabell, bild med mera.">
            <a:extLst>
              <a:ext uri="{FF2B5EF4-FFF2-40B4-BE49-F238E27FC236}">
                <a16:creationId xmlns:a16="http://schemas.microsoft.com/office/drawing/2014/main" id="{C21E7D7A-673A-43E8-B3FF-1DF03E8D86A4}"/>
              </a:ext>
            </a:extLst>
          </p:cNvPr>
          <p:cNvPicPr>
            <a:picLocks noChangeAspect="1"/>
          </p:cNvPicPr>
          <p:nvPr/>
        </p:nvPicPr>
        <p:blipFill rotWithShape="1">
          <a:blip r:embed="rId5"/>
          <a:srcRect l="22490" t="24582" r="23037" b="18004"/>
          <a:stretch/>
        </p:blipFill>
        <p:spPr>
          <a:xfrm>
            <a:off x="4301383" y="4632121"/>
            <a:ext cx="1084414" cy="787488"/>
          </a:xfrm>
          <a:prstGeom prst="rect">
            <a:avLst/>
          </a:prstGeom>
        </p:spPr>
      </p:pic>
      <p:sp>
        <p:nvSpPr>
          <p:cNvPr id="61" name="textruta 4">
            <a:extLst>
              <a:ext uri="{FF2B5EF4-FFF2-40B4-BE49-F238E27FC236}">
                <a16:creationId xmlns:a16="http://schemas.microsoft.com/office/drawing/2014/main" id="{65C2F720-0061-4DE3-8FA4-CF5FA9412FDC}"/>
              </a:ext>
            </a:extLst>
          </p:cNvPr>
          <p:cNvSpPr txBox="1"/>
          <p:nvPr/>
        </p:nvSpPr>
        <p:spPr>
          <a:xfrm>
            <a:off x="6628664" y="1821024"/>
            <a:ext cx="2593616" cy="215444"/>
          </a:xfrm>
          <a:prstGeom prst="rect">
            <a:avLst/>
          </a:prstGeom>
          <a:noFill/>
        </p:spPr>
        <p:txBody>
          <a:bodyPr wrap="square" lIns="0" tIns="0" rIns="0" bIns="0" rtlCol="0">
            <a:spAutoFit/>
          </a:bodyPr>
          <a:lstStyle/>
          <a:p>
            <a:r>
              <a:rPr lang="sv-SE" sz="1400" dirty="0">
                <a:latin typeface="+mj-lt"/>
              </a:rPr>
              <a:t>Bilder</a:t>
            </a:r>
          </a:p>
        </p:txBody>
      </p:sp>
      <p:sp>
        <p:nvSpPr>
          <p:cNvPr id="52" name="textruta 10">
            <a:extLst>
              <a:ext uri="{FF2B5EF4-FFF2-40B4-BE49-F238E27FC236}">
                <a16:creationId xmlns:a16="http://schemas.microsoft.com/office/drawing/2014/main" id="{1BE99547-03CA-4E0B-8089-625BA95F766F}"/>
              </a:ext>
            </a:extLst>
          </p:cNvPr>
          <p:cNvSpPr txBox="1"/>
          <p:nvPr/>
        </p:nvSpPr>
        <p:spPr>
          <a:xfrm>
            <a:off x="6628664" y="2102337"/>
            <a:ext cx="1495766" cy="648531"/>
          </a:xfrm>
          <a:prstGeom prst="rect">
            <a:avLst/>
          </a:prstGeom>
          <a:noFill/>
        </p:spPr>
        <p:txBody>
          <a:bodyPr wrap="square" lIns="0" tIns="0" rIns="0" bIns="32659" rtlCol="0">
            <a:spAutoFit/>
          </a:bodyPr>
          <a:lstStyle/>
          <a:p>
            <a:r>
              <a:rPr lang="sv-SE" sz="1000" dirty="0"/>
              <a:t>Om filen blir för tung och du vill minska storleken så välj en bild och klicka på </a:t>
            </a:r>
            <a:r>
              <a:rPr lang="sv-SE" sz="1000" b="1" dirty="0"/>
              <a:t>Komprimera bilder</a:t>
            </a:r>
            <a:r>
              <a:rPr lang="sv-SE" sz="1000" dirty="0"/>
              <a:t>.</a:t>
            </a:r>
          </a:p>
        </p:txBody>
      </p:sp>
      <p:sp>
        <p:nvSpPr>
          <p:cNvPr id="53" name="Rectangle: Rounded Corners 52">
            <a:extLst>
              <a:ext uri="{FF2B5EF4-FFF2-40B4-BE49-F238E27FC236}">
                <a16:creationId xmlns:a16="http://schemas.microsoft.com/office/drawing/2014/main" id="{A9A83F11-8DB6-4450-9DC2-3257AC660A33}"/>
              </a:ext>
              <a:ext uri="{C183D7F6-B498-43B3-948B-1728B52AA6E4}">
                <adec:decorative xmlns:adec="http://schemas.microsoft.com/office/drawing/2017/decorative" val="1"/>
              </a:ext>
            </a:extLst>
          </p:cNvPr>
          <p:cNvSpPr/>
          <p:nvPr/>
        </p:nvSpPr>
        <p:spPr>
          <a:xfrm>
            <a:off x="6628664" y="2882737"/>
            <a:ext cx="1245600" cy="21240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pic>
        <p:nvPicPr>
          <p:cNvPr id="51" name="Bildobjekt 50" descr="Visa hur man kan komprimera bilder för att minska storleken på presentationen.">
            <a:extLst>
              <a:ext uri="{FF2B5EF4-FFF2-40B4-BE49-F238E27FC236}">
                <a16:creationId xmlns:a16="http://schemas.microsoft.com/office/drawing/2014/main" id="{57FC47DF-67C7-4315-834F-20C91F3F9206}"/>
              </a:ext>
            </a:extLst>
          </p:cNvPr>
          <p:cNvPicPr>
            <a:picLocks noChangeAspect="1"/>
          </p:cNvPicPr>
          <p:nvPr/>
        </p:nvPicPr>
        <p:blipFill>
          <a:blip r:embed="rId6"/>
          <a:srcRect/>
          <a:stretch/>
        </p:blipFill>
        <p:spPr>
          <a:xfrm>
            <a:off x="6628664" y="2890250"/>
            <a:ext cx="1246069" cy="674954"/>
          </a:xfrm>
          <a:prstGeom prst="rect">
            <a:avLst/>
          </a:prstGeom>
          <a:ln>
            <a:solidFill>
              <a:schemeClr val="tx1">
                <a:lumMod val="50000"/>
                <a:lumOff val="50000"/>
              </a:schemeClr>
            </a:solidFill>
          </a:ln>
        </p:spPr>
      </p:pic>
      <p:sp>
        <p:nvSpPr>
          <p:cNvPr id="59" name="textruta 10">
            <a:extLst>
              <a:ext uri="{FF2B5EF4-FFF2-40B4-BE49-F238E27FC236}">
                <a16:creationId xmlns:a16="http://schemas.microsoft.com/office/drawing/2014/main" id="{3D68CEA2-C330-486D-A641-ED813F6E6764}"/>
              </a:ext>
              <a:ext uri="{C183D7F6-B498-43B3-948B-1728B52AA6E4}">
                <adec:decorative xmlns:adec="http://schemas.microsoft.com/office/drawing/2017/decorative" val="1"/>
              </a:ext>
            </a:extLst>
          </p:cNvPr>
          <p:cNvSpPr txBox="1"/>
          <p:nvPr/>
        </p:nvSpPr>
        <p:spPr>
          <a:xfrm>
            <a:off x="8124430" y="2249129"/>
            <a:ext cx="1318809" cy="1318809"/>
          </a:xfrm>
          <a:prstGeom prst="ellipse">
            <a:avLst/>
          </a:prstGeom>
          <a:solidFill>
            <a:schemeClr val="accent6"/>
          </a:solidFill>
        </p:spPr>
        <p:txBody>
          <a:bodyPr wrap="square" lIns="0" tIns="0" rIns="0" bIns="0" rtlCol="0" anchor="ctr" anchorCtr="0">
            <a:noAutofit/>
          </a:bodyPr>
          <a:lstStyle/>
          <a:p>
            <a:pPr algn="ctr"/>
            <a:r>
              <a:rPr lang="sv-SE" sz="900" b="1" dirty="0"/>
              <a:t>Viktigt!</a:t>
            </a:r>
            <a:r>
              <a:rPr lang="sv-SE" sz="900" dirty="0"/>
              <a:t> komprimerade bilderna går inte att återställa. Bilderna måste läggas in </a:t>
            </a:r>
          </a:p>
          <a:p>
            <a:pPr algn="ctr"/>
            <a:r>
              <a:rPr lang="sv-SE" sz="900" dirty="0"/>
              <a:t>på nytt.</a:t>
            </a:r>
          </a:p>
        </p:txBody>
      </p:sp>
      <p:sp>
        <p:nvSpPr>
          <p:cNvPr id="56" name="Rektangel 55">
            <a:extLst>
              <a:ext uri="{FF2B5EF4-FFF2-40B4-BE49-F238E27FC236}">
                <a16:creationId xmlns:a16="http://schemas.microsoft.com/office/drawing/2014/main" id="{F525F38D-13DE-45DB-9C0A-1C25BA4B86E0}"/>
              </a:ext>
            </a:extLst>
          </p:cNvPr>
          <p:cNvSpPr/>
          <p:nvPr/>
        </p:nvSpPr>
        <p:spPr>
          <a:xfrm>
            <a:off x="6628664" y="3934272"/>
            <a:ext cx="2231528" cy="494643"/>
          </a:xfrm>
          <a:prstGeom prst="rect">
            <a:avLst/>
          </a:prstGeom>
          <a:noFill/>
        </p:spPr>
        <p:txBody>
          <a:bodyPr wrap="square" lIns="0" tIns="0" rIns="0" bIns="32659" rtlCol="0">
            <a:spAutoFit/>
          </a:bodyPr>
          <a:lstStyle/>
          <a:p>
            <a:r>
              <a:rPr lang="sv-SE" sz="1000" dirty="0"/>
              <a:t>Om du önskar göra detta på alla bilder så klicka ur </a:t>
            </a:r>
            <a:r>
              <a:rPr lang="sv-SE" sz="1000" b="1" dirty="0"/>
              <a:t>Använd endast på den här bilden</a:t>
            </a:r>
            <a:r>
              <a:rPr lang="sv-SE" sz="1000" dirty="0"/>
              <a:t>.</a:t>
            </a:r>
          </a:p>
        </p:txBody>
      </p:sp>
      <p:cxnSp>
        <p:nvCxnSpPr>
          <p:cNvPr id="57" name="Rak pilkoppling 56">
            <a:extLst>
              <a:ext uri="{FF2B5EF4-FFF2-40B4-BE49-F238E27FC236}">
                <a16:creationId xmlns:a16="http://schemas.microsoft.com/office/drawing/2014/main" id="{56AC88DB-C486-4386-9D5A-6CCD5D4E0490}"/>
              </a:ext>
              <a:ext uri="{C183D7F6-B498-43B3-948B-1728B52AA6E4}">
                <adec:decorative xmlns:adec="http://schemas.microsoft.com/office/drawing/2017/decorative" val="1"/>
              </a:ext>
            </a:extLst>
          </p:cNvPr>
          <p:cNvCxnSpPr>
            <a:cxnSpLocks/>
          </p:cNvCxnSpPr>
          <p:nvPr/>
        </p:nvCxnSpPr>
        <p:spPr>
          <a:xfrm>
            <a:off x="8832054" y="4104649"/>
            <a:ext cx="337135" cy="0"/>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pic>
        <p:nvPicPr>
          <p:cNvPr id="55" name="Bildobjekt 54" descr="Dialogruta för att komprimera alla bilder i presentationen.">
            <a:extLst>
              <a:ext uri="{FF2B5EF4-FFF2-40B4-BE49-F238E27FC236}">
                <a16:creationId xmlns:a16="http://schemas.microsoft.com/office/drawing/2014/main" id="{CFCCB526-A93B-4C09-84B6-46BC7C8DF07A}"/>
              </a:ext>
            </a:extLst>
          </p:cNvPr>
          <p:cNvPicPr>
            <a:picLocks noChangeAspect="1"/>
          </p:cNvPicPr>
          <p:nvPr/>
        </p:nvPicPr>
        <p:blipFill>
          <a:blip r:embed="rId7"/>
          <a:stretch>
            <a:fillRect/>
          </a:stretch>
        </p:blipFill>
        <p:spPr>
          <a:xfrm>
            <a:off x="9039984" y="3714730"/>
            <a:ext cx="2826579" cy="1652934"/>
          </a:xfrm>
          <a:prstGeom prst="rect">
            <a:avLst/>
          </a:prstGeom>
          <a:ln>
            <a:solidFill>
              <a:schemeClr val="tx1">
                <a:lumMod val="50000"/>
                <a:lumOff val="50000"/>
              </a:schemeClr>
            </a:solidFill>
          </a:ln>
        </p:spPr>
      </p:pic>
      <p:cxnSp>
        <p:nvCxnSpPr>
          <p:cNvPr id="58" name="Rak pilkoppling 57">
            <a:extLst>
              <a:ext uri="{FF2B5EF4-FFF2-40B4-BE49-F238E27FC236}">
                <a16:creationId xmlns:a16="http://schemas.microsoft.com/office/drawing/2014/main" id="{7FF98C84-F9F4-4CC4-97FF-A378D2412972}"/>
              </a:ext>
              <a:ext uri="{C183D7F6-B498-43B3-948B-1728B52AA6E4}">
                <adec:decorative xmlns:adec="http://schemas.microsoft.com/office/drawing/2017/decorative" val="1"/>
              </a:ext>
            </a:extLst>
          </p:cNvPr>
          <p:cNvCxnSpPr>
            <a:cxnSpLocks/>
          </p:cNvCxnSpPr>
          <p:nvPr/>
        </p:nvCxnSpPr>
        <p:spPr>
          <a:xfrm flipV="1">
            <a:off x="9166703" y="5167818"/>
            <a:ext cx="0" cy="271520"/>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54" name="textruta 10">
            <a:extLst>
              <a:ext uri="{FF2B5EF4-FFF2-40B4-BE49-F238E27FC236}">
                <a16:creationId xmlns:a16="http://schemas.microsoft.com/office/drawing/2014/main" id="{50B4DD73-ABE2-4781-ABAD-3D3252AED199}"/>
              </a:ext>
            </a:extLst>
          </p:cNvPr>
          <p:cNvSpPr txBox="1"/>
          <p:nvPr/>
        </p:nvSpPr>
        <p:spPr>
          <a:xfrm>
            <a:off x="9053811" y="5486758"/>
            <a:ext cx="2729863" cy="186866"/>
          </a:xfrm>
          <a:prstGeom prst="rect">
            <a:avLst/>
          </a:prstGeom>
          <a:noFill/>
        </p:spPr>
        <p:txBody>
          <a:bodyPr wrap="square" lIns="0" tIns="0" rIns="0" bIns="32659" rtlCol="0">
            <a:spAutoFit/>
          </a:bodyPr>
          <a:lstStyle/>
          <a:p>
            <a:r>
              <a:rPr lang="sv-SE" sz="1000" dirty="0"/>
              <a:t>Välj </a:t>
            </a:r>
            <a:r>
              <a:rPr lang="sv-SE" sz="1000" b="1" dirty="0"/>
              <a:t>upplösning</a:t>
            </a:r>
            <a:r>
              <a:rPr lang="sv-SE" sz="1000" dirty="0"/>
              <a:t>. </a:t>
            </a:r>
          </a:p>
        </p:txBody>
      </p:sp>
    </p:spTree>
    <p:extLst>
      <p:ext uri="{BB962C8B-B14F-4D97-AF65-F5344CB8AC3E}">
        <p14:creationId xmlns:p14="http://schemas.microsoft.com/office/powerpoint/2010/main" val="95969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Arbetsmarknad och näringsliv</a:t>
            </a:r>
          </a:p>
        </p:txBody>
      </p:sp>
      <p:sp>
        <p:nvSpPr>
          <p:cNvPr id="4" name="Platshållare för datum 3"/>
          <p:cNvSpPr>
            <a:spLocks noGrp="1"/>
          </p:cNvSpPr>
          <p:nvPr>
            <p:ph type="dt" sz="half" idx="10"/>
          </p:nvPr>
        </p:nvSpPr>
        <p:spPr/>
        <p:txBody>
          <a:bodyPr/>
          <a:lstStyle/>
          <a:p>
            <a:fld id="{623517C2-CED2-4B32-9119-E96DBFBDE218}" type="datetime1">
              <a:rPr lang="sv-SE" smtClean="0"/>
              <a:t>2023-05-22</a:t>
            </a:fld>
            <a:endParaRPr lang="sv-SE" dirty="0"/>
          </a:p>
        </p:txBody>
      </p:sp>
    </p:spTree>
    <p:extLst>
      <p:ext uri="{BB962C8B-B14F-4D97-AF65-F5344CB8AC3E}">
        <p14:creationId xmlns:p14="http://schemas.microsoft.com/office/powerpoint/2010/main" val="247373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Låg arbetslöshet</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6" name="Rektangel 5"/>
          <p:cNvSpPr/>
          <p:nvPr/>
        </p:nvSpPr>
        <p:spPr>
          <a:xfrm>
            <a:off x="7348505" y="2115110"/>
            <a:ext cx="1588898" cy="1323439"/>
          </a:xfrm>
          <a:prstGeom prst="rect">
            <a:avLst/>
          </a:prstGeom>
        </p:spPr>
        <p:txBody>
          <a:bodyPr wrap="none">
            <a:spAutoFit/>
          </a:bodyPr>
          <a:lstStyle/>
          <a:p>
            <a:pPr algn="ctr">
              <a:lnSpc>
                <a:spcPct val="100000"/>
              </a:lnSpc>
            </a:pPr>
            <a:r>
              <a:rPr lang="sv-SE" sz="1600" b="1" dirty="0"/>
              <a:t>Jönköpings </a:t>
            </a:r>
          </a:p>
          <a:p>
            <a:pPr algn="ctr">
              <a:lnSpc>
                <a:spcPct val="100000"/>
              </a:lnSpc>
            </a:pPr>
            <a:r>
              <a:rPr lang="sv-SE" sz="1600" b="1" dirty="0"/>
              <a:t>kommun:</a:t>
            </a:r>
          </a:p>
          <a:p>
            <a:pPr algn="ctr">
              <a:lnSpc>
                <a:spcPct val="100000"/>
              </a:lnSpc>
            </a:pPr>
            <a:r>
              <a:rPr lang="sv-SE" sz="4800" b="1" dirty="0"/>
              <a:t>5,1%</a:t>
            </a:r>
          </a:p>
        </p:txBody>
      </p:sp>
      <p:sp>
        <p:nvSpPr>
          <p:cNvPr id="7" name="Rektangel 6"/>
          <p:cNvSpPr/>
          <p:nvPr/>
        </p:nvSpPr>
        <p:spPr>
          <a:xfrm>
            <a:off x="1566776" y="3029509"/>
            <a:ext cx="1588897" cy="1077218"/>
          </a:xfrm>
          <a:prstGeom prst="rect">
            <a:avLst/>
          </a:prstGeom>
        </p:spPr>
        <p:txBody>
          <a:bodyPr wrap="none">
            <a:spAutoFit/>
          </a:bodyPr>
          <a:lstStyle/>
          <a:p>
            <a:pPr algn="ctr">
              <a:lnSpc>
                <a:spcPct val="100000"/>
              </a:lnSpc>
            </a:pPr>
            <a:r>
              <a:rPr lang="sv-SE" sz="1600" b="1" dirty="0"/>
              <a:t>Hela Sverige:</a:t>
            </a:r>
          </a:p>
          <a:p>
            <a:pPr algn="ctr">
              <a:lnSpc>
                <a:spcPct val="100000"/>
              </a:lnSpc>
            </a:pPr>
            <a:r>
              <a:rPr lang="sv-SE" sz="4800" b="1" dirty="0"/>
              <a:t>6,8%</a:t>
            </a:r>
          </a:p>
        </p:txBody>
      </p:sp>
    </p:spTree>
    <p:extLst>
      <p:ext uri="{BB962C8B-B14F-4D97-AF65-F5344CB8AC3E}">
        <p14:creationId xmlns:p14="http://schemas.microsoft.com/office/powerpoint/2010/main" val="13960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Stor arbetsmarknadsregion</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11" name="Rektangel 10"/>
          <p:cNvSpPr/>
          <p:nvPr/>
        </p:nvSpPr>
        <p:spPr>
          <a:xfrm>
            <a:off x="3955217" y="2503995"/>
            <a:ext cx="1688283" cy="584775"/>
          </a:xfrm>
          <a:prstGeom prst="rect">
            <a:avLst/>
          </a:prstGeom>
        </p:spPr>
        <p:txBody>
          <a:bodyPr wrap="none">
            <a:spAutoFit/>
          </a:bodyPr>
          <a:lstStyle/>
          <a:p>
            <a:pPr>
              <a:lnSpc>
                <a:spcPct val="100000"/>
              </a:lnSpc>
            </a:pPr>
            <a:r>
              <a:rPr lang="sv-SE" sz="1600" b="1" dirty="0"/>
              <a:t>Inpendling:</a:t>
            </a:r>
          </a:p>
          <a:p>
            <a:pPr>
              <a:lnSpc>
                <a:spcPct val="100000"/>
              </a:lnSpc>
            </a:pPr>
            <a:r>
              <a:rPr lang="sv-SE" sz="1600" b="1" dirty="0"/>
              <a:t>15 721personer</a:t>
            </a:r>
          </a:p>
        </p:txBody>
      </p:sp>
      <p:sp>
        <p:nvSpPr>
          <p:cNvPr id="16" name="Rektangel 15"/>
          <p:cNvSpPr/>
          <p:nvPr/>
        </p:nvSpPr>
        <p:spPr>
          <a:xfrm>
            <a:off x="1902639" y="4348560"/>
            <a:ext cx="1632178" cy="584775"/>
          </a:xfrm>
          <a:prstGeom prst="rect">
            <a:avLst/>
          </a:prstGeom>
        </p:spPr>
        <p:txBody>
          <a:bodyPr wrap="none">
            <a:spAutoFit/>
          </a:bodyPr>
          <a:lstStyle/>
          <a:p>
            <a:pPr algn="r">
              <a:lnSpc>
                <a:spcPct val="100000"/>
              </a:lnSpc>
            </a:pPr>
            <a:r>
              <a:rPr lang="sv-SE" sz="1600" b="1" dirty="0"/>
              <a:t>Utpendling:</a:t>
            </a:r>
          </a:p>
          <a:p>
            <a:pPr algn="r">
              <a:lnSpc>
                <a:spcPct val="100000"/>
              </a:lnSpc>
            </a:pPr>
            <a:r>
              <a:rPr lang="sv-SE" sz="1600" b="1" dirty="0"/>
              <a:t>9 439 personer</a:t>
            </a:r>
          </a:p>
        </p:txBody>
      </p:sp>
      <p:sp>
        <p:nvSpPr>
          <p:cNvPr id="17" name="Rektangel 16"/>
          <p:cNvSpPr/>
          <p:nvPr/>
        </p:nvSpPr>
        <p:spPr>
          <a:xfrm>
            <a:off x="8135006" y="4227354"/>
            <a:ext cx="2764222" cy="830997"/>
          </a:xfrm>
          <a:prstGeom prst="rect">
            <a:avLst/>
          </a:prstGeom>
        </p:spPr>
        <p:txBody>
          <a:bodyPr wrap="square">
            <a:spAutoFit/>
          </a:bodyPr>
          <a:lstStyle/>
          <a:p>
            <a:pPr algn="ctr">
              <a:lnSpc>
                <a:spcPct val="100000"/>
              </a:lnSpc>
            </a:pPr>
            <a:r>
              <a:rPr lang="sv-SE" sz="2400" b="1" dirty="0"/>
              <a:t>Sysselsättning:</a:t>
            </a:r>
          </a:p>
          <a:p>
            <a:pPr algn="ctr">
              <a:lnSpc>
                <a:spcPct val="100000"/>
              </a:lnSpc>
            </a:pPr>
            <a:r>
              <a:rPr lang="sv-SE" sz="2400" b="1" dirty="0">
                <a:solidFill>
                  <a:schemeClr val="accent1"/>
                </a:solidFill>
              </a:rPr>
              <a:t>79 429 personer</a:t>
            </a:r>
          </a:p>
        </p:txBody>
      </p:sp>
      <p:sp>
        <p:nvSpPr>
          <p:cNvPr id="18" name="Rektangel 17"/>
          <p:cNvSpPr/>
          <p:nvPr/>
        </p:nvSpPr>
        <p:spPr>
          <a:xfrm>
            <a:off x="1030014" y="5115820"/>
            <a:ext cx="5507419" cy="461665"/>
          </a:xfrm>
          <a:prstGeom prst="rect">
            <a:avLst/>
          </a:prstGeom>
        </p:spPr>
        <p:txBody>
          <a:bodyPr wrap="square">
            <a:spAutoFit/>
          </a:bodyPr>
          <a:lstStyle/>
          <a:p>
            <a:pPr algn="ctr">
              <a:lnSpc>
                <a:spcPct val="100000"/>
              </a:lnSpc>
            </a:pPr>
            <a:r>
              <a:rPr lang="sv-SE" sz="2400" b="1" dirty="0"/>
              <a:t>Nettopendling: </a:t>
            </a:r>
            <a:r>
              <a:rPr lang="sv-SE" sz="2400" b="1" dirty="0">
                <a:solidFill>
                  <a:schemeClr val="accent1"/>
                </a:solidFill>
              </a:rPr>
              <a:t>+6 282 personer</a:t>
            </a:r>
          </a:p>
        </p:txBody>
      </p:sp>
    </p:spTree>
    <p:extLst>
      <p:ext uri="{BB962C8B-B14F-4D97-AF65-F5344CB8AC3E}">
        <p14:creationId xmlns:p14="http://schemas.microsoft.com/office/powerpoint/2010/main" val="214593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Stor branschbredd</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5" name="Rektangel 4"/>
          <p:cNvSpPr/>
          <p:nvPr/>
        </p:nvSpPr>
        <p:spPr>
          <a:xfrm>
            <a:off x="1385402" y="3839530"/>
            <a:ext cx="2785242" cy="1446550"/>
          </a:xfrm>
          <a:prstGeom prst="rect">
            <a:avLst/>
          </a:prstGeom>
        </p:spPr>
        <p:txBody>
          <a:bodyPr wrap="square">
            <a:spAutoFit/>
          </a:bodyPr>
          <a:lstStyle/>
          <a:p>
            <a:pPr algn="ctr">
              <a:lnSpc>
                <a:spcPct val="100000"/>
              </a:lnSpc>
            </a:pPr>
            <a:r>
              <a:rPr lang="sv-SE" sz="4800" b="1" dirty="0"/>
              <a:t> </a:t>
            </a:r>
            <a:r>
              <a:rPr lang="sv-SE" sz="4800" b="1" dirty="0">
                <a:solidFill>
                  <a:schemeClr val="accent1"/>
                </a:solidFill>
              </a:rPr>
              <a:t>13 700</a:t>
            </a:r>
            <a:br>
              <a:rPr lang="sv-SE" sz="1600" b="1" dirty="0"/>
            </a:br>
            <a:r>
              <a:rPr lang="sv-SE" sz="2000" b="1" dirty="0"/>
              <a:t>registrerade företag </a:t>
            </a:r>
            <a:br>
              <a:rPr lang="sv-SE" sz="2000" b="1" dirty="0"/>
            </a:br>
            <a:r>
              <a:rPr lang="sv-SE" sz="2000" b="1" dirty="0"/>
              <a:t>i kommunen</a:t>
            </a:r>
          </a:p>
        </p:txBody>
      </p:sp>
      <p:sp>
        <p:nvSpPr>
          <p:cNvPr id="6" name="Rektangel 5"/>
          <p:cNvSpPr/>
          <p:nvPr/>
        </p:nvSpPr>
        <p:spPr>
          <a:xfrm>
            <a:off x="7175359" y="4562805"/>
            <a:ext cx="4101206" cy="1077218"/>
          </a:xfrm>
          <a:prstGeom prst="rect">
            <a:avLst/>
          </a:prstGeom>
        </p:spPr>
        <p:txBody>
          <a:bodyPr wrap="square">
            <a:spAutoFit/>
          </a:bodyPr>
          <a:lstStyle/>
          <a:p>
            <a:pPr>
              <a:lnSpc>
                <a:spcPct val="100000"/>
              </a:lnSpc>
            </a:pPr>
            <a:r>
              <a:rPr lang="sv-SE" sz="1600" b="1" dirty="0">
                <a:solidFill>
                  <a:schemeClr val="accent1"/>
                </a:solidFill>
              </a:rPr>
              <a:t>Myndigheter och regionala institutioner:</a:t>
            </a:r>
          </a:p>
          <a:p>
            <a:pPr>
              <a:lnSpc>
                <a:spcPct val="100000"/>
              </a:lnSpc>
            </a:pPr>
            <a:r>
              <a:rPr lang="sv-SE" sz="1600" dirty="0"/>
              <a:t>Jordbruksverket </a:t>
            </a:r>
            <a:r>
              <a:rPr lang="sv-SE" sz="1600" dirty="0">
                <a:solidFill>
                  <a:schemeClr val="accent1"/>
                </a:solidFill>
              </a:rPr>
              <a:t>|</a:t>
            </a:r>
            <a:r>
              <a:rPr lang="sv-SE" sz="1600" dirty="0"/>
              <a:t> Domstolsverket </a:t>
            </a:r>
            <a:r>
              <a:rPr lang="sv-SE" sz="1600" dirty="0">
                <a:solidFill>
                  <a:schemeClr val="accent1"/>
                </a:solidFill>
              </a:rPr>
              <a:t>|</a:t>
            </a:r>
            <a:r>
              <a:rPr lang="sv-SE" sz="1600" dirty="0"/>
              <a:t> Skogsstyrelsen </a:t>
            </a:r>
            <a:r>
              <a:rPr lang="sv-SE" sz="1600" dirty="0">
                <a:solidFill>
                  <a:schemeClr val="accent1"/>
                </a:solidFill>
              </a:rPr>
              <a:t>|</a:t>
            </a:r>
            <a:r>
              <a:rPr lang="sv-SE" sz="1600" dirty="0"/>
              <a:t> Länsstyrelsen </a:t>
            </a:r>
            <a:r>
              <a:rPr lang="sv-SE" sz="1600" dirty="0">
                <a:solidFill>
                  <a:schemeClr val="accent1"/>
                </a:solidFill>
              </a:rPr>
              <a:t>|</a:t>
            </a:r>
            <a:r>
              <a:rPr lang="sv-SE" sz="1600" dirty="0"/>
              <a:t> Jönköping University </a:t>
            </a:r>
            <a:r>
              <a:rPr lang="sv-SE" sz="1600" dirty="0">
                <a:solidFill>
                  <a:schemeClr val="accent1"/>
                </a:solidFill>
              </a:rPr>
              <a:t>| </a:t>
            </a:r>
            <a:r>
              <a:rPr lang="sv-SE" sz="1600" dirty="0"/>
              <a:t>Länssjukhuset Ryhov</a:t>
            </a:r>
          </a:p>
        </p:txBody>
      </p:sp>
      <p:sp>
        <p:nvSpPr>
          <p:cNvPr id="7" name="Rektangel 6"/>
          <p:cNvSpPr/>
          <p:nvPr/>
        </p:nvSpPr>
        <p:spPr>
          <a:xfrm>
            <a:off x="7175358" y="2800318"/>
            <a:ext cx="4324491" cy="1077218"/>
          </a:xfrm>
          <a:prstGeom prst="rect">
            <a:avLst/>
          </a:prstGeom>
        </p:spPr>
        <p:txBody>
          <a:bodyPr wrap="square">
            <a:spAutoFit/>
          </a:bodyPr>
          <a:lstStyle/>
          <a:p>
            <a:pPr>
              <a:lnSpc>
                <a:spcPct val="100000"/>
              </a:lnSpc>
            </a:pPr>
            <a:r>
              <a:rPr lang="sv-SE" sz="1600" b="1" dirty="0">
                <a:solidFill>
                  <a:schemeClr val="accent1"/>
                </a:solidFill>
              </a:rPr>
              <a:t>Stora företag:</a:t>
            </a:r>
          </a:p>
          <a:p>
            <a:pPr>
              <a:lnSpc>
                <a:spcPct val="100000"/>
              </a:lnSpc>
            </a:pPr>
            <a:r>
              <a:rPr lang="sv-SE" sz="1600" dirty="0"/>
              <a:t>Husqvarna AB </a:t>
            </a:r>
            <a:r>
              <a:rPr lang="sv-SE" sz="1600" dirty="0">
                <a:solidFill>
                  <a:schemeClr val="accent1"/>
                </a:solidFill>
              </a:rPr>
              <a:t>|</a:t>
            </a:r>
            <a:r>
              <a:rPr lang="sv-SE" sz="1600" dirty="0"/>
              <a:t> IKEA </a:t>
            </a:r>
            <a:r>
              <a:rPr lang="sv-SE" sz="1600" dirty="0">
                <a:solidFill>
                  <a:schemeClr val="accent1"/>
                </a:solidFill>
              </a:rPr>
              <a:t>|</a:t>
            </a:r>
            <a:r>
              <a:rPr lang="sv-SE" sz="1600" dirty="0"/>
              <a:t> Kabe Group AB </a:t>
            </a:r>
            <a:r>
              <a:rPr lang="sv-SE" sz="1600" dirty="0">
                <a:solidFill>
                  <a:schemeClr val="accent1"/>
                </a:solidFill>
              </a:rPr>
              <a:t>|</a:t>
            </a:r>
            <a:r>
              <a:rPr lang="sv-SE" sz="1600" dirty="0"/>
              <a:t> SAAB </a:t>
            </a:r>
            <a:r>
              <a:rPr lang="sv-SE" sz="1600" dirty="0">
                <a:solidFill>
                  <a:schemeClr val="accent1"/>
                </a:solidFill>
              </a:rPr>
              <a:t>|</a:t>
            </a:r>
            <a:r>
              <a:rPr lang="sv-SE" sz="1600" dirty="0"/>
              <a:t> Kooperativet OLJA </a:t>
            </a:r>
            <a:r>
              <a:rPr lang="sv-SE" sz="1600" dirty="0">
                <a:solidFill>
                  <a:schemeClr val="accent1"/>
                </a:solidFill>
              </a:rPr>
              <a:t>|</a:t>
            </a:r>
            <a:r>
              <a:rPr lang="sv-SE" sz="1600" dirty="0"/>
              <a:t> Fläkt Woods AB </a:t>
            </a:r>
            <a:r>
              <a:rPr lang="sv-SE" sz="1600" dirty="0">
                <a:solidFill>
                  <a:schemeClr val="accent1"/>
                </a:solidFill>
              </a:rPr>
              <a:t>|</a:t>
            </a:r>
            <a:r>
              <a:rPr lang="sv-SE" sz="1600" dirty="0"/>
              <a:t> </a:t>
            </a:r>
            <a:r>
              <a:rPr lang="sv-SE" sz="1600" dirty="0" err="1"/>
              <a:t>Elgiganten</a:t>
            </a:r>
            <a:r>
              <a:rPr lang="sv-SE" sz="1600" dirty="0"/>
              <a:t> </a:t>
            </a:r>
            <a:r>
              <a:rPr lang="sv-SE" sz="1600" dirty="0">
                <a:solidFill>
                  <a:schemeClr val="accent1"/>
                </a:solidFill>
              </a:rPr>
              <a:t>|</a:t>
            </a:r>
            <a:r>
              <a:rPr lang="sv-SE" sz="1600" dirty="0"/>
              <a:t> </a:t>
            </a:r>
            <a:r>
              <a:rPr lang="sv-SE" sz="1600" dirty="0" err="1"/>
              <a:t>PostNord</a:t>
            </a:r>
            <a:r>
              <a:rPr lang="sv-SE" sz="1600" dirty="0"/>
              <a:t> </a:t>
            </a:r>
            <a:r>
              <a:rPr lang="sv-SE" sz="1600" dirty="0">
                <a:solidFill>
                  <a:schemeClr val="accent1"/>
                </a:solidFill>
              </a:rPr>
              <a:t>|</a:t>
            </a:r>
            <a:r>
              <a:rPr lang="sv-SE" sz="1600" dirty="0"/>
              <a:t> Arla Foods </a:t>
            </a:r>
          </a:p>
        </p:txBody>
      </p:sp>
      <p:sp>
        <p:nvSpPr>
          <p:cNvPr id="9" name="Rektangel 8"/>
          <p:cNvSpPr/>
          <p:nvPr/>
        </p:nvSpPr>
        <p:spPr>
          <a:xfrm>
            <a:off x="7175358" y="1037831"/>
            <a:ext cx="4233377" cy="1077218"/>
          </a:xfrm>
          <a:prstGeom prst="rect">
            <a:avLst/>
          </a:prstGeom>
        </p:spPr>
        <p:txBody>
          <a:bodyPr wrap="square">
            <a:spAutoFit/>
          </a:bodyPr>
          <a:lstStyle/>
          <a:p>
            <a:pPr>
              <a:lnSpc>
                <a:spcPct val="100000"/>
              </a:lnSpc>
            </a:pPr>
            <a:r>
              <a:rPr lang="sv-SE" sz="1600" b="1" dirty="0">
                <a:solidFill>
                  <a:schemeClr val="accent1"/>
                </a:solidFill>
              </a:rPr>
              <a:t>De största branscherna:</a:t>
            </a:r>
          </a:p>
          <a:p>
            <a:pPr>
              <a:lnSpc>
                <a:spcPct val="100000"/>
              </a:lnSpc>
            </a:pPr>
            <a:r>
              <a:rPr lang="sv-SE" sz="1600" dirty="0"/>
              <a:t>Vård och omsorg </a:t>
            </a:r>
            <a:r>
              <a:rPr lang="sv-SE" sz="1600" dirty="0">
                <a:solidFill>
                  <a:schemeClr val="accent1"/>
                </a:solidFill>
              </a:rPr>
              <a:t>|</a:t>
            </a:r>
            <a:r>
              <a:rPr lang="sv-SE" sz="1600" dirty="0"/>
              <a:t> Handel </a:t>
            </a:r>
            <a:r>
              <a:rPr lang="sv-SE" sz="1600" dirty="0">
                <a:solidFill>
                  <a:schemeClr val="accent1"/>
                </a:solidFill>
              </a:rPr>
              <a:t>|</a:t>
            </a:r>
            <a:r>
              <a:rPr lang="sv-SE" sz="1600" dirty="0"/>
              <a:t> Tillverkning </a:t>
            </a:r>
            <a:br>
              <a:rPr lang="sv-SE" sz="1600" dirty="0"/>
            </a:br>
            <a:r>
              <a:rPr lang="sv-SE" sz="1600" dirty="0"/>
              <a:t>och utvinning </a:t>
            </a:r>
            <a:r>
              <a:rPr lang="sv-SE" sz="1600" dirty="0">
                <a:solidFill>
                  <a:schemeClr val="accent1"/>
                </a:solidFill>
              </a:rPr>
              <a:t>|</a:t>
            </a:r>
            <a:r>
              <a:rPr lang="sv-SE" sz="1600" dirty="0"/>
              <a:t> Företagstjänster </a:t>
            </a:r>
            <a:r>
              <a:rPr lang="sv-SE" sz="1600" dirty="0">
                <a:solidFill>
                  <a:schemeClr val="accent1"/>
                </a:solidFill>
              </a:rPr>
              <a:t>|</a:t>
            </a:r>
            <a:r>
              <a:rPr lang="sv-SE" sz="1600" dirty="0"/>
              <a:t> Utbildning </a:t>
            </a:r>
            <a:r>
              <a:rPr lang="sv-SE" sz="1600" dirty="0">
                <a:solidFill>
                  <a:schemeClr val="accent1"/>
                </a:solidFill>
              </a:rPr>
              <a:t>|</a:t>
            </a:r>
            <a:r>
              <a:rPr lang="sv-SE" sz="1600" dirty="0"/>
              <a:t> Transport och magasinering</a:t>
            </a:r>
          </a:p>
        </p:txBody>
      </p:sp>
    </p:spTree>
    <p:extLst>
      <p:ext uri="{BB962C8B-B14F-4D97-AF65-F5344CB8AC3E}">
        <p14:creationId xmlns:p14="http://schemas.microsoft.com/office/powerpoint/2010/main" val="281605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Typiskt Jönköping</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Tree>
    <p:extLst>
      <p:ext uri="{BB962C8B-B14F-4D97-AF65-F5344CB8AC3E}">
        <p14:creationId xmlns:p14="http://schemas.microsoft.com/office/powerpoint/2010/main" val="250534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Ordlista på </a:t>
            </a:r>
            <a:r>
              <a:rPr lang="sv-SE" dirty="0" err="1"/>
              <a:t>jönköpingska</a:t>
            </a:r>
            <a:endParaRPr lang="sv-SE" dirty="0"/>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Tree>
    <p:extLst>
      <p:ext uri="{BB962C8B-B14F-4D97-AF65-F5344CB8AC3E}">
        <p14:creationId xmlns:p14="http://schemas.microsoft.com/office/powerpoint/2010/main" val="55359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1122363"/>
            <a:ext cx="12191999" cy="2419092"/>
          </a:xfrm>
        </p:spPr>
        <p:txBody>
          <a:bodyPr/>
          <a:lstStyle/>
          <a:p>
            <a:r>
              <a:rPr lang="sv-SE" dirty="0"/>
              <a:t>En kommun med framåtanda</a:t>
            </a:r>
          </a:p>
        </p:txBody>
      </p:sp>
      <p:sp>
        <p:nvSpPr>
          <p:cNvPr id="4" name="Platshållare för datum 3"/>
          <p:cNvSpPr>
            <a:spLocks noGrp="1"/>
          </p:cNvSpPr>
          <p:nvPr>
            <p:ph type="dt" sz="half" idx="10"/>
          </p:nvPr>
        </p:nvSpPr>
        <p:spPr/>
        <p:txBody>
          <a:bodyPr/>
          <a:lstStyle/>
          <a:p>
            <a:fld id="{623517C2-CED2-4B32-9119-E96DBFBDE218}" type="datetime1">
              <a:rPr lang="sv-SE" smtClean="0"/>
              <a:t>2023-05-22</a:t>
            </a:fld>
            <a:endParaRPr lang="sv-SE" dirty="0"/>
          </a:p>
        </p:txBody>
      </p:sp>
    </p:spTree>
    <p:extLst>
      <p:ext uri="{BB962C8B-B14F-4D97-AF65-F5344CB8AC3E}">
        <p14:creationId xmlns:p14="http://schemas.microsoft.com/office/powerpoint/2010/main" val="298529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växer så det knakar</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4" name="Rektangel 3"/>
          <p:cNvSpPr/>
          <p:nvPr/>
        </p:nvSpPr>
        <p:spPr>
          <a:xfrm>
            <a:off x="676275" y="2685643"/>
            <a:ext cx="6161407" cy="1077218"/>
          </a:xfrm>
          <a:prstGeom prst="rect">
            <a:avLst/>
          </a:prstGeom>
        </p:spPr>
        <p:txBody>
          <a:bodyPr wrap="square">
            <a:spAutoFit/>
          </a:bodyPr>
          <a:lstStyle/>
          <a:p>
            <a:pPr>
              <a:lnSpc>
                <a:spcPct val="100000"/>
              </a:lnSpc>
            </a:pPr>
            <a:r>
              <a:rPr lang="sv-SE" sz="3200" b="1" dirty="0">
                <a:solidFill>
                  <a:schemeClr val="accent1"/>
                </a:solidFill>
              </a:rPr>
              <a:t>Vi beräknas vara upp emot </a:t>
            </a:r>
          </a:p>
          <a:p>
            <a:pPr>
              <a:lnSpc>
                <a:spcPct val="100000"/>
              </a:lnSpc>
            </a:pPr>
            <a:r>
              <a:rPr lang="sv-SE" sz="3200" b="1" dirty="0">
                <a:solidFill>
                  <a:schemeClr val="accent1"/>
                </a:solidFill>
              </a:rPr>
              <a:t>155 000 invånare 2030.</a:t>
            </a:r>
          </a:p>
        </p:txBody>
      </p:sp>
    </p:spTree>
    <p:extLst>
      <p:ext uri="{BB962C8B-B14F-4D97-AF65-F5344CB8AC3E}">
        <p14:creationId xmlns:p14="http://schemas.microsoft.com/office/powerpoint/2010/main" val="284794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281E2F80-ABB7-4A6B-8A3E-4465A3304837}" type="datetime1">
              <a:rPr lang="sv-SE" smtClean="0"/>
              <a:t>2023-05-22</a:t>
            </a:fld>
            <a:endParaRPr lang="sv-SE" dirty="0"/>
          </a:p>
        </p:txBody>
      </p:sp>
      <p:sp>
        <p:nvSpPr>
          <p:cNvPr id="2" name="Rubrik 1"/>
          <p:cNvSpPr>
            <a:spLocks noGrp="1"/>
          </p:cNvSpPr>
          <p:nvPr>
            <p:ph type="title"/>
          </p:nvPr>
        </p:nvSpPr>
        <p:spPr/>
        <p:txBody>
          <a:bodyPr/>
          <a:lstStyle/>
          <a:p>
            <a:r>
              <a:rPr lang="sv-SE" dirty="0"/>
              <a:t>Södra </a:t>
            </a:r>
            <a:r>
              <a:rPr lang="sv-SE" dirty="0" err="1"/>
              <a:t>Munksjön</a:t>
            </a:r>
            <a:endParaRPr lang="sv-SE" dirty="0"/>
          </a:p>
        </p:txBody>
      </p:sp>
      <p:sp>
        <p:nvSpPr>
          <p:cNvPr id="3" name="Platshållare för text 2"/>
          <p:cNvSpPr>
            <a:spLocks noGrp="1"/>
          </p:cNvSpPr>
          <p:nvPr>
            <p:ph type="body" idx="13"/>
          </p:nvPr>
        </p:nvSpPr>
        <p:spPr>
          <a:xfrm>
            <a:off x="676275" y="1665373"/>
            <a:ext cx="10823574" cy="288926"/>
          </a:xfrm>
        </p:spPr>
        <p:txBody>
          <a:bodyPr/>
          <a:lstStyle/>
          <a:p>
            <a:r>
              <a:rPr lang="sv-SE" dirty="0"/>
              <a:t>– en ny del av Jönköping</a:t>
            </a:r>
          </a:p>
        </p:txBody>
      </p:sp>
      <p:pic>
        <p:nvPicPr>
          <p:cNvPr id="7" name="Bildobjekt 6" descr="Visionsbilder på södra munksjön">
            <a:extLst>
              <a:ext uri="{C183D7F6-B498-43B3-948B-1728B52AA6E4}">
                <adec:decorative xmlns:adec="http://schemas.microsoft.com/office/drawing/2017/decorative" val="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8971" b="1467"/>
          <a:stretch/>
        </p:blipFill>
        <p:spPr>
          <a:xfrm>
            <a:off x="676274" y="2222205"/>
            <a:ext cx="7170554" cy="3530880"/>
          </a:xfrm>
          <a:prstGeom prst="rect">
            <a:avLst/>
          </a:prstGeom>
        </p:spPr>
      </p:pic>
      <p:pic>
        <p:nvPicPr>
          <p:cNvPr id="8" name="Bildobjekt 7" descr="Visionsbilder på södra munksjön">
            <a:extLst>
              <a:ext uri="{C183D7F6-B498-43B3-948B-1728B52AA6E4}">
                <adec:decorative xmlns:adec="http://schemas.microsoft.com/office/drawing/2017/decorative" val="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52537" y="660222"/>
            <a:ext cx="3447312" cy="2439292"/>
          </a:xfrm>
          <a:prstGeom prst="rect">
            <a:avLst/>
          </a:prstGeom>
        </p:spPr>
      </p:pic>
      <p:pic>
        <p:nvPicPr>
          <p:cNvPr id="6" name="Bildobjekt 5" descr="Visionsbilder på södra munksjön">
            <a:extLst>
              <a:ext uri="{C183D7F6-B498-43B3-948B-1728B52AA6E4}">
                <adec:decorative xmlns:adec="http://schemas.microsoft.com/office/drawing/2017/decorative" val="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52537" y="3313793"/>
            <a:ext cx="3447312" cy="2439292"/>
          </a:xfrm>
          <a:prstGeom prst="rect">
            <a:avLst/>
          </a:prstGeom>
        </p:spPr>
      </p:pic>
    </p:spTree>
    <p:extLst>
      <p:ext uri="{BB962C8B-B14F-4D97-AF65-F5344CB8AC3E}">
        <p14:creationId xmlns:p14="http://schemas.microsoft.com/office/powerpoint/2010/main" val="1900302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67D63-9347-8253-902D-0177ED03EB57}"/>
              </a:ext>
            </a:extLst>
          </p:cNvPr>
          <p:cNvSpPr>
            <a:spLocks noGrp="1"/>
          </p:cNvSpPr>
          <p:nvPr>
            <p:ph type="title"/>
          </p:nvPr>
        </p:nvSpPr>
        <p:spPr/>
        <p:txBody>
          <a:bodyPr/>
          <a:lstStyle/>
          <a:p>
            <a:r>
              <a:rPr lang="sv-SE" dirty="0"/>
              <a:t>Framtidens knutpunkt</a:t>
            </a:r>
          </a:p>
        </p:txBody>
      </p:sp>
      <p:sp>
        <p:nvSpPr>
          <p:cNvPr id="5" name="Platshållare för datum 4">
            <a:extLst>
              <a:ext uri="{FF2B5EF4-FFF2-40B4-BE49-F238E27FC236}">
                <a16:creationId xmlns:a16="http://schemas.microsoft.com/office/drawing/2014/main" id="{C9A3B976-B038-53B8-8B32-23669CDC5AF9}"/>
              </a:ext>
            </a:extLst>
          </p:cNvPr>
          <p:cNvSpPr>
            <a:spLocks noGrp="1"/>
          </p:cNvSpPr>
          <p:nvPr>
            <p:ph type="dt" sz="half" idx="10"/>
          </p:nvPr>
        </p:nvSpPr>
        <p:spPr/>
        <p:txBody>
          <a:bodyPr/>
          <a:lstStyle/>
          <a:p>
            <a:fld id="{281E2F80-ABB7-4A6B-8A3E-4465A3304837}" type="datetime1">
              <a:rPr lang="sv-SE" smtClean="0"/>
              <a:t>2023-05-22</a:t>
            </a:fld>
            <a:endParaRPr lang="sv-SE" dirty="0"/>
          </a:p>
        </p:txBody>
      </p:sp>
      <p:sp>
        <p:nvSpPr>
          <p:cNvPr id="6" name="Rektangel 5"/>
          <p:cNvSpPr/>
          <p:nvPr/>
        </p:nvSpPr>
        <p:spPr>
          <a:xfrm>
            <a:off x="613215" y="2328291"/>
            <a:ext cx="6739509" cy="1077218"/>
          </a:xfrm>
          <a:prstGeom prst="rect">
            <a:avLst/>
          </a:prstGeom>
        </p:spPr>
        <p:txBody>
          <a:bodyPr wrap="square">
            <a:spAutoFit/>
          </a:bodyPr>
          <a:lstStyle/>
          <a:p>
            <a:pPr>
              <a:lnSpc>
                <a:spcPct val="100000"/>
              </a:lnSpc>
            </a:pPr>
            <a:r>
              <a:rPr lang="sv-SE" sz="3200" b="1" dirty="0">
                <a:solidFill>
                  <a:schemeClr val="accent1"/>
                </a:solidFill>
              </a:rPr>
              <a:t>Den nya höghastighetsjärnvägen planeras gå genom Jönköping.</a:t>
            </a:r>
          </a:p>
        </p:txBody>
      </p:sp>
      <p:graphicFrame>
        <p:nvGraphicFramePr>
          <p:cNvPr id="7" name="Tabell 6">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5440607"/>
              </p:ext>
            </p:extLst>
          </p:nvPr>
        </p:nvGraphicFramePr>
        <p:xfrm>
          <a:off x="8408277" y="1576439"/>
          <a:ext cx="2963357" cy="2484000"/>
        </p:xfrm>
        <a:graphic>
          <a:graphicData uri="http://schemas.openxmlformats.org/drawingml/2006/table">
            <a:tbl>
              <a:tblPr firstRow="1" bandRow="1">
                <a:tableStyleId>{5C22544A-7EE6-4342-B048-85BDC9FD1C3A}</a:tableStyleId>
              </a:tblPr>
              <a:tblGrid>
                <a:gridCol w="2963357">
                  <a:extLst>
                    <a:ext uri="{9D8B030D-6E8A-4147-A177-3AD203B41FA5}">
                      <a16:colId xmlns:a16="http://schemas.microsoft.com/office/drawing/2014/main" val="2413771305"/>
                    </a:ext>
                  </a:extLst>
                </a:gridCol>
              </a:tblGrid>
              <a:tr h="504000">
                <a:tc>
                  <a:txBody>
                    <a:bodyPr/>
                    <a:lstStyle/>
                    <a:p>
                      <a:r>
                        <a:rPr lang="sv-SE" dirty="0"/>
                        <a:t>Restider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66488044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Stockholm                 </a:t>
                      </a:r>
                      <a:r>
                        <a:rPr lang="sv-SE" sz="1400" dirty="0"/>
                        <a:t>1 h 30 min</a:t>
                      </a:r>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27346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Göteborg                   </a:t>
                      </a:r>
                      <a:r>
                        <a:rPr lang="sv-SE" sz="1400" dirty="0"/>
                        <a:t>50 min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058613"/>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Malmö                        </a:t>
                      </a:r>
                      <a:r>
                        <a:rPr lang="sv-SE" sz="1400" dirty="0"/>
                        <a:t>1 h 30 min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329194"/>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Borås                         </a:t>
                      </a:r>
                      <a:r>
                        <a:rPr lang="sv-SE" sz="1400" dirty="0"/>
                        <a:t>40 min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460602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Linköping                  </a:t>
                      </a:r>
                      <a:r>
                        <a:rPr lang="sv-SE" sz="1400" dirty="0"/>
                        <a:t>1</a:t>
                      </a:r>
                      <a:r>
                        <a:rPr lang="sv-SE" sz="1400" baseline="0" dirty="0"/>
                        <a:t> </a:t>
                      </a:r>
                      <a:r>
                        <a:rPr lang="sv-SE" sz="1400" dirty="0"/>
                        <a:t>h</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736103"/>
                  </a:ext>
                </a:extLst>
              </a:tr>
            </a:tbl>
          </a:graphicData>
        </a:graphic>
      </p:graphicFrame>
    </p:spTree>
    <p:extLst>
      <p:ext uri="{BB962C8B-B14F-4D97-AF65-F5344CB8AC3E}">
        <p14:creationId xmlns:p14="http://schemas.microsoft.com/office/powerpoint/2010/main" val="263824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Välkommen till </a:t>
            </a:r>
            <a:br>
              <a:rPr lang="sv-SE" dirty="0"/>
            </a:br>
            <a:r>
              <a:rPr lang="sv-SE" dirty="0"/>
              <a:t>Jönköpings kommun</a:t>
            </a:r>
          </a:p>
        </p:txBody>
      </p:sp>
      <p:sp>
        <p:nvSpPr>
          <p:cNvPr id="3" name="Underrubrik 2"/>
          <p:cNvSpPr>
            <a:spLocks noGrp="1"/>
          </p:cNvSpPr>
          <p:nvPr>
            <p:ph type="subTitle" idx="1"/>
          </p:nvPr>
        </p:nvSpPr>
        <p:spPr/>
        <p:txBody>
          <a:bodyPr/>
          <a:lstStyle/>
          <a:p>
            <a:endParaRPr lang="sv-SE"/>
          </a:p>
        </p:txBody>
      </p:sp>
      <p:sp>
        <p:nvSpPr>
          <p:cNvPr id="4" name="Platshållare för datum 3"/>
          <p:cNvSpPr>
            <a:spLocks noGrp="1"/>
          </p:cNvSpPr>
          <p:nvPr>
            <p:ph type="dt" sz="half" idx="10"/>
          </p:nvPr>
        </p:nvSpPr>
        <p:spPr/>
        <p:txBody>
          <a:bodyPr/>
          <a:lstStyle/>
          <a:p>
            <a:fld id="{418BC930-FFCF-4D3A-98FD-227C92BEE507}" type="datetime1">
              <a:rPr lang="sv-SE" smtClean="0"/>
              <a:t>2023-05-22</a:t>
            </a:fld>
            <a:endParaRPr lang="sv-SE" dirty="0"/>
          </a:p>
        </p:txBody>
      </p:sp>
    </p:spTree>
    <p:extLst>
      <p:ext uri="{BB962C8B-B14F-4D97-AF65-F5344CB8AC3E}">
        <p14:creationId xmlns:p14="http://schemas.microsoft.com/office/powerpoint/2010/main" val="1404424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2" name="Rubrik 1"/>
          <p:cNvSpPr>
            <a:spLocks noGrp="1"/>
          </p:cNvSpPr>
          <p:nvPr>
            <p:ph type="title"/>
          </p:nvPr>
        </p:nvSpPr>
        <p:spPr/>
        <p:txBody>
          <a:bodyPr/>
          <a:lstStyle/>
          <a:p>
            <a:r>
              <a:rPr lang="sv-SE" dirty="0"/>
              <a:t>Stad möter landsbygd </a:t>
            </a:r>
          </a:p>
        </p:txBody>
      </p:sp>
      <p:pic>
        <p:nvPicPr>
          <p:cNvPr id="8" name="Bildobjekt 7" descr="Konstverk vid Munksjön"/>
          <p:cNvPicPr>
            <a:picLocks noChangeAspect="1"/>
          </p:cNvPicPr>
          <p:nvPr/>
        </p:nvPicPr>
        <p:blipFill rotWithShape="1">
          <a:blip r:embed="rId3" cstate="hqprint">
            <a:extLst>
              <a:ext uri="{28A0092B-C50C-407E-A947-70E740481C1C}">
                <a14:useLocalDpi xmlns:a14="http://schemas.microsoft.com/office/drawing/2010/main" val="0"/>
              </a:ext>
            </a:extLst>
          </a:blip>
          <a:srcRect t="25250" b="8896"/>
          <a:stretch/>
        </p:blipFill>
        <p:spPr>
          <a:xfrm>
            <a:off x="676273" y="2211571"/>
            <a:ext cx="7170555" cy="3541513"/>
          </a:xfrm>
          <a:prstGeom prst="rect">
            <a:avLst/>
          </a:prstGeom>
        </p:spPr>
      </p:pic>
      <p:pic>
        <p:nvPicPr>
          <p:cNvPr id="11" name="Bildobjekt 10" descr="Lekplats och grönområde"/>
          <p:cNvPicPr>
            <a:picLocks noChangeAspect="1"/>
          </p:cNvPicPr>
          <p:nvPr/>
        </p:nvPicPr>
        <p:blipFill rotWithShape="1">
          <a:blip r:embed="rId4" cstate="hqprint">
            <a:extLst>
              <a:ext uri="{28A0092B-C50C-407E-A947-70E740481C1C}">
                <a14:useLocalDpi xmlns:a14="http://schemas.microsoft.com/office/drawing/2010/main" val="0"/>
              </a:ext>
            </a:extLst>
          </a:blip>
          <a:srcRect l="10462" r="9944"/>
          <a:stretch/>
        </p:blipFill>
        <p:spPr>
          <a:xfrm>
            <a:off x="8050923" y="661397"/>
            <a:ext cx="3448925" cy="2438117"/>
          </a:xfrm>
          <a:prstGeom prst="rect">
            <a:avLst/>
          </a:prstGeom>
        </p:spPr>
      </p:pic>
      <p:pic>
        <p:nvPicPr>
          <p:cNvPr id="9" name="Bildobjekt 8" descr="Äppelodling"/>
          <p:cNvPicPr>
            <a:picLocks noChangeAspect="1"/>
          </p:cNvPicPr>
          <p:nvPr/>
        </p:nvPicPr>
        <p:blipFill rotWithShape="1">
          <a:blip r:embed="rId5" cstate="hqprint">
            <a:extLst>
              <a:ext uri="{28A0092B-C50C-407E-A947-70E740481C1C}">
                <a14:useLocalDpi xmlns:a14="http://schemas.microsoft.com/office/drawing/2010/main" val="0"/>
              </a:ext>
            </a:extLst>
          </a:blip>
          <a:srcRect l="6026"/>
          <a:stretch/>
        </p:blipFill>
        <p:spPr>
          <a:xfrm>
            <a:off x="8050924" y="3303710"/>
            <a:ext cx="3448924" cy="2449373"/>
          </a:xfrm>
          <a:prstGeom prst="rect">
            <a:avLst/>
          </a:prstGeom>
        </p:spPr>
      </p:pic>
    </p:spTree>
    <p:extLst>
      <p:ext uri="{BB962C8B-B14F-4D97-AF65-F5344CB8AC3E}">
        <p14:creationId xmlns:p14="http://schemas.microsoft.com/office/powerpoint/2010/main" val="213411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2" name="Rubrik 1"/>
          <p:cNvSpPr>
            <a:spLocks noGrp="1"/>
          </p:cNvSpPr>
          <p:nvPr>
            <p:ph type="title"/>
          </p:nvPr>
        </p:nvSpPr>
        <p:spPr/>
        <p:txBody>
          <a:bodyPr/>
          <a:lstStyle/>
          <a:p>
            <a:r>
              <a:rPr lang="sv-SE" dirty="0"/>
              <a:t>Internationella och nationella event</a:t>
            </a:r>
          </a:p>
        </p:txBody>
      </p:sp>
      <p:pic>
        <p:nvPicPr>
          <p:cNvPr id="8" name="Bildobjekt 7" descr="Simtävling i munksjön"/>
          <p:cNvPicPr>
            <a:picLocks noChangeAspect="1"/>
          </p:cNvPicPr>
          <p:nvPr/>
        </p:nvPicPr>
        <p:blipFill rotWithShape="1">
          <a:blip r:embed="rId3" cstate="hqprint">
            <a:extLst>
              <a:ext uri="{28A0092B-C50C-407E-A947-70E740481C1C}">
                <a14:useLocalDpi xmlns:a14="http://schemas.microsoft.com/office/drawing/2010/main" val="0"/>
              </a:ext>
            </a:extLst>
          </a:blip>
          <a:srcRect l="6667" t="2546" r="13388" b="-1"/>
          <a:stretch/>
        </p:blipFill>
        <p:spPr>
          <a:xfrm>
            <a:off x="676273" y="2133600"/>
            <a:ext cx="5292902" cy="3619483"/>
          </a:xfrm>
          <a:prstGeom prst="rect">
            <a:avLst/>
          </a:prstGeom>
        </p:spPr>
      </p:pic>
      <p:pic>
        <p:nvPicPr>
          <p:cNvPr id="9" name="Bildobjekt 8" descr="Datorfestival på Elmia"/>
          <p:cNvPicPr>
            <a:picLocks noChangeAspect="1"/>
          </p:cNvPicPr>
          <p:nvPr/>
        </p:nvPicPr>
        <p:blipFill rotWithShape="1">
          <a:blip r:embed="rId4" cstate="hqprint">
            <a:extLst>
              <a:ext uri="{28A0092B-C50C-407E-A947-70E740481C1C}">
                <a14:useLocalDpi xmlns:a14="http://schemas.microsoft.com/office/drawing/2010/main" val="0"/>
              </a:ext>
            </a:extLst>
          </a:blip>
          <a:srcRect l="10275" t="1431" r="8154"/>
          <a:stretch/>
        </p:blipFill>
        <p:spPr>
          <a:xfrm>
            <a:off x="6206946" y="2133600"/>
            <a:ext cx="5292902" cy="3619483"/>
          </a:xfrm>
          <a:prstGeom prst="rect">
            <a:avLst/>
          </a:prstGeom>
        </p:spPr>
      </p:pic>
    </p:spTree>
    <p:extLst>
      <p:ext uri="{BB962C8B-B14F-4D97-AF65-F5344CB8AC3E}">
        <p14:creationId xmlns:p14="http://schemas.microsoft.com/office/powerpoint/2010/main" val="740176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Priser och utmärkelser </a:t>
            </a:r>
          </a:p>
        </p:txBody>
      </p:sp>
      <p:sp>
        <p:nvSpPr>
          <p:cNvPr id="5" name="Platshållare för datum 4"/>
          <p:cNvSpPr>
            <a:spLocks noGrp="1"/>
          </p:cNvSpPr>
          <p:nvPr>
            <p:ph type="dt" sz="half" idx="10"/>
          </p:nvPr>
        </p:nvSpPr>
        <p:spPr/>
        <p:txBody>
          <a:bodyPr/>
          <a:lstStyle/>
          <a:p>
            <a:fld id="{CCC4AA12-D718-4D8E-9884-27101C849E75}" type="datetime1">
              <a:rPr lang="sv-SE" smtClean="0"/>
              <a:t>2023-05-22</a:t>
            </a:fld>
            <a:endParaRPr lang="sv-SE" dirty="0"/>
          </a:p>
        </p:txBody>
      </p:sp>
      <p:grpSp>
        <p:nvGrpSpPr>
          <p:cNvPr id="12" name="Grupp 11">
            <a:extLst>
              <a:ext uri="{C183D7F6-B498-43B3-948B-1728B52AA6E4}">
                <adec:decorative xmlns:adec="http://schemas.microsoft.com/office/drawing/2017/decorative" val="1"/>
              </a:ext>
            </a:extLst>
          </p:cNvPr>
          <p:cNvGrpSpPr/>
          <p:nvPr/>
        </p:nvGrpSpPr>
        <p:grpSpPr>
          <a:xfrm>
            <a:off x="1188710" y="4756537"/>
            <a:ext cx="9814580" cy="830997"/>
            <a:chOff x="1180772" y="4926658"/>
            <a:chExt cx="9814580" cy="830997"/>
          </a:xfrm>
        </p:grpSpPr>
        <p:sp>
          <p:nvSpPr>
            <p:cNvPr id="8" name="Rektangel 7"/>
            <p:cNvSpPr/>
            <p:nvPr/>
          </p:nvSpPr>
          <p:spPr>
            <a:xfrm>
              <a:off x="1180772" y="4926659"/>
              <a:ext cx="3026978" cy="584775"/>
            </a:xfrm>
            <a:prstGeom prst="rect">
              <a:avLst/>
            </a:prstGeom>
          </p:spPr>
          <p:txBody>
            <a:bodyPr wrap="square">
              <a:spAutoFit/>
            </a:bodyPr>
            <a:lstStyle/>
            <a:p>
              <a:pPr>
                <a:lnSpc>
                  <a:spcPct val="100000"/>
                </a:lnSpc>
              </a:pPr>
              <a:r>
                <a:rPr lang="sv-SE" sz="1600" b="1" dirty="0">
                  <a:solidFill>
                    <a:schemeClr val="accent1"/>
                  </a:solidFill>
                </a:rPr>
                <a:t>Access City Award 2021</a:t>
              </a:r>
            </a:p>
            <a:p>
              <a:pPr>
                <a:lnSpc>
                  <a:spcPct val="100000"/>
                </a:lnSpc>
              </a:pPr>
              <a:r>
                <a:rPr lang="sv-SE" sz="1600" dirty="0"/>
                <a:t>EU-kommissionen</a:t>
              </a:r>
            </a:p>
          </p:txBody>
        </p:sp>
        <p:sp>
          <p:nvSpPr>
            <p:cNvPr id="9" name="Rektangel 8"/>
            <p:cNvSpPr/>
            <p:nvPr/>
          </p:nvSpPr>
          <p:spPr>
            <a:xfrm>
              <a:off x="4574573" y="4926658"/>
              <a:ext cx="3026978" cy="830997"/>
            </a:xfrm>
            <a:prstGeom prst="rect">
              <a:avLst/>
            </a:prstGeom>
          </p:spPr>
          <p:txBody>
            <a:bodyPr wrap="square">
              <a:spAutoFit/>
            </a:bodyPr>
            <a:lstStyle/>
            <a:p>
              <a:pPr>
                <a:lnSpc>
                  <a:spcPct val="100000"/>
                </a:lnSpc>
              </a:pPr>
              <a:r>
                <a:rPr lang="sv-SE" sz="1600" b="1" dirty="0">
                  <a:solidFill>
                    <a:schemeClr val="accent1"/>
                  </a:solidFill>
                </a:rPr>
                <a:t>Topplacering i medborgar-undersökning 2021</a:t>
              </a:r>
            </a:p>
            <a:p>
              <a:pPr>
                <a:lnSpc>
                  <a:spcPct val="100000"/>
                </a:lnSpc>
              </a:pPr>
              <a:r>
                <a:rPr lang="sv-SE" sz="1600" dirty="0"/>
                <a:t>Statistiska centralbyrån</a:t>
              </a:r>
            </a:p>
          </p:txBody>
        </p:sp>
        <p:sp>
          <p:nvSpPr>
            <p:cNvPr id="10" name="Rektangel 9"/>
            <p:cNvSpPr/>
            <p:nvPr/>
          </p:nvSpPr>
          <p:spPr>
            <a:xfrm>
              <a:off x="7968374" y="4926658"/>
              <a:ext cx="3026978" cy="830997"/>
            </a:xfrm>
            <a:prstGeom prst="rect">
              <a:avLst/>
            </a:prstGeom>
          </p:spPr>
          <p:txBody>
            <a:bodyPr wrap="square">
              <a:spAutoFit/>
            </a:bodyPr>
            <a:lstStyle/>
            <a:p>
              <a:pPr>
                <a:lnSpc>
                  <a:spcPct val="100000"/>
                </a:lnSpc>
              </a:pPr>
              <a:r>
                <a:rPr lang="sv-SE" sz="1600" b="1" dirty="0">
                  <a:solidFill>
                    <a:schemeClr val="accent1"/>
                  </a:solidFill>
                </a:rPr>
                <a:t>Bästa arbetsgivare bland kommuner 2019</a:t>
              </a:r>
            </a:p>
            <a:p>
              <a:pPr>
                <a:lnSpc>
                  <a:spcPct val="100000"/>
                </a:lnSpc>
              </a:pPr>
              <a:r>
                <a:rPr lang="sv-SE" sz="1600" dirty="0"/>
                <a:t>Universum</a:t>
              </a:r>
            </a:p>
          </p:txBody>
        </p:sp>
      </p:grpSp>
    </p:spTree>
    <p:extLst>
      <p:ext uri="{BB962C8B-B14F-4D97-AF65-F5344CB8AC3E}">
        <p14:creationId xmlns:p14="http://schemas.microsoft.com/office/powerpoint/2010/main" val="3170042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C60CAC-D5F5-5C22-A234-22DA451C2515}"/>
              </a:ext>
            </a:extLst>
          </p:cNvPr>
          <p:cNvSpPr>
            <a:spLocks noGrp="1"/>
          </p:cNvSpPr>
          <p:nvPr>
            <p:ph type="ctrTitle"/>
          </p:nvPr>
        </p:nvSpPr>
        <p:spPr/>
        <p:txBody>
          <a:bodyPr/>
          <a:lstStyle/>
          <a:p>
            <a:r>
              <a:rPr lang="sv-SE" dirty="0"/>
              <a:t>Tack för att ni har lyssnat!</a:t>
            </a:r>
          </a:p>
        </p:txBody>
      </p:sp>
    </p:spTree>
    <p:extLst>
      <p:ext uri="{BB962C8B-B14F-4D97-AF65-F5344CB8AC3E}">
        <p14:creationId xmlns:p14="http://schemas.microsoft.com/office/powerpoint/2010/main" val="131872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Innehåll</a:t>
            </a:r>
          </a:p>
        </p:txBody>
      </p:sp>
      <p:sp>
        <p:nvSpPr>
          <p:cNvPr id="3" name="Platshållare för datum 2"/>
          <p:cNvSpPr>
            <a:spLocks noGrp="1"/>
          </p:cNvSpPr>
          <p:nvPr>
            <p:ph type="dt" sz="half" idx="10"/>
          </p:nvPr>
        </p:nvSpPr>
        <p:spPr/>
        <p:txBody>
          <a:bodyPr/>
          <a:lstStyle/>
          <a:p>
            <a:fld id="{B85F7EA7-B8CE-48C7-899D-1DBD2A5C0D40}" type="datetime1">
              <a:rPr lang="sv-SE" smtClean="0"/>
              <a:t>2023-05-22</a:t>
            </a:fld>
            <a:endParaRPr lang="sv-SE" dirty="0"/>
          </a:p>
        </p:txBody>
      </p:sp>
      <p:sp>
        <p:nvSpPr>
          <p:cNvPr id="4" name="Platshållare för text 3"/>
          <p:cNvSpPr>
            <a:spLocks noGrp="1"/>
          </p:cNvSpPr>
          <p:nvPr>
            <p:ph type="body" sz="quarter" idx="13"/>
          </p:nvPr>
        </p:nvSpPr>
        <p:spPr/>
        <p:txBody>
          <a:bodyPr/>
          <a:lstStyle/>
          <a:p>
            <a:r>
              <a:rPr lang="sv-SE" dirty="0"/>
              <a:t>Några ord och siffror om oss</a:t>
            </a:r>
          </a:p>
          <a:p>
            <a:r>
              <a:rPr lang="sv-SE" dirty="0"/>
              <a:t>Politik och organisation</a:t>
            </a:r>
          </a:p>
          <a:p>
            <a:r>
              <a:rPr lang="sv-SE" dirty="0"/>
              <a:t>Arbetsmarknad och näringsliv</a:t>
            </a:r>
          </a:p>
          <a:p>
            <a:r>
              <a:rPr lang="sv-SE" dirty="0"/>
              <a:t>En kommun med framåtanda</a:t>
            </a:r>
          </a:p>
          <a:p>
            <a:pPr marL="0" indent="0">
              <a:buNone/>
            </a:pPr>
            <a:endParaRPr lang="sv-SE" sz="1400" i="1" dirty="0">
              <a:solidFill>
                <a:schemeClr val="tx2"/>
              </a:solidFill>
            </a:endParaRPr>
          </a:p>
          <a:p>
            <a:pPr marL="0" indent="0">
              <a:lnSpc>
                <a:spcPts val="2000"/>
              </a:lnSpc>
              <a:buNone/>
            </a:pPr>
            <a:r>
              <a:rPr lang="sv-SE" sz="1400" i="1" dirty="0">
                <a:solidFill>
                  <a:schemeClr val="tx2"/>
                </a:solidFill>
              </a:rPr>
              <a:t>Data och statistik är hämtad från stadskontorets utredningsenhet samt SCB. Om inget annat anges </a:t>
            </a:r>
            <a:br>
              <a:rPr lang="sv-SE" sz="1400" i="1" dirty="0">
                <a:solidFill>
                  <a:schemeClr val="tx2"/>
                </a:solidFill>
              </a:rPr>
            </a:br>
            <a:r>
              <a:rPr lang="sv-SE" sz="1400" i="1" dirty="0">
                <a:solidFill>
                  <a:schemeClr val="tx2"/>
                </a:solidFill>
              </a:rPr>
              <a:t>så är all statistik från 2022.</a:t>
            </a:r>
            <a:endParaRPr lang="sv-SE" sz="1400" i="1" dirty="0"/>
          </a:p>
          <a:p>
            <a:pPr marL="0" indent="0">
              <a:buNone/>
            </a:pPr>
            <a:endParaRPr lang="sv-SE" dirty="0"/>
          </a:p>
        </p:txBody>
      </p:sp>
    </p:spTree>
    <p:extLst>
      <p:ext uri="{BB962C8B-B14F-4D97-AF65-F5344CB8AC3E}">
        <p14:creationId xmlns:p14="http://schemas.microsoft.com/office/powerpoint/2010/main" val="32846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Några ord och siffror om oss</a:t>
            </a:r>
          </a:p>
        </p:txBody>
      </p:sp>
      <p:sp>
        <p:nvSpPr>
          <p:cNvPr id="4" name="Platshållare för datum 3"/>
          <p:cNvSpPr>
            <a:spLocks noGrp="1"/>
          </p:cNvSpPr>
          <p:nvPr>
            <p:ph type="dt" sz="half" idx="10"/>
          </p:nvPr>
        </p:nvSpPr>
        <p:spPr/>
        <p:txBody>
          <a:bodyPr/>
          <a:lstStyle/>
          <a:p>
            <a:fld id="{418BC930-FFCF-4D3A-98FD-227C92BEE507}" type="datetime1">
              <a:rPr lang="sv-SE" smtClean="0"/>
              <a:t>2023-05-22</a:t>
            </a:fld>
            <a:endParaRPr lang="sv-SE" dirty="0"/>
          </a:p>
        </p:txBody>
      </p:sp>
    </p:spTree>
    <p:extLst>
      <p:ext uri="{BB962C8B-B14F-4D97-AF65-F5344CB8AC3E}">
        <p14:creationId xmlns:p14="http://schemas.microsoft.com/office/powerpoint/2010/main" val="358556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8129B0-0570-049D-7291-1C9D485F6F2C}"/>
              </a:ext>
            </a:extLst>
          </p:cNvPr>
          <p:cNvSpPr>
            <a:spLocks noGrp="1"/>
          </p:cNvSpPr>
          <p:nvPr>
            <p:ph type="title"/>
          </p:nvPr>
        </p:nvSpPr>
        <p:spPr/>
        <p:txBody>
          <a:bodyPr/>
          <a:lstStyle/>
          <a:p>
            <a:r>
              <a:rPr lang="sv-SE" dirty="0"/>
              <a:t>VISION</a:t>
            </a:r>
          </a:p>
        </p:txBody>
      </p:sp>
      <p:pic>
        <p:nvPicPr>
          <p:cNvPr id="5" name="Bildobjekt 4" descr="Illustration av vision 2030">
            <a:extLst>
              <a:ext uri="{FF2B5EF4-FFF2-40B4-BE49-F238E27FC236}">
                <a16:creationId xmlns:a16="http://schemas.microsoft.com/office/drawing/2014/main" id="{08B4AAC6-788E-4371-843B-AA25F27026AA}"/>
              </a:ext>
            </a:extLst>
          </p:cNvPr>
          <p:cNvPicPr>
            <a:picLocks noChangeAspect="1"/>
          </p:cNvPicPr>
          <p:nvPr/>
        </p:nvPicPr>
        <p:blipFill rotWithShape="1">
          <a:blip r:embed="rId3">
            <a:extLst>
              <a:ext uri="{28A0092B-C50C-407E-A947-70E740481C1C}">
                <a14:useLocalDpi xmlns:a14="http://schemas.microsoft.com/office/drawing/2010/main" val="0"/>
              </a:ext>
            </a:extLst>
          </a:blip>
          <a:srcRect b="17548"/>
          <a:stretch/>
        </p:blipFill>
        <p:spPr>
          <a:xfrm>
            <a:off x="0" y="-1"/>
            <a:ext cx="12192000" cy="5654568"/>
          </a:xfrm>
          <a:prstGeom prst="rect">
            <a:avLst/>
          </a:prstGeom>
        </p:spPr>
      </p:pic>
    </p:spTree>
    <p:extLst>
      <p:ext uri="{BB962C8B-B14F-4D97-AF65-F5344CB8AC3E}">
        <p14:creationId xmlns:p14="http://schemas.microsoft.com/office/powerpoint/2010/main" val="200880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C183D7F6-B498-43B3-948B-1728B52AA6E4}">
                <adec:decorative xmlns:adec="http://schemas.microsoft.com/office/drawing/2017/decorative" val="1"/>
              </a:ext>
            </a:extLst>
          </p:cNvPr>
          <p:cNvSpPr>
            <a:spLocks noGrp="1"/>
          </p:cNvSpPr>
          <p:nvPr>
            <p:ph type="dt" sz="half" idx="10"/>
          </p:nvPr>
        </p:nvSpPr>
        <p:spPr/>
        <p:txBody>
          <a:bodyPr/>
          <a:lstStyle/>
          <a:p>
            <a:fld id="{8EA42B79-E4BF-4C01-8FAB-D6AEF853B17E}" type="datetime1">
              <a:rPr lang="sv-SE" smtClean="0"/>
              <a:t>2023-05-22</a:t>
            </a:fld>
            <a:endParaRPr lang="sv-SE" dirty="0"/>
          </a:p>
        </p:txBody>
      </p:sp>
      <p:sp>
        <p:nvSpPr>
          <p:cNvPr id="2" name="Rubrik 1"/>
          <p:cNvSpPr>
            <a:spLocks noGrp="1"/>
          </p:cNvSpPr>
          <p:nvPr>
            <p:ph type="title"/>
          </p:nvPr>
        </p:nvSpPr>
        <p:spPr>
          <a:xfrm>
            <a:off x="1204913" y="862139"/>
            <a:ext cx="9782175" cy="2852737"/>
          </a:xfrm>
        </p:spPr>
        <p:txBody>
          <a:bodyPr/>
          <a:lstStyle/>
          <a:p>
            <a:pPr>
              <a:lnSpc>
                <a:spcPct val="100000"/>
              </a:lnSpc>
            </a:pPr>
            <a:r>
              <a:rPr lang="sv-SE" sz="3600" i="0" dirty="0"/>
              <a:t>År 2030 är Jönköpings kommun en </a:t>
            </a:r>
            <a:br>
              <a:rPr lang="sv-SE" sz="3600" i="0" dirty="0"/>
            </a:br>
            <a:r>
              <a:rPr lang="sv-SE" sz="3600" i="0" dirty="0"/>
              <a:t>attraktiv och öppen kommun att besöka, </a:t>
            </a:r>
            <a:br>
              <a:rPr lang="sv-SE" sz="3600" i="0" dirty="0"/>
            </a:br>
            <a:r>
              <a:rPr lang="sv-SE" sz="3600" i="0" dirty="0"/>
              <a:t>leva och verka i – en plats där människor trivs, vill bo och stanna kvar.</a:t>
            </a:r>
          </a:p>
        </p:txBody>
      </p:sp>
      <p:sp>
        <p:nvSpPr>
          <p:cNvPr id="3" name="Platshållare för text 2"/>
          <p:cNvSpPr>
            <a:spLocks noGrp="1"/>
          </p:cNvSpPr>
          <p:nvPr>
            <p:ph type="body" idx="1"/>
          </p:nvPr>
        </p:nvSpPr>
        <p:spPr>
          <a:xfrm>
            <a:off x="1204912" y="3962791"/>
            <a:ext cx="9782175" cy="1500187"/>
          </a:xfrm>
        </p:spPr>
        <p:txBody>
          <a:bodyPr/>
          <a:lstStyle/>
          <a:p>
            <a:r>
              <a:rPr lang="sv-SE" sz="2000" i="1" dirty="0"/>
              <a:t>Men redan nu är Jönköping en glödhet kommun som </a:t>
            </a:r>
            <a:br>
              <a:rPr lang="sv-SE" sz="2000" i="1" dirty="0"/>
            </a:br>
            <a:r>
              <a:rPr lang="sv-SE" sz="2000" i="1" dirty="0"/>
              <a:t>bubblar av utveckling och där kurvorna pekar uppåt.</a:t>
            </a:r>
          </a:p>
        </p:txBody>
      </p:sp>
    </p:spTree>
    <p:extLst>
      <p:ext uri="{BB962C8B-B14F-4D97-AF65-F5344CB8AC3E}">
        <p14:creationId xmlns:p14="http://schemas.microsoft.com/office/powerpoint/2010/main" val="34315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ubrik 1"/>
          <p:cNvSpPr>
            <a:spLocks noGrp="1"/>
          </p:cNvSpPr>
          <p:nvPr>
            <p:ph type="title"/>
          </p:nvPr>
        </p:nvSpPr>
        <p:spPr>
          <a:xfrm>
            <a:off x="676275" y="457200"/>
            <a:ext cx="10823575" cy="1119239"/>
          </a:xfrm>
        </p:spPr>
        <p:txBody>
          <a:bodyPr/>
          <a:lstStyle/>
          <a:p>
            <a:r>
              <a:rPr lang="sv-SE" dirty="0"/>
              <a:t>Södra Sveriges nav</a:t>
            </a:r>
          </a:p>
        </p:txBody>
      </p:sp>
      <p:sp>
        <p:nvSpPr>
          <p:cNvPr id="5" name="Platshållare för datum 4"/>
          <p:cNvSpPr>
            <a:spLocks noGrp="1"/>
          </p:cNvSpPr>
          <p:nvPr>
            <p:ph type="dt" sz="half" idx="10"/>
          </p:nvPr>
        </p:nvSpPr>
        <p:spPr/>
        <p:txBody>
          <a:bodyPr/>
          <a:lstStyle/>
          <a:p>
            <a:fld id="{CCC4AA12-D718-4D8E-9884-27101C849E75}" type="datetime1">
              <a:rPr lang="sv-SE" smtClean="0"/>
              <a:t>2023-05-22</a:t>
            </a:fld>
            <a:endParaRPr lang="sv-SE" dirty="0"/>
          </a:p>
        </p:txBody>
      </p:sp>
      <p:sp>
        <p:nvSpPr>
          <p:cNvPr id="8" name="Rektangel 7"/>
          <p:cNvSpPr/>
          <p:nvPr/>
        </p:nvSpPr>
        <p:spPr>
          <a:xfrm>
            <a:off x="696390" y="2046502"/>
            <a:ext cx="841897" cy="523220"/>
          </a:xfrm>
          <a:prstGeom prst="rect">
            <a:avLst/>
          </a:prstGeom>
        </p:spPr>
        <p:txBody>
          <a:bodyPr wrap="none">
            <a:spAutoFit/>
          </a:bodyPr>
          <a:lstStyle/>
          <a:p>
            <a:pPr algn="r">
              <a:lnSpc>
                <a:spcPct val="100000"/>
              </a:lnSpc>
            </a:pPr>
            <a:r>
              <a:rPr lang="sv-SE" sz="1400" b="1" dirty="0"/>
              <a:t>Oslo:</a:t>
            </a:r>
          </a:p>
          <a:p>
            <a:pPr algn="r">
              <a:lnSpc>
                <a:spcPct val="100000"/>
              </a:lnSpc>
            </a:pPr>
            <a:r>
              <a:rPr lang="sv-SE" sz="1400" b="1" dirty="0"/>
              <a:t>390 km </a:t>
            </a:r>
          </a:p>
        </p:txBody>
      </p:sp>
      <p:sp>
        <p:nvSpPr>
          <p:cNvPr id="9" name="Rektangel 8"/>
          <p:cNvSpPr/>
          <p:nvPr/>
        </p:nvSpPr>
        <p:spPr>
          <a:xfrm>
            <a:off x="1018762" y="3464733"/>
            <a:ext cx="1048685" cy="523220"/>
          </a:xfrm>
          <a:prstGeom prst="rect">
            <a:avLst/>
          </a:prstGeom>
        </p:spPr>
        <p:txBody>
          <a:bodyPr wrap="none">
            <a:spAutoFit/>
          </a:bodyPr>
          <a:lstStyle/>
          <a:p>
            <a:pPr algn="r">
              <a:lnSpc>
                <a:spcPct val="100000"/>
              </a:lnSpc>
            </a:pPr>
            <a:r>
              <a:rPr lang="sv-SE" sz="1400" b="1" dirty="0"/>
              <a:t>Göteborg:</a:t>
            </a:r>
          </a:p>
          <a:p>
            <a:pPr algn="r">
              <a:lnSpc>
                <a:spcPct val="100000"/>
              </a:lnSpc>
            </a:pPr>
            <a:r>
              <a:rPr lang="sv-SE" sz="1400" b="1" dirty="0"/>
              <a:t>150 km </a:t>
            </a:r>
          </a:p>
        </p:txBody>
      </p:sp>
      <p:sp>
        <p:nvSpPr>
          <p:cNvPr id="6" name="Rektangel 5"/>
          <p:cNvSpPr/>
          <p:nvPr/>
        </p:nvSpPr>
        <p:spPr>
          <a:xfrm>
            <a:off x="812755" y="4855668"/>
            <a:ext cx="1277914" cy="523220"/>
          </a:xfrm>
          <a:prstGeom prst="rect">
            <a:avLst/>
          </a:prstGeom>
        </p:spPr>
        <p:txBody>
          <a:bodyPr wrap="none">
            <a:spAutoFit/>
          </a:bodyPr>
          <a:lstStyle/>
          <a:p>
            <a:pPr algn="r">
              <a:lnSpc>
                <a:spcPct val="100000"/>
              </a:lnSpc>
            </a:pPr>
            <a:r>
              <a:rPr lang="sv-SE" sz="1400" b="1" dirty="0"/>
              <a:t>Köpenhamn:</a:t>
            </a:r>
          </a:p>
          <a:p>
            <a:pPr algn="r">
              <a:lnSpc>
                <a:spcPct val="100000"/>
              </a:lnSpc>
            </a:pPr>
            <a:r>
              <a:rPr lang="sv-SE" sz="1400" b="1" dirty="0"/>
              <a:t>330 km </a:t>
            </a:r>
          </a:p>
        </p:txBody>
      </p:sp>
      <p:sp>
        <p:nvSpPr>
          <p:cNvPr id="7" name="Rektangel 6"/>
          <p:cNvSpPr/>
          <p:nvPr/>
        </p:nvSpPr>
        <p:spPr>
          <a:xfrm>
            <a:off x="2575590" y="4910260"/>
            <a:ext cx="841897" cy="523220"/>
          </a:xfrm>
          <a:prstGeom prst="rect">
            <a:avLst/>
          </a:prstGeom>
        </p:spPr>
        <p:txBody>
          <a:bodyPr wrap="none">
            <a:spAutoFit/>
          </a:bodyPr>
          <a:lstStyle/>
          <a:p>
            <a:pPr>
              <a:lnSpc>
                <a:spcPct val="100000"/>
              </a:lnSpc>
            </a:pPr>
            <a:r>
              <a:rPr lang="sv-SE" sz="1400" b="1" dirty="0"/>
              <a:t>Malmö:</a:t>
            </a:r>
          </a:p>
          <a:p>
            <a:pPr>
              <a:lnSpc>
                <a:spcPct val="100000"/>
              </a:lnSpc>
            </a:pPr>
            <a:r>
              <a:rPr lang="sv-SE" sz="1400" b="1" dirty="0"/>
              <a:t>290 km </a:t>
            </a:r>
          </a:p>
        </p:txBody>
      </p:sp>
      <p:sp>
        <p:nvSpPr>
          <p:cNvPr id="10" name="Rektangel 9"/>
          <p:cNvSpPr/>
          <p:nvPr/>
        </p:nvSpPr>
        <p:spPr>
          <a:xfrm>
            <a:off x="4461256" y="2362071"/>
            <a:ext cx="1159292" cy="523220"/>
          </a:xfrm>
          <a:prstGeom prst="rect">
            <a:avLst/>
          </a:prstGeom>
        </p:spPr>
        <p:txBody>
          <a:bodyPr wrap="none">
            <a:spAutoFit/>
          </a:bodyPr>
          <a:lstStyle/>
          <a:p>
            <a:pPr>
              <a:lnSpc>
                <a:spcPct val="100000"/>
              </a:lnSpc>
            </a:pPr>
            <a:r>
              <a:rPr lang="sv-SE" sz="1400" b="1" dirty="0"/>
              <a:t>Stockholm:</a:t>
            </a:r>
          </a:p>
          <a:p>
            <a:pPr>
              <a:lnSpc>
                <a:spcPct val="100000"/>
              </a:lnSpc>
            </a:pPr>
            <a:r>
              <a:rPr lang="sv-SE" sz="1400" b="1" dirty="0"/>
              <a:t>320 km </a:t>
            </a:r>
          </a:p>
        </p:txBody>
      </p:sp>
      <p:sp>
        <p:nvSpPr>
          <p:cNvPr id="12" name="Rektangel 11"/>
          <p:cNvSpPr/>
          <p:nvPr/>
        </p:nvSpPr>
        <p:spPr>
          <a:xfrm>
            <a:off x="7613683" y="2337661"/>
            <a:ext cx="1117614" cy="338554"/>
          </a:xfrm>
          <a:prstGeom prst="rect">
            <a:avLst/>
          </a:prstGeom>
        </p:spPr>
        <p:txBody>
          <a:bodyPr wrap="none">
            <a:spAutoFit/>
          </a:bodyPr>
          <a:lstStyle/>
          <a:p>
            <a:pPr algn="r">
              <a:lnSpc>
                <a:spcPct val="100000"/>
              </a:lnSpc>
            </a:pPr>
            <a:r>
              <a:rPr lang="sv-SE" sz="1600" b="1" dirty="0"/>
              <a:t>Bankeryd</a:t>
            </a:r>
          </a:p>
        </p:txBody>
      </p:sp>
      <p:sp>
        <p:nvSpPr>
          <p:cNvPr id="11" name="Rektangel 10"/>
          <p:cNvSpPr/>
          <p:nvPr/>
        </p:nvSpPr>
        <p:spPr>
          <a:xfrm>
            <a:off x="7458134" y="3077275"/>
            <a:ext cx="1220207" cy="338554"/>
          </a:xfrm>
          <a:prstGeom prst="rect">
            <a:avLst/>
          </a:prstGeom>
        </p:spPr>
        <p:txBody>
          <a:bodyPr wrap="none">
            <a:spAutoFit/>
          </a:bodyPr>
          <a:lstStyle/>
          <a:p>
            <a:pPr algn="r">
              <a:lnSpc>
                <a:spcPct val="100000"/>
              </a:lnSpc>
            </a:pPr>
            <a:r>
              <a:rPr lang="sv-SE" sz="1600" b="1" dirty="0"/>
              <a:t>Jönköping</a:t>
            </a:r>
          </a:p>
        </p:txBody>
      </p:sp>
      <p:sp>
        <p:nvSpPr>
          <p:cNvPr id="14" name="Rektangel 13"/>
          <p:cNvSpPr/>
          <p:nvPr/>
        </p:nvSpPr>
        <p:spPr>
          <a:xfrm>
            <a:off x="7856713" y="3600020"/>
            <a:ext cx="970138" cy="338554"/>
          </a:xfrm>
          <a:prstGeom prst="rect">
            <a:avLst/>
          </a:prstGeom>
        </p:spPr>
        <p:txBody>
          <a:bodyPr wrap="none">
            <a:spAutoFit/>
          </a:bodyPr>
          <a:lstStyle/>
          <a:p>
            <a:pPr algn="r">
              <a:lnSpc>
                <a:spcPct val="100000"/>
              </a:lnSpc>
            </a:pPr>
            <a:r>
              <a:rPr lang="sv-SE" sz="1600" b="1" dirty="0"/>
              <a:t>Barnarp</a:t>
            </a:r>
          </a:p>
        </p:txBody>
      </p:sp>
      <p:sp>
        <p:nvSpPr>
          <p:cNvPr id="15" name="Rektangel 14"/>
          <p:cNvSpPr/>
          <p:nvPr/>
        </p:nvSpPr>
        <p:spPr>
          <a:xfrm>
            <a:off x="7632730" y="3893089"/>
            <a:ext cx="852285" cy="338554"/>
          </a:xfrm>
          <a:prstGeom prst="rect">
            <a:avLst/>
          </a:prstGeom>
        </p:spPr>
        <p:txBody>
          <a:bodyPr wrap="none">
            <a:spAutoFit/>
          </a:bodyPr>
          <a:lstStyle/>
          <a:p>
            <a:pPr algn="r">
              <a:lnSpc>
                <a:spcPct val="100000"/>
              </a:lnSpc>
            </a:pPr>
            <a:r>
              <a:rPr lang="sv-SE" sz="1600" b="1" dirty="0"/>
              <a:t>Taberg</a:t>
            </a:r>
          </a:p>
        </p:txBody>
      </p:sp>
      <p:sp>
        <p:nvSpPr>
          <p:cNvPr id="13" name="Rektangel 12"/>
          <p:cNvSpPr/>
          <p:nvPr/>
        </p:nvSpPr>
        <p:spPr>
          <a:xfrm>
            <a:off x="9376896" y="462812"/>
            <a:ext cx="1035348" cy="338554"/>
          </a:xfrm>
          <a:prstGeom prst="rect">
            <a:avLst/>
          </a:prstGeom>
        </p:spPr>
        <p:txBody>
          <a:bodyPr wrap="none">
            <a:spAutoFit/>
          </a:bodyPr>
          <a:lstStyle/>
          <a:p>
            <a:pPr algn="ctr">
              <a:lnSpc>
                <a:spcPct val="100000"/>
              </a:lnSpc>
            </a:pPr>
            <a:r>
              <a:rPr lang="sv-SE" sz="1600" b="1" dirty="0"/>
              <a:t>Visingsö</a:t>
            </a:r>
          </a:p>
        </p:txBody>
      </p:sp>
      <p:sp>
        <p:nvSpPr>
          <p:cNvPr id="18" name="Rektangel 17"/>
          <p:cNvSpPr/>
          <p:nvPr/>
        </p:nvSpPr>
        <p:spPr>
          <a:xfrm>
            <a:off x="10371300" y="935422"/>
            <a:ext cx="902811" cy="338554"/>
          </a:xfrm>
          <a:prstGeom prst="rect">
            <a:avLst/>
          </a:prstGeom>
        </p:spPr>
        <p:txBody>
          <a:bodyPr wrap="none">
            <a:spAutoFit/>
          </a:bodyPr>
          <a:lstStyle/>
          <a:p>
            <a:pPr>
              <a:lnSpc>
                <a:spcPct val="100000"/>
              </a:lnSpc>
            </a:pPr>
            <a:r>
              <a:rPr lang="sv-SE" sz="1600" b="1" dirty="0"/>
              <a:t>Gränna</a:t>
            </a:r>
          </a:p>
        </p:txBody>
      </p:sp>
      <p:sp>
        <p:nvSpPr>
          <p:cNvPr id="17" name="Rektangel 16"/>
          <p:cNvSpPr/>
          <p:nvPr/>
        </p:nvSpPr>
        <p:spPr>
          <a:xfrm>
            <a:off x="9583888" y="2348423"/>
            <a:ext cx="1289135" cy="338554"/>
          </a:xfrm>
          <a:prstGeom prst="rect">
            <a:avLst/>
          </a:prstGeom>
        </p:spPr>
        <p:txBody>
          <a:bodyPr wrap="none">
            <a:spAutoFit/>
          </a:bodyPr>
          <a:lstStyle/>
          <a:p>
            <a:pPr>
              <a:lnSpc>
                <a:spcPct val="100000"/>
              </a:lnSpc>
            </a:pPr>
            <a:r>
              <a:rPr lang="sv-SE" sz="1600" b="1" dirty="0"/>
              <a:t>Kaxholmen</a:t>
            </a:r>
          </a:p>
        </p:txBody>
      </p:sp>
      <p:sp>
        <p:nvSpPr>
          <p:cNvPr id="16" name="Rektangel 15"/>
          <p:cNvSpPr/>
          <p:nvPr/>
        </p:nvSpPr>
        <p:spPr>
          <a:xfrm>
            <a:off x="9486080" y="2959601"/>
            <a:ext cx="1231427" cy="338554"/>
          </a:xfrm>
          <a:prstGeom prst="rect">
            <a:avLst/>
          </a:prstGeom>
        </p:spPr>
        <p:txBody>
          <a:bodyPr wrap="none">
            <a:spAutoFit/>
          </a:bodyPr>
          <a:lstStyle/>
          <a:p>
            <a:pPr>
              <a:lnSpc>
                <a:spcPct val="100000"/>
              </a:lnSpc>
            </a:pPr>
            <a:r>
              <a:rPr lang="sv-SE" sz="1600" b="1" dirty="0"/>
              <a:t>Huskvarna</a:t>
            </a:r>
          </a:p>
        </p:txBody>
      </p:sp>
      <p:sp>
        <p:nvSpPr>
          <p:cNvPr id="19" name="Rektangel 18"/>
          <p:cNvSpPr/>
          <p:nvPr/>
        </p:nvSpPr>
        <p:spPr>
          <a:xfrm>
            <a:off x="9660050" y="3666936"/>
            <a:ext cx="909993" cy="338554"/>
          </a:xfrm>
          <a:prstGeom prst="rect">
            <a:avLst/>
          </a:prstGeom>
        </p:spPr>
        <p:txBody>
          <a:bodyPr wrap="none">
            <a:spAutoFit/>
          </a:bodyPr>
          <a:lstStyle/>
          <a:p>
            <a:pPr>
              <a:lnSpc>
                <a:spcPct val="100000"/>
              </a:lnSpc>
            </a:pPr>
            <a:r>
              <a:rPr lang="sv-SE" sz="1600" b="1" dirty="0"/>
              <a:t>Tenhult</a:t>
            </a:r>
          </a:p>
        </p:txBody>
      </p:sp>
    </p:spTree>
    <p:extLst>
      <p:ext uri="{BB962C8B-B14F-4D97-AF65-F5344CB8AC3E}">
        <p14:creationId xmlns:p14="http://schemas.microsoft.com/office/powerpoint/2010/main" val="69910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2" name="Rubrik 1"/>
          <p:cNvSpPr>
            <a:spLocks noGrp="1"/>
          </p:cNvSpPr>
          <p:nvPr>
            <p:ph type="title"/>
          </p:nvPr>
        </p:nvSpPr>
        <p:spPr/>
        <p:txBody>
          <a:bodyPr/>
          <a:lstStyle/>
          <a:p>
            <a:r>
              <a:rPr lang="sv-SE" dirty="0"/>
              <a:t>Stadig folkmängdsutveckling</a:t>
            </a:r>
          </a:p>
        </p:txBody>
      </p:sp>
      <p:sp>
        <p:nvSpPr>
          <p:cNvPr id="13" name="Rektangel 12"/>
          <p:cNvSpPr/>
          <p:nvPr/>
        </p:nvSpPr>
        <p:spPr>
          <a:xfrm>
            <a:off x="1359154" y="2330832"/>
            <a:ext cx="2007281" cy="2800767"/>
          </a:xfrm>
          <a:prstGeom prst="rect">
            <a:avLst/>
          </a:prstGeom>
        </p:spPr>
        <p:txBody>
          <a:bodyPr wrap="none">
            <a:spAutoFit/>
          </a:bodyPr>
          <a:lstStyle/>
          <a:p>
            <a:pPr algn="ctr">
              <a:lnSpc>
                <a:spcPct val="100000"/>
              </a:lnSpc>
            </a:pPr>
            <a:r>
              <a:rPr lang="sv-SE" sz="3200" b="1" dirty="0"/>
              <a:t>Sveriges </a:t>
            </a:r>
          </a:p>
          <a:p>
            <a:pPr algn="ctr">
              <a:lnSpc>
                <a:spcPct val="100000"/>
              </a:lnSpc>
            </a:pPr>
            <a:r>
              <a:rPr lang="sv-SE" sz="8000" b="1" dirty="0">
                <a:solidFill>
                  <a:schemeClr val="accent1"/>
                </a:solidFill>
              </a:rPr>
              <a:t>9:e</a:t>
            </a:r>
            <a:r>
              <a:rPr lang="sv-SE" sz="3200" b="1" dirty="0"/>
              <a:t> </a:t>
            </a:r>
            <a:br>
              <a:rPr lang="sv-SE" sz="3200" b="1" dirty="0"/>
            </a:br>
            <a:r>
              <a:rPr lang="sv-SE" sz="3200" b="1" dirty="0"/>
              <a:t>största </a:t>
            </a:r>
          </a:p>
          <a:p>
            <a:pPr algn="ctr">
              <a:lnSpc>
                <a:spcPct val="100000"/>
              </a:lnSpc>
            </a:pPr>
            <a:r>
              <a:rPr lang="sv-SE" sz="3200" b="1" dirty="0"/>
              <a:t>kommun</a:t>
            </a:r>
          </a:p>
        </p:txBody>
      </p:sp>
      <p:graphicFrame>
        <p:nvGraphicFramePr>
          <p:cNvPr id="6" name="Diagram 5" descr="Stapeldiagram för folkmängdsutveckling 1965 till 2023"/>
          <p:cNvGraphicFramePr/>
          <p:nvPr>
            <p:extLst>
              <p:ext uri="{D42A27DB-BD31-4B8C-83A1-F6EECF244321}">
                <p14:modId xmlns:p14="http://schemas.microsoft.com/office/powerpoint/2010/main" val="3523402457"/>
              </p:ext>
            </p:extLst>
          </p:nvPr>
        </p:nvGraphicFramePr>
        <p:xfrm>
          <a:off x="7493876" y="1431742"/>
          <a:ext cx="4100567" cy="39945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7995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2.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3.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4.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5.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6.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7.xml><?xml version="1.0" encoding="utf-8"?>
<p:tagLst xmlns:a="http://schemas.openxmlformats.org/drawingml/2006/main" xmlns:r="http://schemas.openxmlformats.org/officeDocument/2006/relationships" xmlns:p="http://schemas.openxmlformats.org/presentationml/2006/main">
  <p:tag name="USERVALUE" val="regFörvaltning"/>
</p:tagLst>
</file>

<file path=ppt/theme/theme1.xml><?xml version="1.0" encoding="utf-8"?>
<a:theme xmlns:a="http://schemas.openxmlformats.org/drawingml/2006/main" name="Jönköping - Mörk">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önköpings Kommun.potx" id="{72CA6096-CA6E-447E-8BB3-BE4870EBA82D}" vid="{2C0B2F02-B727-4E19-A45B-80714C6CBA02}"/>
    </a:ext>
  </a:extLst>
</a:theme>
</file>

<file path=ppt/theme/theme2.xml><?xml version="1.0" encoding="utf-8"?>
<a:theme xmlns:a="http://schemas.openxmlformats.org/drawingml/2006/main" name="Jönköping - Light">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önköpings Kommun.potx" id="{72CA6096-CA6E-447E-8BB3-BE4870EBA82D}" vid="{62D2971F-80AD-48BB-8C4D-A448CA8BBCF4}"/>
    </a:ext>
  </a:extLst>
</a:theme>
</file>

<file path=ppt/theme/theme3.xml><?xml version="1.0" encoding="utf-8"?>
<a:theme xmlns:a="http://schemas.openxmlformats.org/drawingml/2006/main" name="Office-tema">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8" ma:contentTypeDescription="Skapa ett nytt dokument." ma:contentTypeScope="" ma:versionID="de07cbac6bd0d35bc8266f7d6919dd5b">
  <xsd:schema xmlns:xsd="http://www.w3.org/2001/XMLSchema" xmlns:xs="http://www.w3.org/2001/XMLSchema" xmlns:p="http://schemas.microsoft.com/office/2006/metadata/properties" xmlns:ns2="10c3a147-0d64-46aa-a281-dc97358e8373" targetNamespace="http://schemas.microsoft.com/office/2006/metadata/properties" ma:root="true" ma:fieldsID="bc8de82323ef2b6b23e0013b35395849" ns2:_="">
    <xsd:import namespace="10c3a147-0d64-46aa-a281-dc97358e83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E771F5-967E-4ED5-9492-32532CDD9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10c3a147-0d64-46aa-a281-dc97358e837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2944</TotalTime>
  <Words>5746</Words>
  <Application>Microsoft Office PowerPoint</Application>
  <PresentationFormat>Bredbild</PresentationFormat>
  <Paragraphs>508</Paragraphs>
  <Slides>33</Slides>
  <Notes>32</Notes>
  <HiddenSlides>2</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33</vt:i4>
      </vt:variant>
    </vt:vector>
  </HeadingPairs>
  <TitlesOfParts>
    <vt:vector size="37" baseType="lpstr">
      <vt:lpstr>Arial</vt:lpstr>
      <vt:lpstr>Times New Roman</vt:lpstr>
      <vt:lpstr>Jönköping - Mörk</vt:lpstr>
      <vt:lpstr>Jönköping - Light</vt:lpstr>
      <vt:lpstr>Instruktioner 1 Dold sida, visas inte vid utskrift</vt:lpstr>
      <vt:lpstr>Instruktioner 2 Dold sida, visas inte vid utskrift</vt:lpstr>
      <vt:lpstr>Välkommen till  Jönköpings kommun</vt:lpstr>
      <vt:lpstr>Innehåll</vt:lpstr>
      <vt:lpstr>Några ord och siffror om oss</vt:lpstr>
      <vt:lpstr>VISION</vt:lpstr>
      <vt:lpstr>År 2030 är Jönköpings kommun en  attraktiv och öppen kommun att besöka,  leva och verka i – en plats där människor trivs, vill bo och stanna kvar.</vt:lpstr>
      <vt:lpstr>Södra Sveriges nav</vt:lpstr>
      <vt:lpstr>Stadig folkmängdsutveckling</vt:lpstr>
      <vt:lpstr>In- och utflyttning</vt:lpstr>
      <vt:lpstr>Könsfördelning och snittålder</vt:lpstr>
      <vt:lpstr>Utbildning</vt:lpstr>
      <vt:lpstr>Politik och organisation</vt:lpstr>
      <vt:lpstr>Den politiska organisationen</vt:lpstr>
      <vt:lpstr>Utskott och nämnder</vt:lpstr>
      <vt:lpstr>Mandatfördelning</vt:lpstr>
      <vt:lpstr>Åtta verkställande förvaltningar</vt:lpstr>
      <vt:lpstr>Kommunala bolag</vt:lpstr>
      <vt:lpstr>Så här fördelas kommunalskatten</vt:lpstr>
      <vt:lpstr>Arbetsmarknad och näringsliv</vt:lpstr>
      <vt:lpstr>Låg arbetslöshet</vt:lpstr>
      <vt:lpstr>Stor arbetsmarknadsregion</vt:lpstr>
      <vt:lpstr>Stor branschbredd</vt:lpstr>
      <vt:lpstr>Typiskt Jönköping</vt:lpstr>
      <vt:lpstr>Ordlista på jönköpingska</vt:lpstr>
      <vt:lpstr>En kommun med framåtanda</vt:lpstr>
      <vt:lpstr>Vi växer så det knakar</vt:lpstr>
      <vt:lpstr>Södra Munksjön</vt:lpstr>
      <vt:lpstr>Framtidens knutpunkt</vt:lpstr>
      <vt:lpstr>Stad möter landsbygd </vt:lpstr>
      <vt:lpstr>Internationella och nationella event</vt:lpstr>
      <vt:lpstr>Priser och utmärkelser </vt:lpstr>
      <vt:lpstr>Tack för att ni har lyssnat!</vt:lpstr>
    </vt:vector>
  </TitlesOfParts>
  <Company>Jönköping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Petter Larsson</dc:creator>
  <cp:lastModifiedBy>Peter Eldegård</cp:lastModifiedBy>
  <cp:revision>159</cp:revision>
  <dcterms:created xsi:type="dcterms:W3CDTF">2022-05-23T06:16:38Z</dcterms:created>
  <dcterms:modified xsi:type="dcterms:W3CDTF">2023-05-22T07:31:09Z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5000</vt:r8>
  </property>
</Properties>
</file>