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comments/comment2.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3.xml" ContentType="application/vnd.openxmlformats-officedocument.presentationml.comments+xml"/>
  <Override PartName="/ppt/notesSlides/notesSlide26.xml" ContentType="application/vnd.openxmlformats-officedocument.presentationml.notesSlide+xml"/>
  <Override PartName="/ppt/comments/comment4.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5.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Lst>
  <p:notesMasterIdLst>
    <p:notesMasterId r:id="rId40"/>
  </p:notesMasterIdLst>
  <p:handoutMasterIdLst>
    <p:handoutMasterId r:id="rId41"/>
  </p:handoutMasterIdLst>
  <p:sldIdLst>
    <p:sldId id="257" r:id="rId6"/>
    <p:sldId id="258" r:id="rId7"/>
    <p:sldId id="294" r:id="rId8"/>
    <p:sldId id="262" r:id="rId9"/>
    <p:sldId id="303" r:id="rId10"/>
    <p:sldId id="304" r:id="rId11"/>
    <p:sldId id="263" r:id="rId12"/>
    <p:sldId id="264" r:id="rId13"/>
    <p:sldId id="265" r:id="rId14"/>
    <p:sldId id="295" r:id="rId15"/>
    <p:sldId id="296" r:id="rId16"/>
    <p:sldId id="297" r:id="rId17"/>
    <p:sldId id="272" r:id="rId18"/>
    <p:sldId id="273" r:id="rId19"/>
    <p:sldId id="274" r:id="rId20"/>
    <p:sldId id="275" r:id="rId21"/>
    <p:sldId id="299" r:id="rId22"/>
    <p:sldId id="276" r:id="rId23"/>
    <p:sldId id="278" r:id="rId24"/>
    <p:sldId id="279" r:id="rId25"/>
    <p:sldId id="300" r:id="rId26"/>
    <p:sldId id="281" r:id="rId27"/>
    <p:sldId id="282" r:id="rId28"/>
    <p:sldId id="283" r:id="rId29"/>
    <p:sldId id="284" r:id="rId30"/>
    <p:sldId id="285" r:id="rId31"/>
    <p:sldId id="287" r:id="rId32"/>
    <p:sldId id="288" r:id="rId33"/>
    <p:sldId id="301" r:id="rId34"/>
    <p:sldId id="302" r:id="rId35"/>
    <p:sldId id="291" r:id="rId36"/>
    <p:sldId id="292" r:id="rId37"/>
    <p:sldId id="293" r:id="rId38"/>
    <p:sldId id="259" r:id="rId3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6E6E6ECD-356C-4D49-9D22-22C3E7AF66C1}">
          <p14:sldIdLst>
            <p14:sldId id="257"/>
            <p14:sldId id="258"/>
          </p14:sldIdLst>
        </p14:section>
        <p14:section name="Presentation" id="{B972C155-D5BF-46A7-B591-A42909CFC1FA}">
          <p14:sldIdLst>
            <p14:sldId id="294"/>
            <p14:sldId id="262"/>
            <p14:sldId id="303"/>
            <p14:sldId id="304"/>
            <p14:sldId id="263"/>
            <p14:sldId id="264"/>
            <p14:sldId id="265"/>
            <p14:sldId id="295"/>
            <p14:sldId id="296"/>
            <p14:sldId id="297"/>
            <p14:sldId id="272"/>
            <p14:sldId id="273"/>
            <p14:sldId id="274"/>
            <p14:sldId id="275"/>
            <p14:sldId id="299"/>
            <p14:sldId id="276"/>
            <p14:sldId id="278"/>
            <p14:sldId id="279"/>
            <p14:sldId id="300"/>
            <p14:sldId id="281"/>
            <p14:sldId id="282"/>
            <p14:sldId id="283"/>
            <p14:sldId id="284"/>
            <p14:sldId id="285"/>
            <p14:sldId id="287"/>
            <p14:sldId id="288"/>
            <p14:sldId id="301"/>
            <p14:sldId id="302"/>
            <p14:sldId id="291"/>
            <p14:sldId id="292"/>
            <p14:sldId id="293"/>
            <p14:sldId id="2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Rajala" initials="AR" lastIdx="10" clrIdx="0">
    <p:extLst>
      <p:ext uri="{19B8F6BF-5375-455C-9EA6-DF929625EA0E}">
        <p15:presenceInfo xmlns:p15="http://schemas.microsoft.com/office/powerpoint/2012/main" userId="S-1-5-21-1551351062-2277563273-3234080853-209432" providerId="AD"/>
      </p:ext>
    </p:extLst>
  </p:cmAuthor>
  <p:cmAuthor id="2" name="Chantal Coté" initials="CC" lastIdx="7" clrIdx="1">
    <p:extLst>
      <p:ext uri="{19B8F6BF-5375-455C-9EA6-DF929625EA0E}">
        <p15:presenceInfo xmlns:p15="http://schemas.microsoft.com/office/powerpoint/2012/main" userId="S-1-5-21-1551351062-2277563273-3234080853-737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E5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36" autoAdjust="0"/>
    <p:restoredTop sz="83549" autoAdjust="0"/>
  </p:normalViewPr>
  <p:slideViewPr>
    <p:cSldViewPr snapToGrid="0">
      <p:cViewPr varScale="1">
        <p:scale>
          <a:sx n="95" d="100"/>
          <a:sy n="95" d="100"/>
        </p:scale>
        <p:origin x="132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2" d="100"/>
          <a:sy n="92" d="100"/>
        </p:scale>
        <p:origin x="354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Kolumn3</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1274-476B-AD5B-E474610BA4FA}"/>
              </c:ext>
            </c:extLst>
          </c:dPt>
          <c:dPt>
            <c:idx val="1"/>
            <c:invertIfNegative val="0"/>
            <c:bubble3D val="0"/>
            <c:spPr>
              <a:solidFill>
                <a:schemeClr val="tx2"/>
              </a:solidFill>
              <a:ln>
                <a:noFill/>
              </a:ln>
              <a:effectLst/>
            </c:spPr>
            <c:extLst>
              <c:ext xmlns:c16="http://schemas.microsoft.com/office/drawing/2014/chart" uri="{C3380CC4-5D6E-409C-BE32-E72D297353CC}">
                <c16:uniqueId val="{00000003-1274-476B-AD5B-E474610BA4FA}"/>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1274-476B-AD5B-E474610BA4FA}"/>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sv-SE"/>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74-476B-AD5B-E474610BA4FA}"/>
                </c:ext>
              </c:extLst>
            </c:dLbl>
            <c:dLbl>
              <c:idx val="2"/>
              <c:tx>
                <c:rich>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fld id="{76C8B4EE-3719-4423-B5B8-35BDBC59FC5D}" type="VALUE">
                      <a:rPr lang="en-US" smtClean="0"/>
                      <a:pPr>
                        <a:defRPr sz="1600" b="1">
                          <a:solidFill>
                            <a:schemeClr val="accent1"/>
                          </a:solidFill>
                        </a:defRPr>
                      </a:pPr>
                      <a:t>[VÄRDE]</a:t>
                    </a:fld>
                    <a:endParaRPr lang="sv-SE"/>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274-476B-AD5B-E474610BA4F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Blad1!$A$2:$A$4</c:f>
              <c:numCache>
                <c:formatCode>General</c:formatCode>
                <c:ptCount val="3"/>
                <c:pt idx="0">
                  <c:v>1965</c:v>
                </c:pt>
                <c:pt idx="1">
                  <c:v>1989</c:v>
                </c:pt>
                <c:pt idx="2">
                  <c:v>2022</c:v>
                </c:pt>
              </c:numCache>
            </c:numRef>
          </c:cat>
          <c:val>
            <c:numRef>
              <c:f>Blad1!$B$2:$B$4</c:f>
              <c:numCache>
                <c:formatCode>#,##0</c:formatCode>
                <c:ptCount val="3"/>
                <c:pt idx="0">
                  <c:v>100000</c:v>
                </c:pt>
                <c:pt idx="1">
                  <c:v>110000</c:v>
                </c:pt>
                <c:pt idx="2">
                  <c:v>145000</c:v>
                </c:pt>
              </c:numCache>
            </c:numRef>
          </c:val>
          <c:extLst>
            <c:ext xmlns:c16="http://schemas.microsoft.com/office/drawing/2014/chart" uri="{C3380CC4-5D6E-409C-BE32-E72D297353CC}">
              <c16:uniqueId val="{00000000-1274-476B-AD5B-E474610BA4FA}"/>
            </c:ext>
          </c:extLst>
        </c:ser>
        <c:dLbls>
          <c:showLegendKey val="0"/>
          <c:showVal val="0"/>
          <c:showCatName val="0"/>
          <c:showSerName val="0"/>
          <c:showPercent val="0"/>
          <c:showBubbleSize val="0"/>
        </c:dLbls>
        <c:gapWidth val="219"/>
        <c:overlap val="-27"/>
        <c:axId val="437059672"/>
        <c:axId val="437057704"/>
      </c:barChart>
      <c:catAx>
        <c:axId val="43705967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sv-SE"/>
          </a:p>
        </c:txPr>
        <c:crossAx val="437057704"/>
        <c:crosses val="autoZero"/>
        <c:auto val="1"/>
        <c:lblAlgn val="ctr"/>
        <c:lblOffset val="100"/>
        <c:noMultiLvlLbl val="0"/>
      </c:catAx>
      <c:valAx>
        <c:axId val="437057704"/>
        <c:scaling>
          <c:orientation val="minMax"/>
        </c:scaling>
        <c:delete val="1"/>
        <c:axPos val="l"/>
        <c:majorGridlines>
          <c:spPr>
            <a:ln w="9525" cap="flat" cmpd="sng" algn="ctr">
              <a:solidFill>
                <a:schemeClr val="accent1">
                  <a:alpha val="0"/>
                </a:schemeClr>
              </a:solidFill>
              <a:round/>
            </a:ln>
            <a:effectLst/>
          </c:spPr>
        </c:majorGridlines>
        <c:numFmt formatCode="#,##0" sourceLinked="1"/>
        <c:majorTickMark val="out"/>
        <c:minorTickMark val="none"/>
        <c:tickLblPos val="nextTo"/>
        <c:crossAx val="437059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In-migration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Blad1!$A$2:$A$6</c:f>
              <c:numCache>
                <c:formatCode>General</c:formatCode>
                <c:ptCount val="5"/>
                <c:pt idx="0">
                  <c:v>2018</c:v>
                </c:pt>
                <c:pt idx="1">
                  <c:v>2019</c:v>
                </c:pt>
                <c:pt idx="2">
                  <c:v>2020</c:v>
                </c:pt>
                <c:pt idx="3">
                  <c:v>2021</c:v>
                </c:pt>
                <c:pt idx="4">
                  <c:v>2022</c:v>
                </c:pt>
              </c:numCache>
            </c:numRef>
          </c:cat>
          <c:val>
            <c:numRef>
              <c:f>Blad1!$B$2:$B$6</c:f>
              <c:numCache>
                <c:formatCode>General</c:formatCode>
                <c:ptCount val="5"/>
                <c:pt idx="0">
                  <c:v>7299</c:v>
                </c:pt>
                <c:pt idx="1">
                  <c:v>7169</c:v>
                </c:pt>
                <c:pt idx="2">
                  <c:v>7201</c:v>
                </c:pt>
                <c:pt idx="3">
                  <c:v>7562</c:v>
                </c:pt>
                <c:pt idx="4">
                  <c:v>7772</c:v>
                </c:pt>
              </c:numCache>
            </c:numRef>
          </c:val>
          <c:extLst>
            <c:ext xmlns:c16="http://schemas.microsoft.com/office/drawing/2014/chart" uri="{C3380CC4-5D6E-409C-BE32-E72D297353CC}">
              <c16:uniqueId val="{00000000-23AC-43A9-A6CE-C193AF5B3631}"/>
            </c:ext>
          </c:extLst>
        </c:ser>
        <c:ser>
          <c:idx val="1"/>
          <c:order val="1"/>
          <c:tx>
            <c:strRef>
              <c:f>Blad1!$C$1</c:f>
              <c:strCache>
                <c:ptCount val="1"/>
                <c:pt idx="0">
                  <c:v>Out-migration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Blad1!$A$2:$A$6</c:f>
              <c:numCache>
                <c:formatCode>General</c:formatCode>
                <c:ptCount val="5"/>
                <c:pt idx="0">
                  <c:v>2018</c:v>
                </c:pt>
                <c:pt idx="1">
                  <c:v>2019</c:v>
                </c:pt>
                <c:pt idx="2">
                  <c:v>2020</c:v>
                </c:pt>
                <c:pt idx="3">
                  <c:v>2021</c:v>
                </c:pt>
                <c:pt idx="4">
                  <c:v>2022</c:v>
                </c:pt>
              </c:numCache>
            </c:numRef>
          </c:cat>
          <c:val>
            <c:numRef>
              <c:f>Blad1!$C$2:$C$6</c:f>
              <c:numCache>
                <c:formatCode>General</c:formatCode>
                <c:ptCount val="5"/>
                <c:pt idx="0">
                  <c:v>6001</c:v>
                </c:pt>
                <c:pt idx="1">
                  <c:v>5927</c:v>
                </c:pt>
                <c:pt idx="2">
                  <c:v>6322</c:v>
                </c:pt>
                <c:pt idx="3">
                  <c:v>6962</c:v>
                </c:pt>
                <c:pt idx="4">
                  <c:v>6677</c:v>
                </c:pt>
              </c:numCache>
            </c:numRef>
          </c:val>
          <c:extLst>
            <c:ext xmlns:c16="http://schemas.microsoft.com/office/drawing/2014/chart" uri="{C3380CC4-5D6E-409C-BE32-E72D297353CC}">
              <c16:uniqueId val="{00000001-23AC-43A9-A6CE-C193AF5B3631}"/>
            </c:ext>
          </c:extLst>
        </c:ser>
        <c:dLbls>
          <c:dLblPos val="outEnd"/>
          <c:showLegendKey val="0"/>
          <c:showVal val="1"/>
          <c:showCatName val="0"/>
          <c:showSerName val="0"/>
          <c:showPercent val="0"/>
          <c:showBubbleSize val="0"/>
        </c:dLbls>
        <c:gapWidth val="150"/>
        <c:axId val="551673504"/>
        <c:axId val="551682688"/>
      </c:barChart>
      <c:catAx>
        <c:axId val="5516735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sv-SE"/>
          </a:p>
        </c:txPr>
        <c:crossAx val="551682688"/>
        <c:crosses val="autoZero"/>
        <c:auto val="1"/>
        <c:lblAlgn val="ctr"/>
        <c:lblOffset val="100"/>
        <c:noMultiLvlLbl val="0"/>
      </c:catAx>
      <c:valAx>
        <c:axId val="551682688"/>
        <c:scaling>
          <c:orientation val="minMax"/>
        </c:scaling>
        <c:delete val="1"/>
        <c:axPos val="l"/>
        <c:majorGridlines>
          <c:spPr>
            <a:ln w="0" cap="flat" cmpd="sng" algn="ctr">
              <a:noFill/>
              <a:round/>
            </a:ln>
            <a:effectLst/>
          </c:spPr>
        </c:majorGridlines>
        <c:numFmt formatCode="General" sourceLinked="1"/>
        <c:majorTickMark val="out"/>
        <c:minorTickMark val="none"/>
        <c:tickLblPos val="nextTo"/>
        <c:crossAx val="551673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Så här fördelas kommunalskatten</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Blad1!$A$2:$A$11</c:f>
              <c:strCache>
                <c:ptCount val="10"/>
                <c:pt idx="0">
                  <c:v>Preschool/ primary/ secondary schools</c:v>
                </c:pt>
                <c:pt idx="1">
                  <c:v>Eldercare</c:v>
                </c:pt>
                <c:pt idx="2">
                  <c:v>Welfare of the functionally impaired</c:v>
                </c:pt>
                <c:pt idx="3">
                  <c:v>High school/ adult education</c:v>
                </c:pt>
                <c:pt idx="4">
                  <c:v>Individual and family welfare</c:v>
                </c:pt>
                <c:pt idx="5">
                  <c:v>Culture and leisure</c:v>
                </c:pt>
                <c:pt idx="6">
                  <c:v>Other operations</c:v>
                </c:pt>
                <c:pt idx="7">
                  <c:v>Streets and parks</c:v>
                </c:pt>
                <c:pt idx="8">
                  <c:v>Urban planning/ environment</c:v>
                </c:pt>
                <c:pt idx="9">
                  <c:v>Fire and rescue services</c:v>
                </c:pt>
              </c:strCache>
            </c:strRef>
          </c:cat>
          <c:val>
            <c:numRef>
              <c:f>Blad1!$B$2:$B$11</c:f>
              <c:numCache>
                <c:formatCode>_-* #\ ##0\ [$SEK]_-;\-* #\ ##0\ [$SEK]_-;_-* "-"??\ [$SEK]_-;_-@_-</c:formatCode>
                <c:ptCount val="10"/>
                <c:pt idx="0">
                  <c:v>37</c:v>
                </c:pt>
                <c:pt idx="1">
                  <c:v>20</c:v>
                </c:pt>
                <c:pt idx="2">
                  <c:v>13</c:v>
                </c:pt>
                <c:pt idx="3">
                  <c:v>9</c:v>
                </c:pt>
                <c:pt idx="4">
                  <c:v>8</c:v>
                </c:pt>
                <c:pt idx="5">
                  <c:v>4</c:v>
                </c:pt>
                <c:pt idx="6">
                  <c:v>4</c:v>
                </c:pt>
                <c:pt idx="7">
                  <c:v>3</c:v>
                </c:pt>
                <c:pt idx="8">
                  <c:v>1</c:v>
                </c:pt>
                <c:pt idx="9">
                  <c:v>1</c:v>
                </c:pt>
              </c:numCache>
            </c:numRef>
          </c:val>
          <c:extLst>
            <c:ext xmlns:c16="http://schemas.microsoft.com/office/drawing/2014/chart" uri="{C3380CC4-5D6E-409C-BE32-E72D297353CC}">
              <c16:uniqueId val="{00000000-DB5F-4D4F-A0CF-55DE85F13824}"/>
            </c:ext>
          </c:extLst>
        </c:ser>
        <c:dLbls>
          <c:dLblPos val="outEnd"/>
          <c:showLegendKey val="0"/>
          <c:showVal val="1"/>
          <c:showCatName val="0"/>
          <c:showSerName val="0"/>
          <c:showPercent val="0"/>
          <c:showBubbleSize val="0"/>
        </c:dLbls>
        <c:gapWidth val="150"/>
        <c:axId val="634747056"/>
        <c:axId val="634748040"/>
      </c:barChart>
      <c:catAx>
        <c:axId val="63474705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sv-SE"/>
          </a:p>
        </c:txPr>
        <c:crossAx val="634748040"/>
        <c:crosses val="autoZero"/>
        <c:auto val="1"/>
        <c:lblAlgn val="ctr"/>
        <c:lblOffset val="100"/>
        <c:noMultiLvlLbl val="0"/>
      </c:catAx>
      <c:valAx>
        <c:axId val="634748040"/>
        <c:scaling>
          <c:orientation val="minMax"/>
        </c:scaling>
        <c:delete val="1"/>
        <c:axPos val="l"/>
        <c:majorGridlines>
          <c:spPr>
            <a:ln w="9525" cap="flat" cmpd="sng" algn="ctr">
              <a:solidFill>
                <a:schemeClr val="bg1">
                  <a:lumMod val="95000"/>
                </a:schemeClr>
              </a:solidFill>
              <a:round/>
            </a:ln>
            <a:effectLst/>
          </c:spPr>
        </c:majorGridlines>
        <c:numFmt formatCode="_-* #\ ##0\ [$SEK]_-;\-* #\ ##0\ [$SEK]_-;_-* &quot;-&quot;??\ [$SEK]_-;_-@_-" sourceLinked="1"/>
        <c:majorTickMark val="out"/>
        <c:minorTickMark val="none"/>
        <c:tickLblPos val="nextTo"/>
        <c:crossAx val="634747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04-24T11:47:15.362" idx="3">
    <p:pos x="5441" y="3325"/>
    <p:text>markera koalition</p:text>
    <p:extLst>
      <p:ext uri="{C676402C-5697-4E1C-873F-D02D1690AC5C}">
        <p15:threadingInfo xmlns:p15="http://schemas.microsoft.com/office/powerpoint/2012/main" timeZoneBias="-120"/>
      </p:ext>
    </p:extLst>
  </p:cm>
  <p:cm authorId="2" dt="2023-04-25T14:21:09.360" idx="2">
    <p:pos x="5441" y="3461"/>
    <p:text>Kolla gärna så det stämmer med kansliet.</p:text>
    <p:extLst>
      <p:ext uri="{C676402C-5697-4E1C-873F-D02D1690AC5C}">
        <p15:threadingInfo xmlns:p15="http://schemas.microsoft.com/office/powerpoint/2012/main" timeZoneBias="-120">
          <p15:parentCm authorId="1" idx="3"/>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4-24T11:48:39.216" idx="4">
    <p:pos x="3700" y="1421"/>
    <p:text>kolla upp</p:text>
    <p:extLst>
      <p:ext uri="{C676402C-5697-4E1C-873F-D02D1690AC5C}">
        <p15:threadingInfo xmlns:p15="http://schemas.microsoft.com/office/powerpoint/2012/main" timeZoneBias="-120"/>
      </p:ext>
    </p:extLst>
  </p:cm>
  <p:cm authorId="2" dt="2023-04-25T14:22:48.419" idx="3">
    <p:pos x="3700" y="1557"/>
    <p:text>Förslag:Leisure and culture department</p:text>
    <p:extLst>
      <p:ext uri="{C676402C-5697-4E1C-873F-D02D1690AC5C}">
        <p15:threadingInfo xmlns:p15="http://schemas.microsoft.com/office/powerpoint/2012/main" timeZoneBias="-120">
          <p15:parentCm authorId="1" idx="4"/>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3-04-24T11:51:45.233" idx="6">
    <p:pos x="1196" y="3093"/>
    <p:text>litet t</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3-04-24T11:52:12.081" idx="7">
    <p:pos x="1503" y="645"/>
    <p:text>Typical</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3-04-24T11:53:32.289" idx="8">
    <p:pos x="3869" y="645"/>
    <p:text>engelska</p:text>
    <p:extLst>
      <p:ext uri="{C676402C-5697-4E1C-873F-D02D1690AC5C}">
        <p15:threadingInfo xmlns:p15="http://schemas.microsoft.com/office/powerpoint/2012/main" timeZoneBias="-120"/>
      </p:ext>
    </p:extLst>
  </p:cm>
  <p:cm authorId="2" dt="2023-04-25T14:23:50.343" idx="4">
    <p:pos x="3869" y="781"/>
    <p:text>Förslag:</p:text>
    <p:extLst>
      <p:ext uri="{C676402C-5697-4E1C-873F-D02D1690AC5C}">
        <p15:threadingInfo xmlns:p15="http://schemas.microsoft.com/office/powerpoint/2012/main" timeZoneBias="-120">
          <p15:parentCm authorId="1" idx="8"/>
        </p15:threadingInfo>
      </p:ext>
    </p:extLst>
  </p:cm>
  <p:cm authorId="2" dt="2023-04-25T14:24:28.465" idx="5">
    <p:pos x="3869" y="917"/>
    <p:text>Expansive growth....</p:text>
    <p:extLst>
      <p:ext uri="{C676402C-5697-4E1C-873F-D02D1690AC5C}">
        <p15:threadingInfo xmlns:p15="http://schemas.microsoft.com/office/powerpoint/2012/main" timeZoneBias="-120">
          <p15:parentCm authorId="1" idx="8"/>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302FD970-4676-496B-8E12-C545D680DA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E0FB1DDF-5BB2-487A-8F67-F08629A425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A5DEBC-2BEF-4C3E-A4EA-075F9067828E}" type="datetimeFigureOut">
              <a:rPr lang="sv-SE" smtClean="0"/>
              <a:t>2023-05-22</a:t>
            </a:fld>
            <a:endParaRPr lang="sv-SE"/>
          </a:p>
        </p:txBody>
      </p:sp>
      <p:sp>
        <p:nvSpPr>
          <p:cNvPr id="4" name="Platshållare för sidfot 3">
            <a:extLst>
              <a:ext uri="{FF2B5EF4-FFF2-40B4-BE49-F238E27FC236}">
                <a16:creationId xmlns:a16="http://schemas.microsoft.com/office/drawing/2014/main" id="{E9C37F7E-97A7-419F-A95F-EEB280AF7B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91278DC0-78B7-46FD-84B8-8C29559972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A965F-6695-489B-89A7-9F7E4A49A203}" type="slidenum">
              <a:rPr lang="sv-SE" smtClean="0"/>
              <a:t>‹#›</a:t>
            </a:fld>
            <a:endParaRPr lang="sv-SE"/>
          </a:p>
        </p:txBody>
      </p:sp>
    </p:spTree>
    <p:extLst>
      <p:ext uri="{BB962C8B-B14F-4D97-AF65-F5344CB8AC3E}">
        <p14:creationId xmlns:p14="http://schemas.microsoft.com/office/powerpoint/2010/main" val="3797326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5523B8-763E-4ED6-BA79-DA70199052F1}" type="datetimeFigureOut">
              <a:rPr lang="sv-SE" smtClean="0"/>
              <a:t>2023-05-22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AC584B-15AE-4ECC-ABC7-E738CF126219}" type="slidenum">
              <a:rPr lang="sv-SE" smtClean="0"/>
              <a:t>‹#›</a:t>
            </a:fld>
            <a:endParaRPr lang="sv-SE"/>
          </a:p>
        </p:txBody>
      </p:sp>
    </p:spTree>
    <p:extLst>
      <p:ext uri="{BB962C8B-B14F-4D97-AF65-F5344CB8AC3E}">
        <p14:creationId xmlns:p14="http://schemas.microsoft.com/office/powerpoint/2010/main" val="1790116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4AC584B-15AE-4ECC-ABC7-E738CF126219}" type="slidenum">
              <a:rPr lang="sv-SE" smtClean="0"/>
              <a:t>1</a:t>
            </a:fld>
            <a:endParaRPr lang="sv-SE" dirty="0"/>
          </a:p>
        </p:txBody>
      </p:sp>
    </p:spTree>
    <p:extLst>
      <p:ext uri="{BB962C8B-B14F-4D97-AF65-F5344CB8AC3E}">
        <p14:creationId xmlns:p14="http://schemas.microsoft.com/office/powerpoint/2010/main" val="1708532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We are a hub for southern Sweden, and we have excellent communications with the outside world – regardless of distance. The strategic location, in combination with our expanding industrial base, gives us the prerequisites for promoting innovation and maintaining a firm focus on the future. The location of our municipality in the heart of the Nordic region presents considerable communication potential with the rest of Sweden and the whole of Scandinavia</a:t>
            </a:r>
            <a:r>
              <a:rPr lang="sv-SE" sz="1200" b="0" i="0" u="none" strike="noStrike" kern="1200" baseline="0" dirty="0">
                <a:solidFill>
                  <a:schemeClr val="tx1"/>
                </a:solidFill>
                <a:effectLst/>
                <a:latin typeface="+mn-lt"/>
                <a:ea typeface="+mn-ea"/>
                <a:cs typeface="+mn-cs"/>
              </a:rPr>
              <a:t>.</a:t>
            </a:r>
          </a:p>
          <a:p>
            <a:endParaRPr lang="sv-SE"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effectLst/>
                <a:latin typeface="+mn-lt"/>
                <a:ea typeface="+mn-ea"/>
                <a:cs typeface="+mn-cs"/>
              </a:rPr>
              <a:t>Distances have been rounded off and are according to Google Maps (Shortest distance by car from the Town Hall in Jönköping to the </a:t>
            </a:r>
            <a:r>
              <a:rPr lang="en-US" sz="1200" b="0" i="1" u="none" strike="noStrike" kern="1200" baseline="0" dirty="0" err="1">
                <a:solidFill>
                  <a:schemeClr val="tx1"/>
                </a:solidFill>
                <a:effectLst/>
                <a:latin typeface="+mn-lt"/>
                <a:ea typeface="+mn-ea"/>
                <a:cs typeface="+mn-cs"/>
              </a:rPr>
              <a:t>centre</a:t>
            </a:r>
            <a:r>
              <a:rPr lang="en-US" sz="1200" b="0" i="1" u="none" strike="noStrike" kern="1200" baseline="0" dirty="0">
                <a:solidFill>
                  <a:schemeClr val="tx1"/>
                </a:solidFill>
                <a:effectLst/>
                <a:latin typeface="+mn-lt"/>
                <a:ea typeface="+mn-ea"/>
                <a:cs typeface="+mn-cs"/>
              </a:rPr>
              <a:t> of each town).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a:solidFill>
                <a:schemeClr val="tx1"/>
              </a:solidFill>
              <a:effectLst/>
              <a:latin typeface="+mn-lt"/>
              <a:ea typeface="+mn-ea"/>
              <a:cs typeface="+mn-cs"/>
            </a:endParaRPr>
          </a:p>
          <a:p>
            <a:r>
              <a:rPr lang="sv-SE" sz="1200" b="0" i="0" u="none" strike="noStrike" kern="1200" baseline="0" dirty="0">
                <a:solidFill>
                  <a:schemeClr val="tx1"/>
                </a:solidFill>
                <a:effectLst/>
                <a:latin typeface="+mn-lt"/>
                <a:ea typeface="+mn-ea"/>
                <a:cs typeface="+mn-cs"/>
              </a:rPr>
              <a:t>The </a:t>
            </a:r>
            <a:r>
              <a:rPr lang="sv-SE" sz="1200" b="0" i="0" u="none" strike="noStrike" kern="1200" baseline="0" dirty="0" err="1">
                <a:solidFill>
                  <a:schemeClr val="tx1"/>
                </a:solidFill>
                <a:effectLst/>
                <a:latin typeface="+mn-lt"/>
                <a:ea typeface="+mn-ea"/>
                <a:cs typeface="+mn-cs"/>
              </a:rPr>
              <a:t>largest</a:t>
            </a:r>
            <a:r>
              <a:rPr lang="sv-SE" sz="1200" b="0" i="0" u="none" strike="noStrike" kern="1200" baseline="0" dirty="0">
                <a:solidFill>
                  <a:schemeClr val="tx1"/>
                </a:solidFill>
                <a:effectLst/>
                <a:latin typeface="+mn-lt"/>
                <a:ea typeface="+mn-ea"/>
                <a:cs typeface="+mn-cs"/>
              </a:rPr>
              <a:t> </a:t>
            </a:r>
            <a:r>
              <a:rPr lang="sv-SE" sz="1200" b="0" i="0" u="none" strike="noStrike" kern="1200" baseline="0" dirty="0" err="1">
                <a:solidFill>
                  <a:schemeClr val="tx1"/>
                </a:solidFill>
                <a:effectLst/>
                <a:latin typeface="+mn-lt"/>
                <a:ea typeface="+mn-ea"/>
                <a:cs typeface="+mn-cs"/>
              </a:rPr>
              <a:t>towns</a:t>
            </a:r>
            <a:r>
              <a:rPr lang="sv-SE" sz="1200" b="0" i="0" u="none" strike="noStrike" kern="1200" baseline="0" dirty="0">
                <a:solidFill>
                  <a:schemeClr val="tx1"/>
                </a:solidFill>
                <a:effectLst/>
                <a:latin typeface="+mn-lt"/>
                <a:ea typeface="+mn-ea"/>
                <a:cs typeface="+mn-cs"/>
              </a:rPr>
              <a:t> and </a:t>
            </a:r>
            <a:r>
              <a:rPr lang="sv-SE" sz="1200" b="0" i="0" u="none" strike="noStrike" kern="1200" baseline="0" dirty="0" err="1">
                <a:solidFill>
                  <a:schemeClr val="tx1"/>
                </a:solidFill>
                <a:effectLst/>
                <a:latin typeface="+mn-lt"/>
                <a:ea typeface="+mn-ea"/>
                <a:cs typeface="+mn-cs"/>
              </a:rPr>
              <a:t>villages</a:t>
            </a:r>
            <a:r>
              <a:rPr lang="sv-SE" sz="1200" b="0" i="0" u="none" strike="noStrike" kern="1200" baseline="0" dirty="0">
                <a:solidFill>
                  <a:schemeClr val="tx1"/>
                </a:solidFill>
                <a:effectLst/>
                <a:latin typeface="+mn-lt"/>
                <a:ea typeface="+mn-ea"/>
                <a:cs typeface="+mn-cs"/>
              </a:rPr>
              <a:t> in the </a:t>
            </a:r>
            <a:r>
              <a:rPr lang="sv-SE" sz="1200" b="0" i="0" u="none" strike="noStrike" kern="1200" baseline="0" dirty="0" err="1">
                <a:solidFill>
                  <a:schemeClr val="tx1"/>
                </a:solidFill>
                <a:effectLst/>
                <a:latin typeface="+mn-lt"/>
                <a:ea typeface="+mn-ea"/>
                <a:cs typeface="+mn-cs"/>
              </a:rPr>
              <a:t>municipality</a:t>
            </a:r>
            <a:r>
              <a:rPr lang="sv-SE" sz="1200" b="0" i="0" u="none" strike="noStrike" kern="1200" baseline="0" dirty="0">
                <a:solidFill>
                  <a:schemeClr val="tx1"/>
                </a:solidFill>
                <a:effectLst/>
                <a:latin typeface="+mn-lt"/>
                <a:ea typeface="+mn-ea"/>
                <a:cs typeface="+mn-cs"/>
              </a:rPr>
              <a:t> </a:t>
            </a:r>
            <a:r>
              <a:rPr lang="sv-SE" sz="1200" b="0" i="0" u="none" strike="noStrike" kern="1200" baseline="0" dirty="0" err="1">
                <a:solidFill>
                  <a:schemeClr val="tx1"/>
                </a:solidFill>
                <a:effectLst/>
                <a:latin typeface="+mn-lt"/>
                <a:ea typeface="+mn-ea"/>
                <a:cs typeface="+mn-cs"/>
              </a:rPr>
              <a:t>of</a:t>
            </a:r>
            <a:r>
              <a:rPr lang="sv-SE" sz="1200" b="0" i="0" u="none" strike="noStrike" kern="1200" baseline="0" dirty="0">
                <a:solidFill>
                  <a:schemeClr val="tx1"/>
                </a:solidFill>
                <a:effectLst/>
                <a:latin typeface="+mn-lt"/>
                <a:ea typeface="+mn-ea"/>
                <a:cs typeface="+mn-cs"/>
              </a:rPr>
              <a:t> Jönköping </a:t>
            </a:r>
            <a:r>
              <a:rPr lang="sv-SE" sz="1200" b="0" i="0" u="none" strike="noStrike" kern="1200" baseline="0" dirty="0" err="1">
                <a:solidFill>
                  <a:schemeClr val="tx1"/>
                </a:solidFill>
                <a:effectLst/>
                <a:latin typeface="+mn-lt"/>
                <a:ea typeface="+mn-ea"/>
                <a:cs typeface="+mn-cs"/>
              </a:rPr>
              <a:t>are</a:t>
            </a:r>
            <a:r>
              <a:rPr lang="sv-SE" sz="1200" b="0" i="0" u="none" strike="noStrike" kern="1200" baseline="0" dirty="0">
                <a:solidFill>
                  <a:schemeClr val="tx1"/>
                </a:solidFill>
                <a:effectLst/>
                <a:latin typeface="+mn-lt"/>
                <a:ea typeface="+mn-ea"/>
                <a:cs typeface="+mn-cs"/>
              </a:rPr>
              <a:t> Jönköping, Huskvarna, Bankeryd, Taberg, Tenhult, Gränna, Barnarp, Kaxholmen. </a:t>
            </a:r>
          </a:p>
          <a:p>
            <a:endParaRPr lang="sv-SE" sz="1200" b="0" i="0" u="none" strike="noStrike" kern="1200" baseline="0" dirty="0">
              <a:solidFill>
                <a:schemeClr val="tx1"/>
              </a:solidFill>
              <a:effectLst/>
              <a:latin typeface="+mn-lt"/>
              <a:ea typeface="+mn-ea"/>
              <a:cs typeface="+mn-cs"/>
            </a:endParaRPr>
          </a:p>
          <a:p>
            <a:r>
              <a:rPr lang="sv-SE" sz="1200" b="0" i="0" u="none" strike="noStrike" kern="1200" baseline="0" dirty="0">
                <a:solidFill>
                  <a:schemeClr val="tx1"/>
                </a:solidFill>
                <a:effectLst/>
                <a:latin typeface="+mn-lt"/>
                <a:ea typeface="+mn-ea"/>
                <a:cs typeface="+mn-cs"/>
              </a:rPr>
              <a:t>The </a:t>
            </a:r>
            <a:r>
              <a:rPr lang="sv-SE" sz="1200" b="0" i="0" u="none" strike="noStrike" kern="1200" baseline="0" dirty="0" err="1">
                <a:solidFill>
                  <a:schemeClr val="tx1"/>
                </a:solidFill>
                <a:effectLst/>
                <a:latin typeface="+mn-lt"/>
                <a:ea typeface="+mn-ea"/>
                <a:cs typeface="+mn-cs"/>
              </a:rPr>
              <a:t>towns</a:t>
            </a:r>
            <a:r>
              <a:rPr lang="sv-SE" sz="1200" b="0" i="0" u="none" strike="noStrike" kern="1200" baseline="0" dirty="0">
                <a:solidFill>
                  <a:schemeClr val="tx1"/>
                </a:solidFill>
                <a:effectLst/>
                <a:latin typeface="+mn-lt"/>
                <a:ea typeface="+mn-ea"/>
                <a:cs typeface="+mn-cs"/>
              </a:rPr>
              <a:t> and </a:t>
            </a:r>
            <a:r>
              <a:rPr lang="sv-SE" sz="1200" b="0" i="0" u="none" strike="noStrike" kern="1200" baseline="0" dirty="0" err="1">
                <a:solidFill>
                  <a:schemeClr val="tx1"/>
                </a:solidFill>
                <a:effectLst/>
                <a:latin typeface="+mn-lt"/>
                <a:ea typeface="+mn-ea"/>
                <a:cs typeface="+mn-cs"/>
              </a:rPr>
              <a:t>villages</a:t>
            </a:r>
            <a:r>
              <a:rPr lang="sv-SE" sz="1200" b="0" i="0" u="none" strike="noStrike" kern="1200" baseline="0" dirty="0">
                <a:solidFill>
                  <a:schemeClr val="tx1"/>
                </a:solidFill>
                <a:effectLst/>
                <a:latin typeface="+mn-lt"/>
                <a:ea typeface="+mn-ea"/>
                <a:cs typeface="+mn-cs"/>
              </a:rPr>
              <a:t> in the </a:t>
            </a:r>
            <a:r>
              <a:rPr lang="sv-SE" sz="1200" b="0" i="0" u="none" strike="noStrike" kern="1200" baseline="0" dirty="0" err="1">
                <a:solidFill>
                  <a:schemeClr val="tx1"/>
                </a:solidFill>
                <a:effectLst/>
                <a:latin typeface="+mn-lt"/>
                <a:ea typeface="+mn-ea"/>
                <a:cs typeface="+mn-cs"/>
              </a:rPr>
              <a:t>Municipality</a:t>
            </a:r>
            <a:r>
              <a:rPr lang="sv-SE" sz="1200" b="0" i="0" u="none" strike="noStrike" kern="1200" baseline="0" dirty="0">
                <a:solidFill>
                  <a:schemeClr val="tx1"/>
                </a:solidFill>
                <a:effectLst/>
                <a:latin typeface="+mn-lt"/>
                <a:ea typeface="+mn-ea"/>
                <a:cs typeface="+mn-cs"/>
              </a:rPr>
              <a:t> </a:t>
            </a:r>
            <a:r>
              <a:rPr lang="sv-SE" sz="1200" b="0" i="0" u="none" strike="noStrike" kern="1200" baseline="0" dirty="0" err="1">
                <a:solidFill>
                  <a:schemeClr val="tx1"/>
                </a:solidFill>
                <a:effectLst/>
                <a:latin typeface="+mn-lt"/>
                <a:ea typeface="+mn-ea"/>
                <a:cs typeface="+mn-cs"/>
              </a:rPr>
              <a:t>of</a:t>
            </a:r>
            <a:r>
              <a:rPr lang="sv-SE" sz="1200" b="0" i="0" u="none" strike="noStrike" kern="1200" baseline="0" dirty="0">
                <a:solidFill>
                  <a:schemeClr val="tx1"/>
                </a:solidFill>
                <a:effectLst/>
                <a:latin typeface="+mn-lt"/>
                <a:ea typeface="+mn-ea"/>
                <a:cs typeface="+mn-cs"/>
              </a:rPr>
              <a:t> Jönköping </a:t>
            </a:r>
            <a:r>
              <a:rPr lang="sv-SE" sz="1200" b="0" i="0" u="none" strike="noStrike" kern="1200" baseline="0" dirty="0" err="1">
                <a:solidFill>
                  <a:schemeClr val="tx1"/>
                </a:solidFill>
                <a:effectLst/>
                <a:latin typeface="+mn-lt"/>
                <a:ea typeface="+mn-ea"/>
                <a:cs typeface="+mn-cs"/>
              </a:rPr>
              <a:t>are</a:t>
            </a:r>
            <a:r>
              <a:rPr lang="sv-SE" sz="1200" b="0" i="0" u="none" strike="noStrike" kern="1200" baseline="0" dirty="0">
                <a:solidFill>
                  <a:schemeClr val="tx1"/>
                </a:solidFill>
                <a:effectLst/>
                <a:latin typeface="+mn-lt"/>
                <a:ea typeface="+mn-ea"/>
                <a:cs typeface="+mn-cs"/>
              </a:rPr>
              <a:t>: Jönköping, Huskvarna, Norrahammar, Bankeryd, Taberg, Tenhult, Gränna, Barnarp, Kaxholmen, Lekeryd, Bottnaryd, Kortebo, Skärstad, </a:t>
            </a:r>
            <a:r>
              <a:rPr lang="sv-SE" sz="1200" b="0" i="0" u="none" strike="noStrike" kern="1200" baseline="0" dirty="0" err="1">
                <a:solidFill>
                  <a:schemeClr val="tx1"/>
                </a:solidFill>
                <a:effectLst/>
                <a:latin typeface="+mn-lt"/>
                <a:ea typeface="+mn-ea"/>
                <a:cs typeface="+mn-cs"/>
              </a:rPr>
              <a:t>Ölmstad</a:t>
            </a:r>
            <a:r>
              <a:rPr lang="sv-SE" sz="1200" b="0" i="0" u="none" strike="noStrike" kern="1200" baseline="0" dirty="0">
                <a:solidFill>
                  <a:schemeClr val="tx1"/>
                </a:solidFill>
                <a:effectLst/>
                <a:latin typeface="+mn-lt"/>
                <a:ea typeface="+mn-ea"/>
                <a:cs typeface="+mn-cs"/>
              </a:rPr>
              <a:t>, Örserum, </a:t>
            </a:r>
            <a:r>
              <a:rPr lang="sv-SE" sz="1200" b="0" i="0" u="none" strike="noStrike" kern="1200" baseline="0" dirty="0" err="1">
                <a:solidFill>
                  <a:schemeClr val="tx1"/>
                </a:solidFill>
                <a:effectLst/>
                <a:latin typeface="+mn-lt"/>
                <a:ea typeface="+mn-ea"/>
                <a:cs typeface="+mn-cs"/>
              </a:rPr>
              <a:t>Tunnerstad</a:t>
            </a:r>
            <a:r>
              <a:rPr lang="sv-SE" sz="1200" b="0" i="0" u="none" strike="noStrike" kern="1200" baseline="0" dirty="0">
                <a:solidFill>
                  <a:schemeClr val="tx1"/>
                </a:solidFill>
                <a:effectLst/>
                <a:latin typeface="+mn-lt"/>
                <a:ea typeface="+mn-ea"/>
                <a:cs typeface="+mn-cs"/>
              </a:rPr>
              <a:t>, </a:t>
            </a:r>
            <a:r>
              <a:rPr lang="sv-SE" sz="1200" b="0" i="0" u="none" strike="noStrike" kern="1200" baseline="0" dirty="0" err="1">
                <a:solidFill>
                  <a:schemeClr val="tx1"/>
                </a:solidFill>
                <a:effectLst/>
                <a:latin typeface="+mn-lt"/>
                <a:ea typeface="+mn-ea"/>
                <a:cs typeface="+mn-cs"/>
              </a:rPr>
              <a:t>Öggestorp</a:t>
            </a:r>
            <a:r>
              <a:rPr lang="sv-SE" sz="1200" b="0" i="0" u="none" strike="noStrike" kern="1200" baseline="0" dirty="0">
                <a:solidFill>
                  <a:schemeClr val="tx1"/>
                </a:solidFill>
                <a:effectLst/>
                <a:latin typeface="+mn-lt"/>
                <a:ea typeface="+mn-ea"/>
                <a:cs typeface="+mn-cs"/>
              </a:rPr>
              <a:t>, </a:t>
            </a:r>
            <a:r>
              <a:rPr lang="sv-SE" sz="1200" b="0" i="0" u="none" strike="noStrike" kern="1200" baseline="0" dirty="0" err="1">
                <a:solidFill>
                  <a:schemeClr val="tx1"/>
                </a:solidFill>
                <a:effectLst/>
                <a:latin typeface="+mn-lt"/>
                <a:ea typeface="+mn-ea"/>
                <a:cs typeface="+mn-cs"/>
              </a:rPr>
              <a:t>Gissebo</a:t>
            </a:r>
            <a:r>
              <a:rPr lang="sv-SE" sz="1200" b="0" i="0" u="none" strike="noStrike" kern="1200" baseline="0" dirty="0">
                <a:solidFill>
                  <a:schemeClr val="tx1"/>
                </a:solidFill>
                <a:effectLst/>
                <a:latin typeface="+mn-lt"/>
                <a:ea typeface="+mn-ea"/>
                <a:cs typeface="+mn-cs"/>
              </a:rPr>
              <a:t>, Ryd and </a:t>
            </a:r>
            <a:r>
              <a:rPr lang="sv-SE" sz="1200" b="0" i="0" u="none" strike="noStrike" kern="1200" baseline="0" dirty="0" err="1">
                <a:solidFill>
                  <a:schemeClr val="tx1"/>
                </a:solidFill>
                <a:effectLst/>
                <a:latin typeface="+mn-lt"/>
                <a:ea typeface="+mn-ea"/>
                <a:cs typeface="+mn-cs"/>
              </a:rPr>
              <a:t>Hulukvarn</a:t>
            </a:r>
            <a:r>
              <a:rPr lang="sv-SE" sz="1200" b="0" i="0" u="none" strike="noStrike" kern="1200" baseline="0" dirty="0">
                <a:solidFill>
                  <a:schemeClr val="tx1"/>
                </a:solidFill>
                <a:effectLst/>
                <a:latin typeface="+mn-lt"/>
                <a:ea typeface="+mn-ea"/>
                <a:cs typeface="+mn-cs"/>
              </a:rPr>
              <a:t>, Ulvstorp and Västersjön.</a:t>
            </a:r>
          </a:p>
          <a:p>
            <a:endParaRPr lang="sv-SE" sz="1200" b="0" i="0" u="none" strike="noStrike" kern="1200" baseline="0" dirty="0">
              <a:solidFill>
                <a:schemeClr val="tx1"/>
              </a:solidFill>
              <a:effectLst/>
              <a:latin typeface="+mn-lt"/>
              <a:ea typeface="+mn-ea"/>
              <a:cs typeface="+mn-cs"/>
            </a:endParaRPr>
          </a:p>
          <a:p>
            <a:r>
              <a:rPr lang="sv-SE" sz="1200" b="0" i="0" u="none" strike="noStrike" kern="1200" baseline="0" dirty="0">
                <a:solidFill>
                  <a:schemeClr val="tx1"/>
                </a:solidFill>
                <a:effectLst/>
                <a:latin typeface="+mn-lt"/>
                <a:ea typeface="+mn-ea"/>
                <a:cs typeface="+mn-cs"/>
              </a:rPr>
              <a:t>The </a:t>
            </a:r>
            <a:r>
              <a:rPr lang="sv-SE" sz="1200" b="0" i="0" u="none" strike="noStrike" kern="1200" baseline="0" dirty="0" err="1">
                <a:solidFill>
                  <a:schemeClr val="tx1"/>
                </a:solidFill>
                <a:effectLst/>
                <a:latin typeface="+mn-lt"/>
                <a:ea typeface="+mn-ea"/>
                <a:cs typeface="+mn-cs"/>
              </a:rPr>
              <a:t>Municipality</a:t>
            </a:r>
            <a:r>
              <a:rPr lang="sv-SE" sz="1200" b="0" i="0" u="none" strike="noStrike" kern="1200" baseline="0" dirty="0">
                <a:solidFill>
                  <a:schemeClr val="tx1"/>
                </a:solidFill>
                <a:effectLst/>
                <a:latin typeface="+mn-lt"/>
                <a:ea typeface="+mn-ea"/>
                <a:cs typeface="+mn-cs"/>
              </a:rPr>
              <a:t> </a:t>
            </a:r>
            <a:r>
              <a:rPr lang="sv-SE" sz="1200" b="0" i="0" u="none" strike="noStrike" kern="1200" baseline="0" dirty="0" err="1">
                <a:solidFill>
                  <a:schemeClr val="tx1"/>
                </a:solidFill>
                <a:effectLst/>
                <a:latin typeface="+mn-lt"/>
                <a:ea typeface="+mn-ea"/>
                <a:cs typeface="+mn-cs"/>
              </a:rPr>
              <a:t>of</a:t>
            </a:r>
            <a:r>
              <a:rPr lang="sv-SE" sz="1200" b="0" i="0" u="none" strike="noStrike" kern="1200" baseline="0" dirty="0">
                <a:solidFill>
                  <a:schemeClr val="tx1"/>
                </a:solidFill>
                <a:effectLst/>
                <a:latin typeface="+mn-lt"/>
                <a:ea typeface="+mn-ea"/>
                <a:cs typeface="+mn-cs"/>
              </a:rPr>
              <a:t> Jönköping is </a:t>
            </a:r>
            <a:r>
              <a:rPr lang="sv-SE" sz="1200" b="0" i="0" u="none" strike="noStrike" kern="1200" baseline="0" dirty="0" err="1">
                <a:solidFill>
                  <a:schemeClr val="tx1"/>
                </a:solidFill>
                <a:effectLst/>
                <a:latin typeface="+mn-lt"/>
                <a:ea typeface="+mn-ea"/>
                <a:cs typeface="+mn-cs"/>
              </a:rPr>
              <a:t>made</a:t>
            </a:r>
            <a:r>
              <a:rPr lang="sv-SE" sz="1200" b="0" i="0" u="none" strike="noStrike" kern="1200" baseline="0" dirty="0">
                <a:solidFill>
                  <a:schemeClr val="tx1"/>
                </a:solidFill>
                <a:effectLst/>
                <a:latin typeface="+mn-lt"/>
                <a:ea typeface="+mn-ea"/>
                <a:cs typeface="+mn-cs"/>
              </a:rPr>
              <a:t> </a:t>
            </a:r>
            <a:r>
              <a:rPr lang="sv-SE" sz="1200" b="0" i="0" u="none" strike="noStrike" kern="1200" baseline="0" dirty="0" err="1">
                <a:solidFill>
                  <a:schemeClr val="tx1"/>
                </a:solidFill>
                <a:effectLst/>
                <a:latin typeface="+mn-lt"/>
                <a:ea typeface="+mn-ea"/>
                <a:cs typeface="+mn-cs"/>
              </a:rPr>
              <a:t>up</a:t>
            </a:r>
            <a:r>
              <a:rPr lang="sv-SE" sz="1200" b="0" i="0" u="none" strike="noStrike" kern="1200" baseline="0" dirty="0">
                <a:solidFill>
                  <a:schemeClr val="tx1"/>
                </a:solidFill>
                <a:effectLst/>
                <a:latin typeface="+mn-lt"/>
                <a:ea typeface="+mn-ea"/>
                <a:cs typeface="+mn-cs"/>
              </a:rPr>
              <a:t> </a:t>
            </a:r>
            <a:r>
              <a:rPr lang="sv-SE" sz="1200" b="0" i="0" u="none" strike="noStrike" kern="1200" baseline="0" dirty="0" err="1">
                <a:solidFill>
                  <a:schemeClr val="tx1"/>
                </a:solidFill>
                <a:effectLst/>
                <a:latin typeface="+mn-lt"/>
                <a:ea typeface="+mn-ea"/>
                <a:cs typeface="+mn-cs"/>
              </a:rPr>
              <a:t>of</a:t>
            </a:r>
            <a:r>
              <a:rPr lang="sv-SE" sz="1200" b="0" i="0" u="none" strike="noStrike" kern="1200" baseline="0" dirty="0">
                <a:solidFill>
                  <a:schemeClr val="tx1"/>
                </a:solidFill>
                <a:effectLst/>
                <a:latin typeface="+mn-lt"/>
                <a:ea typeface="+mn-ea"/>
                <a:cs typeface="+mn-cs"/>
              </a:rPr>
              <a:t> 12 municipal areas: Jönköping, Huskvarna, Gränna, Visingsö, Skärstad, Lekeryd, Tenhult, Barnarp, Norrahammar, Månsarp, Bankeryd, and Norra Mo.</a:t>
            </a:r>
          </a:p>
          <a:p>
            <a:endParaRPr lang="sv-SE" sz="1200" b="0" i="0" u="none" strike="noStrike" kern="1200" baseline="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10</a:t>
            </a:fld>
            <a:endParaRPr lang="sv-SE"/>
          </a:p>
        </p:txBody>
      </p:sp>
    </p:spTree>
    <p:extLst>
      <p:ext uri="{BB962C8B-B14F-4D97-AF65-F5344CB8AC3E}">
        <p14:creationId xmlns:p14="http://schemas.microsoft.com/office/powerpoint/2010/main" val="4254644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We are the 9th largest municipality in Sweden and the home of </a:t>
            </a:r>
            <a:r>
              <a:rPr lang="sv-SE" sz="1800" kern="1200" dirty="0">
                <a:solidFill>
                  <a:schemeClr val="tx1"/>
                </a:solidFill>
                <a:effectLst/>
                <a:latin typeface="+mn-lt"/>
                <a:ea typeface="+mn-ea"/>
                <a:cs typeface="+mn-cs"/>
              </a:rPr>
              <a:t>145</a:t>
            </a:r>
            <a:r>
              <a:rPr lang="sv-SE" sz="1800" kern="1200" baseline="0" dirty="0">
                <a:solidFill>
                  <a:schemeClr val="tx1"/>
                </a:solidFill>
                <a:effectLst/>
                <a:latin typeface="+mn-lt"/>
                <a:ea typeface="+mn-ea"/>
                <a:cs typeface="+mn-cs"/>
              </a:rPr>
              <a:t> 114</a:t>
            </a:r>
            <a:r>
              <a:rPr lang="sv-SE" sz="1800" kern="1200" dirty="0">
                <a:solidFill>
                  <a:schemeClr val="tx1"/>
                </a:solidFill>
                <a:effectLst/>
                <a:latin typeface="+mn-lt"/>
                <a:ea typeface="+mn-ea"/>
                <a:cs typeface="+mn-cs"/>
              </a:rPr>
              <a:t> </a:t>
            </a:r>
            <a:r>
              <a:rPr lang="en-US" sz="1800" kern="1200" dirty="0">
                <a:solidFill>
                  <a:schemeClr val="tx1"/>
                </a:solidFill>
                <a:effectLst/>
                <a:latin typeface="+mn-lt"/>
                <a:ea typeface="+mn-ea"/>
                <a:cs typeface="+mn-cs"/>
              </a:rPr>
              <a:t>people. </a:t>
            </a:r>
            <a:r>
              <a:rPr lang="en-GB" sz="1800" kern="1200" dirty="0">
                <a:solidFill>
                  <a:schemeClr val="tx1"/>
                </a:solidFill>
                <a:effectLst/>
                <a:latin typeface="+mn-lt"/>
                <a:ea typeface="+mn-ea"/>
                <a:cs typeface="+mn-cs"/>
              </a:rPr>
              <a:t>The municipal population has grown considerably. Over the past five years, it has increased by  an average of 1</a:t>
            </a:r>
            <a:r>
              <a:rPr lang="en-GB" sz="1800" kern="1200" baseline="0" dirty="0">
                <a:solidFill>
                  <a:schemeClr val="tx1"/>
                </a:solidFill>
                <a:effectLst/>
                <a:latin typeface="+mn-lt"/>
                <a:ea typeface="+mn-ea"/>
                <a:cs typeface="+mn-cs"/>
              </a:rPr>
              <a:t> 5</a:t>
            </a:r>
            <a:r>
              <a:rPr lang="en-GB" sz="1800" kern="1200" dirty="0">
                <a:solidFill>
                  <a:schemeClr val="tx1"/>
                </a:solidFill>
                <a:effectLst/>
                <a:latin typeface="+mn-lt"/>
                <a:ea typeface="+mn-ea"/>
                <a:cs typeface="+mn-cs"/>
              </a:rPr>
              <a:t>00 inhabitants per annum.</a:t>
            </a:r>
            <a:endParaRPr lang="en-US"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Many of us, 94</a:t>
            </a:r>
            <a:r>
              <a:rPr lang="en-US" sz="1800" kern="1200" baseline="0" dirty="0">
                <a:solidFill>
                  <a:schemeClr val="tx1"/>
                </a:solidFill>
                <a:effectLst/>
                <a:latin typeface="+mn-lt"/>
                <a:ea typeface="+mn-ea"/>
                <a:cs typeface="+mn-cs"/>
              </a:rPr>
              <a:t> </a:t>
            </a:r>
            <a:r>
              <a:rPr lang="sv-SE" sz="1800" kern="1200" dirty="0">
                <a:solidFill>
                  <a:schemeClr val="tx1"/>
                </a:solidFill>
                <a:effectLst/>
                <a:latin typeface="+mn-lt"/>
                <a:ea typeface="+mn-ea"/>
                <a:cs typeface="+mn-cs"/>
              </a:rPr>
              <a:t>701</a:t>
            </a:r>
            <a:r>
              <a:rPr lang="en-US" sz="1800" kern="1200" dirty="0">
                <a:solidFill>
                  <a:schemeClr val="tx1"/>
                </a:solidFill>
                <a:effectLst/>
                <a:latin typeface="+mn-lt"/>
                <a:ea typeface="+mn-ea"/>
                <a:cs typeface="+mn-cs"/>
              </a:rPr>
              <a:t>, live in Jönköping and </a:t>
            </a:r>
            <a:r>
              <a:rPr lang="en-US" sz="1800" kern="1200" dirty="0" err="1">
                <a:solidFill>
                  <a:schemeClr val="tx1"/>
                </a:solidFill>
                <a:effectLst/>
                <a:latin typeface="+mn-lt"/>
                <a:ea typeface="+mn-ea"/>
                <a:cs typeface="+mn-cs"/>
              </a:rPr>
              <a:t>Huskvarna</a:t>
            </a:r>
            <a:r>
              <a:rPr lang="en-US" sz="1800" kern="1200" dirty="0">
                <a:solidFill>
                  <a:schemeClr val="tx1"/>
                </a:solidFill>
                <a:effectLst/>
                <a:latin typeface="+mn-lt"/>
                <a:ea typeface="+mn-ea"/>
                <a:cs typeface="+mn-cs"/>
              </a:rPr>
              <a:t>.</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11</a:t>
            </a:fld>
            <a:endParaRPr lang="sv-SE"/>
          </a:p>
        </p:txBody>
      </p:sp>
    </p:spTree>
    <p:extLst>
      <p:ext uri="{BB962C8B-B14F-4D97-AF65-F5344CB8AC3E}">
        <p14:creationId xmlns:p14="http://schemas.microsoft.com/office/powerpoint/2010/main" val="3484879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mn-lt"/>
                <a:ea typeface="+mn-ea"/>
                <a:cs typeface="+mn-cs"/>
              </a:rPr>
              <a:t>The Municipality of Jönköping comprises 12 municipal areas: Jönköping, </a:t>
            </a:r>
            <a:r>
              <a:rPr lang="en-US" sz="1800" b="0" i="0" u="none" strike="noStrike" kern="1200" dirty="0" err="1">
                <a:solidFill>
                  <a:schemeClr val="tx1"/>
                </a:solidFill>
                <a:effectLst/>
                <a:latin typeface="+mn-lt"/>
                <a:ea typeface="+mn-ea"/>
                <a:cs typeface="+mn-cs"/>
              </a:rPr>
              <a:t>Huskvarna</a:t>
            </a:r>
            <a:r>
              <a:rPr lang="en-US" sz="1800" b="0" i="0" u="none" strike="noStrike" kern="1200" dirty="0">
                <a:solidFill>
                  <a:schemeClr val="tx1"/>
                </a:solidFill>
                <a:effectLst/>
                <a:latin typeface="+mn-lt"/>
                <a:ea typeface="+mn-ea"/>
                <a:cs typeface="+mn-cs"/>
              </a:rPr>
              <a:t>, </a:t>
            </a:r>
            <a:r>
              <a:rPr lang="en-US" sz="1800" b="0" i="0" u="none" strike="noStrike" kern="1200" dirty="0" err="1">
                <a:solidFill>
                  <a:schemeClr val="tx1"/>
                </a:solidFill>
                <a:effectLst/>
                <a:latin typeface="+mn-lt"/>
                <a:ea typeface="+mn-ea"/>
                <a:cs typeface="+mn-cs"/>
              </a:rPr>
              <a:t>Gränna</a:t>
            </a:r>
            <a:r>
              <a:rPr lang="en-US" sz="1800" b="0" i="0" u="none" strike="noStrike" kern="1200" dirty="0">
                <a:solidFill>
                  <a:schemeClr val="tx1"/>
                </a:solidFill>
                <a:effectLst/>
                <a:latin typeface="+mn-lt"/>
                <a:ea typeface="+mn-ea"/>
                <a:cs typeface="+mn-cs"/>
              </a:rPr>
              <a:t>, </a:t>
            </a:r>
            <a:r>
              <a:rPr lang="en-US" sz="1800" b="0" i="0" u="none" strike="noStrike" kern="1200" dirty="0" err="1">
                <a:solidFill>
                  <a:schemeClr val="tx1"/>
                </a:solidFill>
                <a:effectLst/>
                <a:latin typeface="+mn-lt"/>
                <a:ea typeface="+mn-ea"/>
                <a:cs typeface="+mn-cs"/>
              </a:rPr>
              <a:t>Visingsö</a:t>
            </a:r>
            <a:r>
              <a:rPr lang="en-US" sz="1800" b="0" i="0" u="none" strike="noStrike" kern="1200" dirty="0">
                <a:solidFill>
                  <a:schemeClr val="tx1"/>
                </a:solidFill>
                <a:effectLst/>
                <a:latin typeface="+mn-lt"/>
                <a:ea typeface="+mn-ea"/>
                <a:cs typeface="+mn-cs"/>
              </a:rPr>
              <a:t>, </a:t>
            </a:r>
            <a:r>
              <a:rPr lang="en-US" sz="1800" b="0" i="0" u="none" strike="noStrike" kern="1200" dirty="0" err="1">
                <a:solidFill>
                  <a:schemeClr val="tx1"/>
                </a:solidFill>
                <a:effectLst/>
                <a:latin typeface="+mn-lt"/>
                <a:ea typeface="+mn-ea"/>
                <a:cs typeface="+mn-cs"/>
              </a:rPr>
              <a:t>Skärstad-Ölmstad</a:t>
            </a:r>
            <a:r>
              <a:rPr lang="en-US" sz="1800" b="0" i="0" u="none" strike="noStrike" kern="1200" dirty="0">
                <a:solidFill>
                  <a:schemeClr val="tx1"/>
                </a:solidFill>
                <a:effectLst/>
                <a:latin typeface="+mn-lt"/>
                <a:ea typeface="+mn-ea"/>
                <a:cs typeface="+mn-cs"/>
              </a:rPr>
              <a:t>, </a:t>
            </a:r>
            <a:r>
              <a:rPr lang="en-US" sz="1800" b="0" i="0" u="none" strike="noStrike" kern="1200" dirty="0" err="1">
                <a:solidFill>
                  <a:schemeClr val="tx1"/>
                </a:solidFill>
                <a:effectLst/>
                <a:latin typeface="+mn-lt"/>
                <a:ea typeface="+mn-ea"/>
                <a:cs typeface="+mn-cs"/>
              </a:rPr>
              <a:t>Lekeryd</a:t>
            </a:r>
            <a:r>
              <a:rPr lang="en-US" sz="1800" b="0" i="0" u="none" strike="noStrike" kern="1200" dirty="0">
                <a:solidFill>
                  <a:schemeClr val="tx1"/>
                </a:solidFill>
                <a:effectLst/>
                <a:latin typeface="+mn-lt"/>
                <a:ea typeface="+mn-ea"/>
                <a:cs typeface="+mn-cs"/>
              </a:rPr>
              <a:t>, </a:t>
            </a:r>
            <a:r>
              <a:rPr lang="en-US" sz="1800" b="0" i="0" u="none" strike="noStrike" kern="1200" dirty="0" err="1">
                <a:solidFill>
                  <a:schemeClr val="tx1"/>
                </a:solidFill>
                <a:effectLst/>
                <a:latin typeface="+mn-lt"/>
                <a:ea typeface="+mn-ea"/>
                <a:cs typeface="+mn-cs"/>
              </a:rPr>
              <a:t>Tenhult</a:t>
            </a:r>
            <a:r>
              <a:rPr lang="en-US" sz="1800" b="0" i="0" u="none" strike="noStrike" kern="1200" dirty="0">
                <a:solidFill>
                  <a:schemeClr val="tx1"/>
                </a:solidFill>
                <a:effectLst/>
                <a:latin typeface="+mn-lt"/>
                <a:ea typeface="+mn-ea"/>
                <a:cs typeface="+mn-cs"/>
              </a:rPr>
              <a:t>, </a:t>
            </a:r>
            <a:r>
              <a:rPr lang="en-US" sz="1800" b="0" i="0" u="none" strike="noStrike" kern="1200" dirty="0" err="1">
                <a:solidFill>
                  <a:schemeClr val="tx1"/>
                </a:solidFill>
                <a:effectLst/>
                <a:latin typeface="+mn-lt"/>
                <a:ea typeface="+mn-ea"/>
                <a:cs typeface="+mn-cs"/>
              </a:rPr>
              <a:t>Barnarp</a:t>
            </a:r>
            <a:r>
              <a:rPr lang="en-US" sz="1800" b="0" i="0" u="none" strike="noStrike" kern="1200" dirty="0">
                <a:solidFill>
                  <a:schemeClr val="tx1"/>
                </a:solidFill>
                <a:effectLst/>
                <a:latin typeface="+mn-lt"/>
                <a:ea typeface="+mn-ea"/>
                <a:cs typeface="+mn-cs"/>
              </a:rPr>
              <a:t>, </a:t>
            </a:r>
            <a:r>
              <a:rPr lang="en-US" sz="1800" b="0" i="0" u="none" strike="noStrike" kern="1200" dirty="0" err="1">
                <a:solidFill>
                  <a:schemeClr val="tx1"/>
                </a:solidFill>
                <a:effectLst/>
                <a:latin typeface="+mn-lt"/>
                <a:ea typeface="+mn-ea"/>
                <a:cs typeface="+mn-cs"/>
              </a:rPr>
              <a:t>Norrahammar-Hovslätt</a:t>
            </a:r>
            <a:r>
              <a:rPr lang="en-US" sz="1800" b="0" i="0" u="none" strike="noStrike" kern="1200" dirty="0">
                <a:solidFill>
                  <a:schemeClr val="tx1"/>
                </a:solidFill>
                <a:effectLst/>
                <a:latin typeface="+mn-lt"/>
                <a:ea typeface="+mn-ea"/>
                <a:cs typeface="+mn-cs"/>
              </a:rPr>
              <a:t>, </a:t>
            </a:r>
            <a:r>
              <a:rPr lang="en-US" sz="1800" b="0" i="0" u="none" strike="noStrike" kern="1200" dirty="0" err="1">
                <a:solidFill>
                  <a:schemeClr val="tx1"/>
                </a:solidFill>
                <a:effectLst/>
                <a:latin typeface="+mn-lt"/>
                <a:ea typeface="+mn-ea"/>
                <a:cs typeface="+mn-cs"/>
              </a:rPr>
              <a:t>Månsarp</a:t>
            </a:r>
            <a:r>
              <a:rPr lang="en-US" sz="1800" b="0" i="0" u="none" strike="noStrike" kern="1200" dirty="0">
                <a:solidFill>
                  <a:schemeClr val="tx1"/>
                </a:solidFill>
                <a:effectLst/>
                <a:latin typeface="+mn-lt"/>
                <a:ea typeface="+mn-ea"/>
                <a:cs typeface="+mn-cs"/>
              </a:rPr>
              <a:t>-Taberg, </a:t>
            </a:r>
            <a:r>
              <a:rPr lang="en-US" sz="1800" b="0" i="0" u="none" strike="noStrike" kern="1200" dirty="0" err="1">
                <a:solidFill>
                  <a:schemeClr val="tx1"/>
                </a:solidFill>
                <a:effectLst/>
                <a:latin typeface="+mn-lt"/>
                <a:ea typeface="+mn-ea"/>
                <a:cs typeface="+mn-cs"/>
              </a:rPr>
              <a:t>Bankeryd</a:t>
            </a:r>
            <a:r>
              <a:rPr lang="en-US" sz="1800" b="0" i="0" u="none" strike="noStrike" kern="1200" dirty="0">
                <a:solidFill>
                  <a:schemeClr val="tx1"/>
                </a:solidFill>
                <a:effectLst/>
                <a:latin typeface="+mn-lt"/>
                <a:ea typeface="+mn-ea"/>
                <a:cs typeface="+mn-cs"/>
              </a:rPr>
              <a:t>, and </a:t>
            </a:r>
            <a:r>
              <a:rPr lang="en-US" sz="1800" b="0" i="0" u="none" strike="noStrike" kern="1200" dirty="0" err="1">
                <a:solidFill>
                  <a:schemeClr val="tx1"/>
                </a:solidFill>
                <a:effectLst/>
                <a:latin typeface="+mn-lt"/>
                <a:ea typeface="+mn-ea"/>
                <a:cs typeface="+mn-cs"/>
              </a:rPr>
              <a:t>Norra</a:t>
            </a:r>
            <a:r>
              <a:rPr lang="en-US" sz="1800" b="0" i="0" u="none" strike="noStrike" kern="1200" dirty="0">
                <a:solidFill>
                  <a:schemeClr val="tx1"/>
                </a:solidFill>
                <a:effectLst/>
                <a:latin typeface="+mn-lt"/>
                <a:ea typeface="+mn-ea"/>
                <a:cs typeface="+mn-cs"/>
              </a:rPr>
              <a:t> Mo. Together we are an attractive place to live and develop and with a high net increase in population.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mn-lt"/>
                <a:ea typeface="+mn-ea"/>
                <a:cs typeface="+mn-cs"/>
              </a:rPr>
              <a:t>The population also changes in line with the number of births. In total, </a:t>
            </a:r>
            <a:r>
              <a:rPr lang="sv-SE" sz="1800" kern="1200" dirty="0">
                <a:solidFill>
                  <a:schemeClr val="tx1"/>
                </a:solidFill>
                <a:effectLst/>
                <a:latin typeface="+mn-lt"/>
                <a:ea typeface="+mn-ea"/>
                <a:cs typeface="+mn-cs"/>
              </a:rPr>
              <a:t>1 526</a:t>
            </a:r>
            <a:r>
              <a:rPr lang="en-US" sz="1800" b="0" i="0" u="none" strike="noStrike" kern="1200" dirty="0">
                <a:solidFill>
                  <a:schemeClr val="tx1"/>
                </a:solidFill>
                <a:effectLst/>
                <a:latin typeface="+mn-lt"/>
                <a:ea typeface="+mn-ea"/>
                <a:cs typeface="+mn-cs"/>
              </a:rPr>
              <a:t> children were born in the Municipality of Jönköping in 2022, and we had a net birth rate (births minus deaths) of 374.</a:t>
            </a:r>
          </a:p>
        </p:txBody>
      </p:sp>
      <p:sp>
        <p:nvSpPr>
          <p:cNvPr id="4" name="Platshållare för bildnummer 3"/>
          <p:cNvSpPr>
            <a:spLocks noGrp="1"/>
          </p:cNvSpPr>
          <p:nvPr>
            <p:ph type="sldNum" sz="quarter" idx="10"/>
          </p:nvPr>
        </p:nvSpPr>
        <p:spPr/>
        <p:txBody>
          <a:bodyPr/>
          <a:lstStyle/>
          <a:p>
            <a:fld id="{04AC584B-15AE-4ECC-ABC7-E738CF126219}" type="slidenum">
              <a:rPr lang="sv-SE" smtClean="0"/>
              <a:t>12</a:t>
            </a:fld>
            <a:endParaRPr lang="sv-SE"/>
          </a:p>
        </p:txBody>
      </p:sp>
    </p:spTree>
    <p:extLst>
      <p:ext uri="{BB962C8B-B14F-4D97-AF65-F5344CB8AC3E}">
        <p14:creationId xmlns:p14="http://schemas.microsoft.com/office/powerpoint/2010/main" val="1758266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800" b="0" i="0" kern="1200" dirty="0">
                <a:solidFill>
                  <a:schemeClr val="tx1"/>
                </a:solidFill>
                <a:effectLst/>
                <a:latin typeface="+mn-lt"/>
                <a:ea typeface="+mn-ea"/>
                <a:cs typeface="+mn-cs"/>
              </a:rPr>
              <a:t>We are seeking to promote equality and create a municipality that is both inclusive and diverse. We are seeking to be a municipality with a community spirit and sense of security – where openness, interaction, and a strong civil society contribute to creating a municipality for everyone. </a:t>
            </a:r>
          </a:p>
          <a:p>
            <a:endParaRPr lang="en-US" sz="1800" b="0" i="0" kern="1200" dirty="0">
              <a:solidFill>
                <a:schemeClr val="tx1"/>
              </a:solidFill>
              <a:effectLst/>
              <a:latin typeface="+mn-lt"/>
              <a:ea typeface="+mn-ea"/>
              <a:cs typeface="+mn-cs"/>
            </a:endParaRPr>
          </a:p>
          <a:p>
            <a:r>
              <a:rPr lang="en-US" sz="1800" b="0" i="0" kern="1200" dirty="0">
                <a:solidFill>
                  <a:schemeClr val="tx1"/>
                </a:solidFill>
                <a:effectLst/>
                <a:latin typeface="+mn-lt"/>
                <a:ea typeface="+mn-ea"/>
                <a:cs typeface="+mn-cs"/>
              </a:rPr>
              <a:t>The average age in the municipality is 40.5 years – 39.5 years for men and 41.5 years for women.</a:t>
            </a:r>
          </a:p>
          <a:p>
            <a:r>
              <a:rPr lang="en-US" sz="1800" b="0" i="0" kern="1200" dirty="0">
                <a:solidFill>
                  <a:schemeClr val="tx1"/>
                </a:solidFill>
                <a:effectLst/>
                <a:latin typeface="+mn-lt"/>
                <a:ea typeface="+mn-ea"/>
                <a:cs typeface="+mn-cs"/>
              </a:rPr>
              <a:t>The average age throughout Sweden is 41.7 years – 40.9 years for men and 42.6 years for women.</a:t>
            </a:r>
          </a:p>
        </p:txBody>
      </p:sp>
      <p:sp>
        <p:nvSpPr>
          <p:cNvPr id="4" name="Platshållare för bildnummer 3"/>
          <p:cNvSpPr>
            <a:spLocks noGrp="1"/>
          </p:cNvSpPr>
          <p:nvPr>
            <p:ph type="sldNum" sz="quarter" idx="10"/>
          </p:nvPr>
        </p:nvSpPr>
        <p:spPr/>
        <p:txBody>
          <a:bodyPr/>
          <a:lstStyle/>
          <a:p>
            <a:fld id="{04AC584B-15AE-4ECC-ABC7-E738CF126219}" type="slidenum">
              <a:rPr lang="sv-SE" smtClean="0"/>
              <a:t>13</a:t>
            </a:fld>
            <a:endParaRPr lang="sv-SE"/>
          </a:p>
        </p:txBody>
      </p:sp>
    </p:spTree>
    <p:extLst>
      <p:ext uri="{BB962C8B-B14F-4D97-AF65-F5344CB8AC3E}">
        <p14:creationId xmlns:p14="http://schemas.microsoft.com/office/powerpoint/2010/main" val="816012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Higher education = post-high school education.</a:t>
            </a:r>
          </a:p>
          <a:p>
            <a:r>
              <a:rPr lang="en-US" sz="1200" kern="1200" dirty="0">
                <a:solidFill>
                  <a:schemeClr val="tx1"/>
                </a:solidFill>
                <a:effectLst/>
                <a:latin typeface="+mn-lt"/>
                <a:ea typeface="+mn-ea"/>
                <a:cs typeface="+mn-cs"/>
              </a:rPr>
              <a:t>Progression into higher education in Jönköping: Average 44% – women 50%, men 39% (statistics from 2021).</a:t>
            </a:r>
          </a:p>
          <a:p>
            <a:r>
              <a:rPr lang="en-GB" sz="1200" kern="1200" dirty="0">
                <a:solidFill>
                  <a:schemeClr val="tx1"/>
                </a:solidFill>
                <a:effectLst/>
                <a:latin typeface="+mn-lt"/>
                <a:ea typeface="+mn-ea"/>
                <a:cs typeface="+mn-cs"/>
              </a:rPr>
              <a:t>Progression into higher education in Sweden: Average 43% – women 49%, men 37% </a:t>
            </a:r>
            <a:r>
              <a:rPr lang="en-US" sz="1200" kern="1200" dirty="0">
                <a:solidFill>
                  <a:schemeClr val="tx1"/>
                </a:solidFill>
                <a:effectLst/>
                <a:latin typeface="+mn-lt"/>
                <a:ea typeface="+mn-ea"/>
                <a:cs typeface="+mn-cs"/>
              </a:rPr>
              <a:t>(statistics from 2021)</a:t>
            </a:r>
            <a:r>
              <a:rPr lang="en-GB" sz="1200" kern="1200" dirty="0">
                <a:solidFill>
                  <a:schemeClr val="tx1"/>
                </a:solidFill>
                <a:effectLst/>
                <a:latin typeface="+mn-lt"/>
                <a:ea typeface="+mn-ea"/>
                <a:cs typeface="+mn-cs"/>
              </a:rPr>
              <a:t>.</a:t>
            </a:r>
          </a:p>
          <a:p>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11</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000 students from 100 countries. Around 1 </a:t>
            </a:r>
            <a:r>
              <a:rPr lang="en-GB" sz="1200" kern="1200" baseline="0" dirty="0">
                <a:solidFill>
                  <a:schemeClr val="tx1"/>
                </a:solidFill>
                <a:effectLst/>
                <a:latin typeface="+mn-lt"/>
                <a:ea typeface="+mn-ea"/>
                <a:cs typeface="+mn-cs"/>
              </a:rPr>
              <a:t>96</a:t>
            </a:r>
            <a:r>
              <a:rPr lang="en-GB" sz="1200" kern="1200" dirty="0">
                <a:solidFill>
                  <a:schemeClr val="tx1"/>
                </a:solidFill>
                <a:effectLst/>
                <a:latin typeface="+mn-lt"/>
                <a:ea typeface="+mn-ea"/>
                <a:cs typeface="+mn-cs"/>
              </a:rPr>
              <a:t>0 international students each year (18</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br>
              <a:rPr lang="en-GB" sz="1200"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a:t>
            </a:r>
            <a:r>
              <a:rPr lang="en-GB" sz="1200" i="1" kern="1200" dirty="0">
                <a:solidFill>
                  <a:schemeClr val="tx1"/>
                </a:solidFill>
                <a:effectLst/>
                <a:latin typeface="+mn-lt"/>
                <a:ea typeface="+mn-ea"/>
                <a:cs typeface="+mn-cs"/>
              </a:rPr>
              <a:t>his figure includes exchange students who stay for one or two terms, international students who follow a programme extending over several years, and students on foundation courses).</a:t>
            </a:r>
          </a:p>
          <a:p>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whole of the education chain is vital to our present and future well-being and we are investing strongly in education – all the way from preschool to university. We are seeking to create a municipality symbolised by knowledge, innovation, creativity, and inclusivity.</a:t>
            </a:r>
          </a:p>
          <a:p>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Jönköping University is organised as a foundation, and it awards degrees at bachelor’s, master’s, and PhD level. Jönköping University comprises four specialist schools. The four schools are the School of Education and Communication, the School of Health and Welfare, Jönköping International Business School, and the School of Engineering.</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14</a:t>
            </a:fld>
            <a:endParaRPr lang="sv-SE"/>
          </a:p>
        </p:txBody>
      </p:sp>
    </p:spTree>
    <p:extLst>
      <p:ext uri="{BB962C8B-B14F-4D97-AF65-F5344CB8AC3E}">
        <p14:creationId xmlns:p14="http://schemas.microsoft.com/office/powerpoint/2010/main" val="989167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Politics</a:t>
            </a:r>
            <a:r>
              <a:rPr lang="sv-SE" dirty="0"/>
              <a:t> and </a:t>
            </a:r>
            <a:r>
              <a:rPr lang="sv-SE" dirty="0" err="1"/>
              <a:t>organization</a:t>
            </a:r>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15</a:t>
            </a:fld>
            <a:endParaRPr lang="sv-SE"/>
          </a:p>
        </p:txBody>
      </p:sp>
    </p:spTree>
    <p:extLst>
      <p:ext uri="{BB962C8B-B14F-4D97-AF65-F5344CB8AC3E}">
        <p14:creationId xmlns:p14="http://schemas.microsoft.com/office/powerpoint/2010/main" val="3651356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800" b="0" i="0" kern="1200" dirty="0">
                <a:solidFill>
                  <a:schemeClr val="tx1"/>
                </a:solidFill>
                <a:effectLst/>
                <a:latin typeface="+mn-lt"/>
                <a:ea typeface="+mn-ea"/>
                <a:cs typeface="+mn-cs"/>
              </a:rPr>
              <a:t>The Municipality of Jönköping is a politically governed organization just like all the other municipalities in the country. Political decisions are reached by the Municipal Council, the Municipal Executive Board, and 12 committees.</a:t>
            </a:r>
            <a:endParaRPr lang="sv-SE" sz="1800" b="0"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16</a:t>
            </a:fld>
            <a:endParaRPr lang="sv-SE"/>
          </a:p>
        </p:txBody>
      </p:sp>
    </p:spTree>
    <p:extLst>
      <p:ext uri="{BB962C8B-B14F-4D97-AF65-F5344CB8AC3E}">
        <p14:creationId xmlns:p14="http://schemas.microsoft.com/office/powerpoint/2010/main" val="2283442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17</a:t>
            </a:fld>
            <a:endParaRPr lang="sv-SE"/>
          </a:p>
        </p:txBody>
      </p:sp>
    </p:spTree>
    <p:extLst>
      <p:ext uri="{BB962C8B-B14F-4D97-AF65-F5344CB8AC3E}">
        <p14:creationId xmlns:p14="http://schemas.microsoft.com/office/powerpoint/2010/main" val="1729220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nSpc>
                <a:spcPct val="120000"/>
              </a:lnSpc>
              <a:spcAft>
                <a:spcPts val="1200"/>
              </a:spcAft>
              <a:buFont typeface="Arial" panose="020B0604020202020204" pitchFamily="34" charset="0"/>
              <a:buNone/>
              <a:tabLst>
                <a:tab pos="457200" algn="l"/>
              </a:tabLst>
            </a:pPr>
            <a:r>
              <a:rPr lang="sv-SE" dirty="0">
                <a:solidFill>
                  <a:srgbClr val="FF0000"/>
                </a:solidFill>
              </a:rPr>
              <a:t>Samverkan för Jönköping är ett resultat av förhandlingar mellan partierna för att bilda styre. Den politiska majoriteten består av Socialdemokraterna, Centerpartiet och Liberalerna i samverkan med Miljöpartiet och Vänsterpartiet.</a:t>
            </a:r>
          </a:p>
          <a:p>
            <a:pPr marL="285750" lvl="0" indent="-285750">
              <a:lnSpc>
                <a:spcPct val="120000"/>
              </a:lnSpc>
              <a:spcAft>
                <a:spcPts val="1200"/>
              </a:spcAft>
              <a:buFont typeface="Arial" panose="020B0604020202020204" pitchFamily="34" charset="0"/>
              <a:buChar char="•"/>
              <a:tabLst>
                <a:tab pos="457200" algn="l"/>
              </a:tabLst>
            </a:pPr>
            <a:endParaRPr lang="sv-SE" sz="1200" b="1" i="0" kern="1200" baseline="0" dirty="0">
              <a:solidFill>
                <a:srgbClr val="FF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i="0" kern="1200" baseline="0" dirty="0">
                <a:solidFill>
                  <a:srgbClr val="FF0000"/>
                </a:solidFill>
                <a:latin typeface="+mn-lt"/>
                <a:ea typeface="+mn-ea"/>
                <a:cs typeface="+mn-cs"/>
              </a:rPr>
              <a:t>Kommunfullmäktige</a:t>
            </a:r>
            <a:r>
              <a:rPr lang="sv-SE" sz="1200" i="1" kern="1200" baseline="0" dirty="0">
                <a:solidFill>
                  <a:srgbClr val="FF0000"/>
                </a:solidFill>
                <a:latin typeface="+mn-lt"/>
                <a:ea typeface="+mn-ea"/>
                <a:cs typeface="+mn-cs"/>
              </a:rPr>
              <a:t> </a:t>
            </a:r>
            <a:r>
              <a:rPr lang="sv-SE" sz="1200" kern="1200" dirty="0">
                <a:solidFill>
                  <a:srgbClr val="FF0000"/>
                </a:solidFill>
                <a:effectLst/>
                <a:latin typeface="+mn-lt"/>
                <a:ea typeface="+mn-ea"/>
                <a:cs typeface="+mn-cs"/>
              </a:rPr>
              <a:t>fastställer de politiska målen för kommunal verksamhet. De beslutar bland annat om kommunens budget och ekonomi samt utser ledamöter till kommunala nämnder. </a:t>
            </a:r>
            <a:br>
              <a:rPr lang="sv-SE" sz="1200" kern="1200" baseline="0" dirty="0">
                <a:solidFill>
                  <a:srgbClr val="FF0000"/>
                </a:solidFill>
                <a:latin typeface="+mn-lt"/>
                <a:ea typeface="+mn-ea"/>
                <a:cs typeface="+mn-cs"/>
              </a:rPr>
            </a:br>
            <a:br>
              <a:rPr lang="sv-SE" sz="1200" kern="1200" baseline="0" dirty="0">
                <a:solidFill>
                  <a:schemeClr val="tx1"/>
                </a:solidFill>
                <a:latin typeface="+mn-lt"/>
                <a:ea typeface="+mn-ea"/>
                <a:cs typeface="+mn-cs"/>
              </a:rPr>
            </a:br>
            <a:r>
              <a:rPr lang="en-US" i="0" dirty="0"/>
              <a:t>The Municipal Council has 81 members who are directly elected. The number of seats for each party is based on the election results</a:t>
            </a:r>
            <a:r>
              <a:rPr lang="sv-SE" i="0" dirty="0"/>
              <a:t>.</a:t>
            </a:r>
            <a:endParaRPr lang="en-US"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aseline="0" dirty="0"/>
          </a:p>
          <a:p>
            <a:pPr marL="0" indent="0">
              <a:spcAft>
                <a:spcPts val="1200"/>
              </a:spcAft>
              <a:buFont typeface="Arial" panose="020B0604020202020204" pitchFamily="34" charset="0"/>
              <a:buNone/>
            </a:pPr>
            <a:r>
              <a:rPr lang="sv-SE" b="1" i="0" baseline="0" dirty="0"/>
              <a:t>Kommunstyrelsen</a:t>
            </a:r>
            <a:r>
              <a:rPr lang="sv-SE" baseline="0" dirty="0"/>
              <a:t> leder och samordnar arbetet med kommunens övergripande mål, riktlinjer och styrning av den kommunala verksamheten. De bereder kommunfullmäktiges samtliga ärenden. De huvudsakliga uppgifterna är att ansvara för </a:t>
            </a:r>
            <a:r>
              <a:rPr lang="sv-SE" sz="1200" b="0" i="0" kern="1200" dirty="0">
                <a:solidFill>
                  <a:schemeClr val="tx1"/>
                </a:solidFill>
                <a:effectLst/>
                <a:latin typeface="+mn-lt"/>
                <a:ea typeface="+mn-ea"/>
                <a:cs typeface="+mn-cs"/>
              </a:rPr>
              <a:t>kommunens utveckling och ekonomi, översiktlig fysisk planering, mark- och bostadsförsörjning, näringslivs- och sysselsättningsfrågor, inköps-, informations- och turistfrågor samt organisationsfrågor. </a:t>
            </a:r>
            <a:br>
              <a:rPr lang="sv-SE" baseline="0" dirty="0"/>
            </a:br>
            <a:br>
              <a:rPr lang="sv-SE" dirty="0"/>
            </a:br>
            <a:r>
              <a:rPr lang="sv-SE" dirty="0"/>
              <a:t>Kommunstyrelsen har 15 ledamöter och 15 ersättare. Tre kommunalråd och två oppositionsråd leder och samordnar kommunstyrelsens arbete. Kommunalråd: Ann-Marie Nilsson (C), Andreas Persson (S) och Mona Forsberg (S). Oppositionsråd: Joakim Dahlström (M) och Anderas Sturesson (KD). </a:t>
            </a:r>
          </a:p>
          <a:p>
            <a:pPr>
              <a:spcAft>
                <a:spcPts val="1200"/>
              </a:spcAft>
            </a:pPr>
            <a:r>
              <a:rPr lang="sv-SE" dirty="0"/>
              <a:t> </a:t>
            </a: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18</a:t>
            </a:fld>
            <a:endParaRPr lang="sv-SE"/>
          </a:p>
        </p:txBody>
      </p:sp>
    </p:spTree>
    <p:extLst>
      <p:ext uri="{BB962C8B-B14F-4D97-AF65-F5344CB8AC3E}">
        <p14:creationId xmlns:p14="http://schemas.microsoft.com/office/powerpoint/2010/main" val="4252611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en-US" sz="1200" b="0" i="0" kern="1200" baseline="0" dirty="0">
                <a:solidFill>
                  <a:schemeClr val="tx1"/>
                </a:solidFill>
                <a:effectLst/>
                <a:latin typeface="+mn-lt"/>
                <a:ea typeface="+mn-ea"/>
                <a:cs typeface="+mn-cs"/>
              </a:rPr>
              <a:t>We have eight departments with just over 11,850 permanent employees (around 13,500 if individuals on fixed-term contracts are included). They deal with day-to-day operations within all the areas covered by the municipal authority.</a:t>
            </a: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Our departments and their areas of responsibility are:</a:t>
            </a:r>
          </a:p>
          <a:p>
            <a:pPr marL="0" indent="0">
              <a:buFont typeface="Arial" panose="020B0604020202020204" pitchFamily="34" charset="0"/>
              <a:buNone/>
            </a:pPr>
            <a:r>
              <a:rPr lang="en-US" sz="1200" b="0" i="1" kern="1200" baseline="0" dirty="0">
                <a:solidFill>
                  <a:schemeClr val="tx1"/>
                </a:solidFill>
                <a:effectLst/>
                <a:latin typeface="+mn-lt"/>
                <a:ea typeface="+mn-ea"/>
                <a:cs typeface="+mn-cs"/>
              </a:rPr>
              <a:t>(The figures for the number of employees at the departments have been rounded off)</a:t>
            </a:r>
            <a:endParaRPr lang="sv-SE" sz="1200" b="0" i="1" kern="1200" dirty="0">
              <a:solidFill>
                <a:schemeClr val="tx1"/>
              </a:solidFill>
              <a:effectLst/>
              <a:latin typeface="+mn-lt"/>
              <a:ea typeface="+mn-ea"/>
              <a:cs typeface="+mn-cs"/>
            </a:endParaRPr>
          </a:p>
          <a:p>
            <a:pPr marL="171450" indent="-171450">
              <a:buFont typeface="Arial" panose="020B0604020202020204" pitchFamily="34" charset="0"/>
              <a:buChar char="•"/>
            </a:pPr>
            <a:endParaRPr lang="sv-SE" sz="1200" b="1"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Leisure and Cultural Services Department – 200 employees </a:t>
            </a:r>
          </a:p>
          <a:p>
            <a:pPr marL="0" indent="0">
              <a:buFont typeface="Arial" panose="020B0604020202020204" pitchFamily="34" charset="0"/>
              <a:buNone/>
            </a:pPr>
            <a:r>
              <a:rPr lang="en-US" sz="1200" b="0" i="0" kern="1200" dirty="0">
                <a:solidFill>
                  <a:schemeClr val="tx1"/>
                </a:solidFill>
                <a:effectLst/>
                <a:latin typeface="+mn-lt"/>
                <a:ea typeface="+mn-ea"/>
                <a:cs typeface="+mn-cs"/>
              </a:rPr>
              <a:t>Recreation facilities, recreation activities, association support, activities for children and young people, and after-school </a:t>
            </a:r>
            <a:r>
              <a:rPr lang="en-US" sz="1200" b="0" i="0" kern="1200" dirty="0" err="1">
                <a:solidFill>
                  <a:schemeClr val="tx1"/>
                </a:solidFill>
                <a:effectLst/>
                <a:latin typeface="+mn-lt"/>
                <a:ea typeface="+mn-ea"/>
                <a:cs typeface="+mn-cs"/>
              </a:rPr>
              <a:t>centres</a:t>
            </a:r>
            <a:r>
              <a:rPr lang="en-US" sz="1200" b="0" i="0" kern="1200" dirty="0">
                <a:solidFill>
                  <a:schemeClr val="tx1"/>
                </a:solidFill>
                <a:effectLst/>
                <a:latin typeface="+mn-lt"/>
                <a:ea typeface="+mn-ea"/>
                <a:cs typeface="+mn-cs"/>
              </a:rPr>
              <a:t>. Responsible for the running of six heated swimming pools, as well as cultural activities open to the public, libraries, support for cultural associations, cultural environment conservation, public art etc. It also runs the Matchstick Museum and the Bird Museum.</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Environmental Health and Protection Department – 50 employees </a:t>
            </a:r>
          </a:p>
          <a:p>
            <a:pPr marL="0" indent="0">
              <a:buFont typeface="Arial" panose="020B0604020202020204" pitchFamily="34" charset="0"/>
              <a:buNone/>
            </a:pPr>
            <a:r>
              <a:rPr lang="en-US" sz="1200" b="0" i="0" kern="1200" dirty="0">
                <a:solidFill>
                  <a:schemeClr val="tx1"/>
                </a:solidFill>
                <a:effectLst/>
                <a:latin typeface="+mn-lt"/>
                <a:ea typeface="+mn-ea"/>
                <a:cs typeface="+mn-cs"/>
              </a:rPr>
              <a:t>Monitors compliance with the Environmental Code and food legislation. Works with Agenda 2030 issues and is responsible for lakes and watercourses. Acts as a support body and advisory resource for the Municipal Executive Board and is responsible for liming and air quality measurement. </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Fire and Rescue Service – 200 employees (about half of them are</a:t>
            </a:r>
            <a:r>
              <a:rPr lang="en-US" sz="1200" b="1" i="0" kern="1200" baseline="0" dirty="0">
                <a:solidFill>
                  <a:schemeClr val="tx1"/>
                </a:solidFill>
                <a:effectLst/>
                <a:latin typeface="+mn-lt"/>
                <a:ea typeface="+mn-ea"/>
                <a:cs typeface="+mn-cs"/>
              </a:rPr>
              <a:t> part-time employees)</a:t>
            </a: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Works with crime prevention, accident prevention, and crisis management and contingency planning. Accident prevention work includes fire safety, operational initiatives, fall prevention, suicide prevention, water safety, and road safety, as well as risk considerations in conjunction with physical planning. Responsible for the running of nine fire stations throughout the municipal area.</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Social Services Department – 5,000 employees </a:t>
            </a:r>
          </a:p>
          <a:p>
            <a:pPr marL="0" indent="0">
              <a:buFont typeface="Arial" panose="020B0604020202020204" pitchFamily="34" charset="0"/>
              <a:buNone/>
            </a:pPr>
            <a:r>
              <a:rPr lang="en-US" sz="1200" b="0" i="0" kern="1200" dirty="0">
                <a:solidFill>
                  <a:schemeClr val="tx1"/>
                </a:solidFill>
                <a:effectLst/>
                <a:latin typeface="+mn-lt"/>
                <a:ea typeface="+mn-ea"/>
                <a:cs typeface="+mn-cs"/>
              </a:rPr>
              <a:t>Care of the elderly, individual and family welfare, health and medical care, and care of the functionally impaired. Around one in 10 inhabitants in the Municipality of Jönköping receive help from social services. Families and individuals receive advice, support, treatment, income support, and other forms of assistance under the Social Services Act. The Department also has overall responsibility for municipal eldercare services and welfare provision for the functionally impaired.</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Planning and Development Department – 100 employees </a:t>
            </a:r>
          </a:p>
          <a:p>
            <a:pPr marL="0" indent="0">
              <a:buFont typeface="Arial" panose="020B0604020202020204" pitchFamily="34" charset="0"/>
              <a:buNone/>
            </a:pPr>
            <a:r>
              <a:rPr lang="en-US" sz="1200" b="0" i="0" kern="1200" dirty="0">
                <a:solidFill>
                  <a:schemeClr val="tx1"/>
                </a:solidFill>
                <a:effectLst/>
                <a:latin typeface="+mn-lt"/>
                <a:ea typeface="+mn-ea"/>
                <a:cs typeface="+mn-cs"/>
              </a:rPr>
              <a:t>Responsible for planning and construction matters, land survey matters, and traffic matters on behalf of the City Planning Committee. Develops and coordinates urban planning matters and the traffic infrastructure and runs development projects in the various urban </a:t>
            </a:r>
            <a:r>
              <a:rPr lang="en-US" sz="1200" b="0" i="0" kern="1200" dirty="0" err="1">
                <a:solidFill>
                  <a:schemeClr val="tx1"/>
                </a:solidFill>
                <a:effectLst/>
                <a:latin typeface="+mn-lt"/>
                <a:ea typeface="+mn-ea"/>
                <a:cs typeface="+mn-cs"/>
              </a:rPr>
              <a:t>centres</a:t>
            </a:r>
            <a:r>
              <a:rPr lang="en-US" sz="1200" b="0" i="0" kern="1200" dirty="0">
                <a:solidFill>
                  <a:schemeClr val="tx1"/>
                </a:solidFill>
                <a:effectLst/>
                <a:latin typeface="+mn-lt"/>
                <a:ea typeface="+mn-ea"/>
                <a:cs typeface="+mn-cs"/>
              </a:rPr>
              <a:t> within the municipal area. Also responsible for mapping and management of the municipal infrastructure.</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Municipal Office – 300 employees </a:t>
            </a:r>
          </a:p>
          <a:p>
            <a:pPr marL="0" indent="0">
              <a:buFont typeface="Arial" panose="020B0604020202020204" pitchFamily="34" charset="0"/>
              <a:buNone/>
            </a:pPr>
            <a:r>
              <a:rPr lang="en-US" sz="1200" b="0" i="0" kern="1200" dirty="0">
                <a:solidFill>
                  <a:schemeClr val="tx1"/>
                </a:solidFill>
                <a:effectLst/>
                <a:latin typeface="+mn-lt"/>
                <a:ea typeface="+mn-ea"/>
                <a:cs typeface="+mn-cs"/>
              </a:rPr>
              <a:t>The central department in our municipality. Acts as the service body for the Municipal Council and the Municipal Executive Board. It is a strategic management and development resource for the whole of the municipality within finance, administration, development, HR, IT, communications, industry, procurement, and finance and companies.</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Technical services department – 800 employees </a:t>
            </a:r>
          </a:p>
          <a:p>
            <a:pPr marL="0" indent="0">
              <a:buFont typeface="Arial" panose="020B0604020202020204" pitchFamily="34" charset="0"/>
              <a:buNone/>
            </a:pPr>
            <a:r>
              <a:rPr lang="en-US" sz="1200" b="0" i="0" kern="1200" dirty="0">
                <a:solidFill>
                  <a:schemeClr val="tx1"/>
                </a:solidFill>
                <a:effectLst/>
                <a:latin typeface="+mn-lt"/>
                <a:ea typeface="+mn-ea"/>
                <a:cs typeface="+mn-cs"/>
              </a:rPr>
              <a:t>Responsible for the functioning of the technical infrastructure, as well as buildings, land, nature areas, parks, streets, roads, water and sewage systems, and ferry traffic. It is also responsible for some of the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waste management, ports, and parking, as well as planning of municipal housing and land provision. </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Education Department – 5,200 employees </a:t>
            </a:r>
          </a:p>
          <a:p>
            <a:pPr marL="0" indent="0">
              <a:buFont typeface="Arial" panose="020B0604020202020204" pitchFamily="34" charset="0"/>
              <a:buNone/>
            </a:pPr>
            <a:r>
              <a:rPr lang="en-US" sz="1200" b="0" i="0" kern="1200" dirty="0">
                <a:solidFill>
                  <a:schemeClr val="tx1"/>
                </a:solidFill>
                <a:effectLst/>
                <a:latin typeface="+mn-lt"/>
                <a:ea typeface="+mn-ea"/>
                <a:cs typeface="+mn-cs"/>
              </a:rPr>
              <a:t>Covers operations from preschool to adult education and </a:t>
            </a:r>
            <a:r>
              <a:rPr lang="en-US" sz="1200" b="0" i="0" kern="1200" dirty="0" err="1">
                <a:solidFill>
                  <a:schemeClr val="tx1"/>
                </a:solidFill>
                <a:effectLst/>
                <a:latin typeface="+mn-lt"/>
                <a:ea typeface="+mn-ea"/>
                <a:cs typeface="+mn-cs"/>
              </a:rPr>
              <a:t>labour</a:t>
            </a:r>
            <a:r>
              <a:rPr lang="en-US" sz="1200" b="0" i="0" kern="1200" dirty="0">
                <a:solidFill>
                  <a:schemeClr val="tx1"/>
                </a:solidFill>
                <a:effectLst/>
                <a:latin typeface="+mn-lt"/>
                <a:ea typeface="+mn-ea"/>
                <a:cs typeface="+mn-cs"/>
              </a:rPr>
              <a:t> market matters. It is responsible for schools, family day care </a:t>
            </a:r>
            <a:r>
              <a:rPr lang="en-US" sz="1200" b="0" i="0" kern="1200" dirty="0" err="1">
                <a:solidFill>
                  <a:schemeClr val="tx1"/>
                </a:solidFill>
                <a:effectLst/>
                <a:latin typeface="+mn-lt"/>
                <a:ea typeface="+mn-ea"/>
                <a:cs typeface="+mn-cs"/>
              </a:rPr>
              <a:t>centres</a:t>
            </a:r>
            <a:r>
              <a:rPr lang="en-US" sz="1200" b="0" i="0" kern="1200" dirty="0">
                <a:solidFill>
                  <a:schemeClr val="tx1"/>
                </a:solidFill>
                <a:effectLst/>
                <a:latin typeface="+mn-lt"/>
                <a:ea typeface="+mn-ea"/>
                <a:cs typeface="+mn-cs"/>
              </a:rPr>
              <a:t>, preschools, high schools, special schools, the School of the Arts, adult education, and the UPPTECH science </a:t>
            </a:r>
            <a:r>
              <a:rPr lang="en-US" sz="1200" b="0" i="0" kern="1200" dirty="0" err="1">
                <a:solidFill>
                  <a:schemeClr val="tx1"/>
                </a:solidFill>
                <a:effectLst/>
                <a:latin typeface="+mn-lt"/>
                <a:ea typeface="+mn-ea"/>
                <a:cs typeface="+mn-cs"/>
              </a:rPr>
              <a:t>centre</a:t>
            </a:r>
            <a:r>
              <a:rPr lang="en-US" sz="1200" b="0" i="0" kern="1200" dirty="0">
                <a:solidFill>
                  <a:schemeClr val="tx1"/>
                </a:solidFill>
                <a:effectLst/>
                <a:latin typeface="+mn-lt"/>
                <a:ea typeface="+mn-ea"/>
                <a:cs typeface="+mn-cs"/>
              </a:rPr>
              <a:t>. It runs 95 preschools, 56 primary/secondary schools and 4 high schools within the municipal area. </a:t>
            </a:r>
            <a:endParaRPr lang="sv-SE" i="0"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19</a:t>
            </a:fld>
            <a:endParaRPr lang="sv-SE"/>
          </a:p>
        </p:txBody>
      </p:sp>
    </p:spTree>
    <p:extLst>
      <p:ext uri="{BB962C8B-B14F-4D97-AF65-F5344CB8AC3E}">
        <p14:creationId xmlns:p14="http://schemas.microsoft.com/office/powerpoint/2010/main" val="4042857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4AC584B-15AE-4ECC-ABC7-E738CF126219}" type="slidenum">
              <a:rPr lang="sv-SE" smtClean="0"/>
              <a:t>2</a:t>
            </a:fld>
            <a:endParaRPr lang="sv-SE" dirty="0"/>
          </a:p>
        </p:txBody>
      </p:sp>
    </p:spTree>
    <p:extLst>
      <p:ext uri="{BB962C8B-B14F-4D97-AF65-F5344CB8AC3E}">
        <p14:creationId xmlns:p14="http://schemas.microsoft.com/office/powerpoint/2010/main" val="1899096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municipality of Jönköping has established a group of wholly owned and majority-owned municipal companies with </a:t>
            </a:r>
            <a:r>
              <a:rPr lang="en-GB" sz="1200" kern="1200" dirty="0" err="1">
                <a:solidFill>
                  <a:schemeClr val="tx1"/>
                </a:solidFill>
                <a:effectLst/>
                <a:latin typeface="+mn-lt"/>
                <a:ea typeface="+mn-ea"/>
                <a:cs typeface="+mn-cs"/>
              </a:rPr>
              <a:t>Jönköpings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Rådhus</a:t>
            </a:r>
            <a:r>
              <a:rPr lang="en-GB" sz="1200" kern="1200" dirty="0">
                <a:solidFill>
                  <a:schemeClr val="tx1"/>
                </a:solidFill>
                <a:effectLst/>
                <a:latin typeface="+mn-lt"/>
                <a:ea typeface="+mn-ea"/>
                <a:cs typeface="+mn-cs"/>
              </a:rPr>
              <a:t> AB as the parent company. There are ten companies in total, as well as a number of second-tier subsidiaries. The parent company, </a:t>
            </a:r>
            <a:r>
              <a:rPr lang="en-GB" sz="1200" kern="1200" dirty="0" err="1">
                <a:solidFill>
                  <a:schemeClr val="tx1"/>
                </a:solidFill>
                <a:effectLst/>
                <a:latin typeface="+mn-lt"/>
                <a:ea typeface="+mn-ea"/>
                <a:cs typeface="+mn-cs"/>
              </a:rPr>
              <a:t>Jönköpings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Rådhus</a:t>
            </a:r>
            <a:r>
              <a:rPr lang="en-GB" sz="1200" kern="1200" dirty="0">
                <a:solidFill>
                  <a:schemeClr val="tx1"/>
                </a:solidFill>
                <a:effectLst/>
                <a:latin typeface="+mn-lt"/>
                <a:ea typeface="+mn-ea"/>
                <a:cs typeface="+mn-cs"/>
              </a:rPr>
              <a:t> AB, is responsible for the governance, supervision, and follow-up of all the companies in the group.</a:t>
            </a:r>
            <a:r>
              <a:rPr lang="sv-SE" sz="1200" b="0" i="0" kern="1200" dirty="0">
                <a:solidFill>
                  <a:schemeClr val="tx1"/>
                </a:solidFill>
                <a:effectLst/>
                <a:latin typeface="+mn-lt"/>
                <a:ea typeface="+mn-ea"/>
                <a:cs typeface="+mn-cs"/>
              </a:rPr>
              <a:t> </a:t>
            </a:r>
            <a:br>
              <a:rPr lang="sv-SE" sz="1200" b="0" i="0" kern="1200" dirty="0">
                <a:solidFill>
                  <a:schemeClr val="tx1"/>
                </a:solidFill>
                <a:effectLst/>
                <a:latin typeface="+mn-lt"/>
                <a:ea typeface="+mn-ea"/>
                <a:cs typeface="+mn-cs"/>
              </a:rPr>
            </a:br>
            <a:endParaRPr lang="sv-SE" sz="1200" b="0" i="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Destination Jönköping AB </a:t>
            </a:r>
            <a:r>
              <a:rPr lang="en-GB" sz="1200" kern="1200" dirty="0">
                <a:solidFill>
                  <a:schemeClr val="tx1"/>
                </a:solidFill>
                <a:effectLst/>
                <a:latin typeface="+mn-lt"/>
                <a:ea typeface="+mn-ea"/>
                <a:cs typeface="+mn-cs"/>
              </a:rPr>
              <a:t>is charged with the task of marketing and promoting the development of the municipality of</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Jönköping as a tourist, event, and meeting point. Working in close collaboration with local hosts, associations, commercial enterprises, and industry, Destination Jönköping</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has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developed</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 series of</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carefully formulated strategies to demonstrate that Jönköping has the scope and capability to be a world-class host. It has operational responsibility for </a:t>
            </a:r>
            <a:r>
              <a:rPr lang="en-GB" sz="1200" kern="1200" dirty="0" err="1">
                <a:solidFill>
                  <a:schemeClr val="tx1"/>
                </a:solidFill>
                <a:effectLst/>
                <a:latin typeface="+mn-lt"/>
                <a:ea typeface="+mn-ea"/>
                <a:cs typeface="+mn-cs"/>
              </a:rPr>
              <a:t>Jönköpings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Teater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Jönköpings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Konserthus</a:t>
            </a:r>
            <a:r>
              <a:rPr lang="en-GB" sz="1200" kern="1200" dirty="0">
                <a:solidFill>
                  <a:schemeClr val="tx1"/>
                </a:solidFill>
                <a:effectLst/>
                <a:latin typeface="+mn-lt"/>
                <a:ea typeface="+mn-ea"/>
                <a:cs typeface="+mn-cs"/>
              </a:rPr>
              <a:t>. </a:t>
            </a:r>
          </a:p>
          <a:p>
            <a:pPr marL="0" indent="0">
              <a:buFont typeface="Arial" panose="020B0604020202020204" pitchFamily="34" charset="0"/>
              <a:buNone/>
            </a:pPr>
            <a:endParaRPr lang="sv-SE" sz="1200" b="0" i="0" kern="1200" dirty="0">
              <a:solidFill>
                <a:schemeClr val="tx1"/>
              </a:solidFill>
              <a:effectLst/>
              <a:latin typeface="+mn-lt"/>
              <a:ea typeface="+mn-ea"/>
              <a:cs typeface="+mn-cs"/>
            </a:endParaRPr>
          </a:p>
          <a:p>
            <a:r>
              <a:rPr lang="en-GB" sz="1200" b="1" kern="1200" dirty="0" err="1">
                <a:solidFill>
                  <a:schemeClr val="tx1"/>
                </a:solidFill>
                <a:effectLst/>
                <a:latin typeface="+mn-lt"/>
                <a:ea typeface="+mn-ea"/>
                <a:cs typeface="+mn-cs"/>
              </a:rPr>
              <a:t>Elmia</a:t>
            </a:r>
            <a:r>
              <a:rPr lang="en-GB" sz="1200" b="1" kern="1200" dirty="0">
                <a:solidFill>
                  <a:schemeClr val="tx1"/>
                </a:solidFill>
                <a:effectLst/>
                <a:latin typeface="+mn-lt"/>
                <a:ea typeface="+mn-ea"/>
                <a:cs typeface="+mn-cs"/>
              </a:rPr>
              <a:t> AB</a:t>
            </a:r>
            <a:r>
              <a:rPr lang="en-GB" sz="1200" kern="1200" dirty="0">
                <a:solidFill>
                  <a:schemeClr val="tx1"/>
                </a:solidFill>
                <a:effectLst/>
                <a:latin typeface="+mn-lt"/>
                <a:ea typeface="+mn-ea"/>
                <a:cs typeface="+mn-cs"/>
              </a:rPr>
              <a:t> is one of the leading trade fair companies in the Nordic region, and each year it arranges trade fairs, conferences, congresses, and events for a whole range of business sectors. The aim of the company is to promote growth and development in the municipality of Jönköping and the surrounding areas. </a:t>
            </a:r>
            <a:endParaRPr lang="sv-SE" sz="1200" kern="1200" dirty="0">
              <a:solidFill>
                <a:schemeClr val="tx1"/>
              </a:solidFill>
              <a:effectLst/>
              <a:latin typeface="+mn-lt"/>
              <a:ea typeface="+mn-ea"/>
              <a:cs typeface="+mn-cs"/>
            </a:endParaRPr>
          </a:p>
          <a:p>
            <a:pPr marL="171450" indent="-171450">
              <a:buFontTx/>
              <a:buChar char="-"/>
            </a:pPr>
            <a:r>
              <a:rPr lang="en-GB" sz="1200" kern="1200" dirty="0">
                <a:solidFill>
                  <a:schemeClr val="tx1"/>
                </a:solidFill>
                <a:effectLst/>
                <a:latin typeface="+mn-lt"/>
                <a:ea typeface="+mn-ea"/>
                <a:cs typeface="+mn-cs"/>
              </a:rPr>
              <a:t>Second-tier subsidiary: </a:t>
            </a:r>
            <a:r>
              <a:rPr lang="en-GB" sz="1200" kern="1200" dirty="0" err="1">
                <a:solidFill>
                  <a:schemeClr val="tx1"/>
                </a:solidFill>
                <a:effectLst/>
                <a:latin typeface="+mn-lt"/>
                <a:ea typeface="+mn-ea"/>
                <a:cs typeface="+mn-cs"/>
              </a:rPr>
              <a:t>Näringslivets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hus</a:t>
            </a:r>
            <a:endParaRPr lang="en-GB" sz="1200" kern="1200" dirty="0">
              <a:solidFill>
                <a:schemeClr val="tx1"/>
              </a:solidFill>
              <a:effectLst/>
              <a:latin typeface="+mn-lt"/>
              <a:ea typeface="+mn-ea"/>
              <a:cs typeface="+mn-cs"/>
            </a:endParaRPr>
          </a:p>
          <a:p>
            <a:pPr marL="0" indent="0">
              <a:buFontTx/>
              <a:buNone/>
            </a:pPr>
            <a:endParaRPr lang="sv-SE" sz="1200" b="0" i="0" kern="1200" dirty="0">
              <a:solidFill>
                <a:schemeClr val="tx1"/>
              </a:solidFill>
              <a:effectLst/>
              <a:latin typeface="+mn-lt"/>
              <a:ea typeface="+mn-ea"/>
              <a:cs typeface="+mn-cs"/>
            </a:endParaRPr>
          </a:p>
          <a:p>
            <a:pPr marL="0" indent="0">
              <a:buFont typeface="Arial" panose="020B0604020202020204" pitchFamily="34" charset="0"/>
              <a:buNone/>
            </a:pPr>
            <a:r>
              <a:rPr lang="en-GB" sz="1200" b="1" kern="1200" dirty="0" err="1">
                <a:solidFill>
                  <a:schemeClr val="tx1"/>
                </a:solidFill>
                <a:effectLst/>
                <a:latin typeface="+mn-lt"/>
                <a:ea typeface="+mn-ea"/>
                <a:cs typeface="+mn-cs"/>
              </a:rPr>
              <a:t>Junehem</a:t>
            </a:r>
            <a:r>
              <a:rPr lang="en-GB" sz="1200" b="1" kern="1200" dirty="0">
                <a:solidFill>
                  <a:schemeClr val="tx1"/>
                </a:solidFill>
                <a:effectLst/>
                <a:latin typeface="+mn-lt"/>
                <a:ea typeface="+mn-ea"/>
                <a:cs typeface="+mn-cs"/>
              </a:rPr>
              <a:t> AB</a:t>
            </a:r>
            <a:r>
              <a:rPr lang="en-GB" sz="1200"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is a housing company that owns and manages approximately 2 600 homes and about 20</a:t>
            </a:r>
            <a:r>
              <a:rPr lang="en-CA"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000 m² of premises leased to businesses. Its mission is to provide housing in the suburbs and the countryside in Jönköping municipality.</a:t>
            </a:r>
          </a:p>
          <a:p>
            <a:pPr marL="0" indent="0">
              <a:buFont typeface="Arial" panose="020B0604020202020204" pitchFamily="34" charset="0"/>
              <a:buNone/>
            </a:pPr>
            <a:endParaRPr lang="sv-SE" sz="1200" b="0" i="0" kern="1200" dirty="0">
              <a:solidFill>
                <a:schemeClr val="tx1"/>
              </a:solidFill>
              <a:effectLst/>
              <a:latin typeface="+mn-lt"/>
              <a:ea typeface="+mn-ea"/>
              <a:cs typeface="+mn-cs"/>
            </a:endParaRPr>
          </a:p>
          <a:p>
            <a:pPr marL="0" indent="0">
              <a:buFont typeface="Arial" panose="020B0604020202020204" pitchFamily="34" charset="0"/>
              <a:buNone/>
            </a:pPr>
            <a:r>
              <a:rPr lang="en-GB" sz="1200" b="1" kern="1200" dirty="0" err="1">
                <a:solidFill>
                  <a:schemeClr val="tx1"/>
                </a:solidFill>
                <a:effectLst/>
                <a:latin typeface="+mn-lt"/>
                <a:ea typeface="+mn-ea"/>
                <a:cs typeface="+mn-cs"/>
              </a:rPr>
              <a:t>Bostads</a:t>
            </a:r>
            <a:r>
              <a:rPr lang="en-GB" sz="1200" b="1" kern="1200" dirty="0">
                <a:solidFill>
                  <a:schemeClr val="tx1"/>
                </a:solidFill>
                <a:effectLst/>
                <a:latin typeface="+mn-lt"/>
                <a:ea typeface="+mn-ea"/>
                <a:cs typeface="+mn-cs"/>
              </a:rPr>
              <a:t> AB </a:t>
            </a:r>
            <a:r>
              <a:rPr lang="en-GB" sz="1200" b="1" kern="1200" dirty="0" err="1">
                <a:solidFill>
                  <a:schemeClr val="tx1"/>
                </a:solidFill>
                <a:effectLst/>
                <a:latin typeface="+mn-lt"/>
                <a:ea typeface="+mn-ea"/>
                <a:cs typeface="+mn-cs"/>
              </a:rPr>
              <a:t>Vätterhem</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is the municipality of Jönköping’s largest housing company. It owns, manages, and develops properties throughout the area. With 85,000 square metres of non-residential premises and over 8,900 apartments, it operates within the more urbanised areas in</a:t>
            </a:r>
            <a:r>
              <a:rPr lang="en-GB" sz="1200" kern="1200" baseline="0" dirty="0">
                <a:solidFill>
                  <a:schemeClr val="tx1"/>
                </a:solidFill>
                <a:effectLst/>
                <a:latin typeface="+mn-lt"/>
                <a:ea typeface="+mn-ea"/>
                <a:cs typeface="+mn-cs"/>
              </a:rPr>
              <a:t> </a:t>
            </a:r>
            <a:r>
              <a:rPr lang="en-US" dirty="0"/>
              <a:t>areas of Jönköping and </a:t>
            </a:r>
            <a:r>
              <a:rPr lang="en-US" dirty="0" err="1"/>
              <a:t>Huskvarna</a:t>
            </a:r>
            <a:r>
              <a:rPr lang="en-US" dirty="0"/>
              <a:t> in the municipality of Jönköping.</a:t>
            </a:r>
          </a:p>
          <a:p>
            <a:pPr marL="0" indent="0">
              <a:buFont typeface="Arial" panose="020B0604020202020204" pitchFamily="34" charset="0"/>
              <a:buNone/>
            </a:pPr>
            <a:r>
              <a:rPr lang="sv-SE" sz="1200" b="0" i="0" kern="1200" baseline="0" dirty="0">
                <a:solidFill>
                  <a:schemeClr val="tx1"/>
                </a:solidFill>
                <a:effectLst/>
                <a:latin typeface="+mn-lt"/>
                <a:ea typeface="+mn-ea"/>
                <a:cs typeface="+mn-cs"/>
              </a:rPr>
              <a:t>    </a:t>
            </a:r>
          </a:p>
          <a:p>
            <a:pPr marL="0" indent="0">
              <a:buFont typeface="Arial" panose="020B0604020202020204" pitchFamily="34" charset="0"/>
              <a:buNone/>
            </a:pPr>
            <a:r>
              <a:rPr lang="en-GB" sz="1200" b="1" kern="1200" dirty="0">
                <a:solidFill>
                  <a:schemeClr val="tx1"/>
                </a:solidFill>
                <a:effectLst/>
                <a:latin typeface="+mn-lt"/>
                <a:ea typeface="+mn-ea"/>
                <a:cs typeface="+mn-cs"/>
              </a:rPr>
              <a:t>June </a:t>
            </a:r>
            <a:r>
              <a:rPr lang="en-GB" sz="1200" b="1" kern="1200" dirty="0" err="1">
                <a:solidFill>
                  <a:schemeClr val="tx1"/>
                </a:solidFill>
                <a:effectLst/>
                <a:latin typeface="+mn-lt"/>
                <a:ea typeface="+mn-ea"/>
                <a:cs typeface="+mn-cs"/>
              </a:rPr>
              <a:t>Avfall</a:t>
            </a:r>
            <a:r>
              <a:rPr lang="en-GB" sz="1200" b="1" kern="1200" dirty="0">
                <a:solidFill>
                  <a:schemeClr val="tx1"/>
                </a:solidFill>
                <a:effectLst/>
                <a:latin typeface="+mn-lt"/>
                <a:ea typeface="+mn-ea"/>
                <a:cs typeface="+mn-cs"/>
              </a:rPr>
              <a:t> &amp; </a:t>
            </a:r>
            <a:r>
              <a:rPr lang="en-GB" sz="1200" b="1" kern="1200" dirty="0" err="1">
                <a:solidFill>
                  <a:schemeClr val="tx1"/>
                </a:solidFill>
                <a:effectLst/>
                <a:latin typeface="+mn-lt"/>
                <a:ea typeface="+mn-ea"/>
                <a:cs typeface="+mn-cs"/>
              </a:rPr>
              <a:t>Miljö</a:t>
            </a:r>
            <a:r>
              <a:rPr lang="en-GB" sz="1200" b="1" kern="1200" dirty="0">
                <a:solidFill>
                  <a:schemeClr val="tx1"/>
                </a:solidFill>
                <a:effectLst/>
                <a:latin typeface="+mn-lt"/>
                <a:ea typeface="+mn-ea"/>
                <a:cs typeface="+mn-cs"/>
              </a:rPr>
              <a:t> AB</a:t>
            </a:r>
            <a:r>
              <a:rPr lang="en-GB" sz="1200"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is jointly owned by the three municipalities Jönköping, </a:t>
            </a:r>
            <a:r>
              <a:rPr lang="en-CA" sz="1200" kern="1200" dirty="0" err="1">
                <a:solidFill>
                  <a:schemeClr val="tx1"/>
                </a:solidFill>
                <a:effectLst/>
                <a:latin typeface="+mn-lt"/>
                <a:ea typeface="+mn-ea"/>
                <a:cs typeface="+mn-cs"/>
              </a:rPr>
              <a:t>Habo</a:t>
            </a:r>
            <a:r>
              <a:rPr lang="en-CA" sz="1200" kern="1200" dirty="0">
                <a:solidFill>
                  <a:schemeClr val="tx1"/>
                </a:solidFill>
                <a:effectLst/>
                <a:latin typeface="+mn-lt"/>
                <a:ea typeface="+mn-ea"/>
                <a:cs typeface="+mn-cs"/>
              </a:rPr>
              <a:t> and </a:t>
            </a:r>
            <a:r>
              <a:rPr lang="en-CA" sz="1200" kern="1200" dirty="0" err="1">
                <a:solidFill>
                  <a:schemeClr val="tx1"/>
                </a:solidFill>
                <a:effectLst/>
                <a:latin typeface="+mn-lt"/>
                <a:ea typeface="+mn-ea"/>
                <a:cs typeface="+mn-cs"/>
              </a:rPr>
              <a:t>Mullsjö</a:t>
            </a:r>
            <a:r>
              <a:rPr lang="en-CA" sz="1200" kern="1200" dirty="0">
                <a:solidFill>
                  <a:schemeClr val="tx1"/>
                </a:solidFill>
                <a:effectLst/>
                <a:latin typeface="+mn-lt"/>
                <a:ea typeface="+mn-ea"/>
                <a:cs typeface="+mn-cs"/>
              </a:rPr>
              <a:t>. They conduct waste operations for each owner municipality. This means that they help approximately 163 000 municipal residents with waste collection, sludge emptying, and sorting yard operations. They handle 100 000 tonnes of waste from the municipality’s residents. A total of 1.5 million rubbish bins and 7 500 sludge bins are emptied per year. The company has about 100 employees. </a:t>
            </a:r>
          </a:p>
          <a:p>
            <a:pPr marL="0" indent="0">
              <a:buFont typeface="Arial" panose="020B0604020202020204" pitchFamily="34" charset="0"/>
              <a:buNone/>
            </a:pPr>
            <a:endParaRPr lang="sv-SE" sz="1200" b="0" i="0" kern="1200" dirty="0">
              <a:solidFill>
                <a:schemeClr val="tx1"/>
              </a:solidFill>
              <a:effectLst/>
              <a:latin typeface="+mn-lt"/>
              <a:ea typeface="+mn-ea"/>
              <a:cs typeface="+mn-cs"/>
            </a:endParaRPr>
          </a:p>
          <a:p>
            <a:pPr marL="0" indent="0">
              <a:buFont typeface="Arial" panose="020B0604020202020204" pitchFamily="34" charset="0"/>
              <a:buNone/>
            </a:pPr>
            <a:r>
              <a:rPr lang="en-GB" sz="1200" b="1" kern="1200" dirty="0">
                <a:solidFill>
                  <a:schemeClr val="tx1"/>
                </a:solidFill>
                <a:effectLst/>
                <a:latin typeface="+mn-lt"/>
                <a:ea typeface="+mn-ea"/>
                <a:cs typeface="+mn-cs"/>
              </a:rPr>
              <a:t>Jönköping </a:t>
            </a:r>
            <a:r>
              <a:rPr lang="en-GB" sz="1200" b="1" kern="1200" dirty="0" err="1">
                <a:solidFill>
                  <a:schemeClr val="tx1"/>
                </a:solidFill>
                <a:effectLst/>
                <a:latin typeface="+mn-lt"/>
                <a:ea typeface="+mn-ea"/>
                <a:cs typeface="+mn-cs"/>
              </a:rPr>
              <a:t>Energi</a:t>
            </a:r>
            <a:r>
              <a:rPr lang="en-GB" sz="1200" b="1" kern="1200" dirty="0">
                <a:solidFill>
                  <a:schemeClr val="tx1"/>
                </a:solidFill>
                <a:effectLst/>
                <a:latin typeface="+mn-lt"/>
                <a:ea typeface="+mn-ea"/>
                <a:cs typeface="+mn-cs"/>
              </a:rPr>
              <a:t> AB</a:t>
            </a:r>
            <a:r>
              <a:rPr lang="en-GB" sz="1200" kern="1200" dirty="0">
                <a:solidFill>
                  <a:schemeClr val="tx1"/>
                </a:solidFill>
                <a:effectLst/>
                <a:latin typeface="+mn-lt"/>
                <a:ea typeface="+mn-ea"/>
                <a:cs typeface="+mn-cs"/>
              </a:rPr>
              <a:t> is owned by the municipality of Jönköping and is part of a group made up of four companies. It provides 55,000 customers with lighting, power, heating, cooling, and urban utility networks. It is also responsible for generating power using local solar, wind, and water sources, as well cogenerated power. It offers a range of sustainable, innovative services, and is a major driving force for regional development.</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Second-tier subsidiary: Jönköping </a:t>
            </a:r>
            <a:r>
              <a:rPr lang="en-GB" sz="1200" kern="1200" dirty="0" err="1">
                <a:solidFill>
                  <a:schemeClr val="tx1"/>
                </a:solidFill>
                <a:effectLst/>
                <a:latin typeface="+mn-lt"/>
                <a:ea typeface="+mn-ea"/>
                <a:cs typeface="+mn-cs"/>
              </a:rPr>
              <a:t>Energi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Nät</a:t>
            </a:r>
            <a:r>
              <a:rPr lang="en-GB" sz="1200" kern="1200" dirty="0">
                <a:solidFill>
                  <a:schemeClr val="tx1"/>
                </a:solidFill>
                <a:effectLst/>
                <a:latin typeface="+mn-lt"/>
                <a:ea typeface="+mn-ea"/>
                <a:cs typeface="+mn-cs"/>
              </a:rPr>
              <a:t> AB</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Second-tier subsidiary: </a:t>
            </a:r>
            <a:r>
              <a:rPr lang="en-GB" sz="1200" kern="1200" dirty="0" err="1">
                <a:solidFill>
                  <a:schemeClr val="tx1"/>
                </a:solidFill>
                <a:effectLst/>
                <a:latin typeface="+mn-lt"/>
                <a:ea typeface="+mn-ea"/>
                <a:cs typeface="+mn-cs"/>
              </a:rPr>
              <a:t>Huskvarnaåns</a:t>
            </a:r>
            <a:r>
              <a:rPr lang="en-GB" sz="1200" kern="1200" dirty="0">
                <a:solidFill>
                  <a:schemeClr val="tx1"/>
                </a:solidFill>
                <a:effectLst/>
                <a:latin typeface="+mn-lt"/>
                <a:ea typeface="+mn-ea"/>
                <a:cs typeface="+mn-cs"/>
              </a:rPr>
              <a:t> Kraft AB</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Second-tier subsidiary: NETSAM AB</a:t>
            </a:r>
            <a:br>
              <a:rPr lang="sv-SE" sz="1200" b="0" i="0" kern="1200" dirty="0">
                <a:solidFill>
                  <a:schemeClr val="tx1"/>
                </a:solidFill>
                <a:effectLst/>
                <a:latin typeface="+mn-lt"/>
                <a:ea typeface="+mn-ea"/>
                <a:cs typeface="+mn-cs"/>
              </a:rPr>
            </a:br>
            <a:endParaRPr lang="sv-SE" sz="1200" b="0" i="0" kern="1200" dirty="0">
              <a:solidFill>
                <a:schemeClr val="tx1"/>
              </a:solidFill>
              <a:effectLst/>
              <a:latin typeface="+mn-lt"/>
              <a:ea typeface="+mn-ea"/>
              <a:cs typeface="+mn-cs"/>
            </a:endParaRPr>
          </a:p>
          <a:p>
            <a:r>
              <a:rPr lang="en-GB" sz="1200" b="1" kern="1200" dirty="0" err="1">
                <a:solidFill>
                  <a:schemeClr val="tx1"/>
                </a:solidFill>
                <a:effectLst/>
                <a:latin typeface="+mn-lt"/>
                <a:ea typeface="+mn-ea"/>
                <a:cs typeface="+mn-cs"/>
              </a:rPr>
              <a:t>Högskolefastigheter</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i</a:t>
            </a:r>
            <a:r>
              <a:rPr lang="en-GB" sz="1200" b="1" kern="1200" dirty="0">
                <a:solidFill>
                  <a:schemeClr val="tx1"/>
                </a:solidFill>
                <a:effectLst/>
                <a:latin typeface="+mn-lt"/>
                <a:ea typeface="+mn-ea"/>
                <a:cs typeface="+mn-cs"/>
              </a:rPr>
              <a:t> Jönköping AB </a:t>
            </a:r>
            <a:r>
              <a:rPr lang="en-GB" sz="1200" kern="1200" dirty="0">
                <a:solidFill>
                  <a:schemeClr val="tx1"/>
                </a:solidFill>
                <a:effectLst/>
                <a:latin typeface="+mn-lt"/>
                <a:ea typeface="+mn-ea"/>
                <a:cs typeface="+mn-cs"/>
              </a:rPr>
              <a:t>(HÖFAB)</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builds and manages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premises for</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Jönköping University, and is responsible for 98,000 square metres of floor space and land area totalling 78,000 square metres. The company works closely with Jönköping University to create good, effective solutions for students and staff to meet changes in operating requirements. The company is partly owned (85.7%) by </a:t>
            </a:r>
            <a:r>
              <a:rPr lang="en-GB" sz="1200" kern="1200" dirty="0" err="1">
                <a:solidFill>
                  <a:schemeClr val="tx1"/>
                </a:solidFill>
                <a:effectLst/>
                <a:latin typeface="+mn-lt"/>
                <a:ea typeface="+mn-ea"/>
                <a:cs typeface="+mn-cs"/>
              </a:rPr>
              <a:t>Jönköpings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Rådhus</a:t>
            </a:r>
            <a:r>
              <a:rPr lang="en-GB" sz="1200" kern="1200" dirty="0">
                <a:solidFill>
                  <a:schemeClr val="tx1"/>
                </a:solidFill>
                <a:effectLst/>
                <a:latin typeface="+mn-lt"/>
                <a:ea typeface="+mn-ea"/>
                <a:cs typeface="+mn-cs"/>
              </a:rPr>
              <a:t> AB. The remainder is owned by Jönköping University Foundation.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Subsidiary: Campus </a:t>
            </a:r>
            <a:r>
              <a:rPr lang="en-GB" sz="1200" kern="1200" dirty="0" err="1">
                <a:solidFill>
                  <a:schemeClr val="tx1"/>
                </a:solidFill>
                <a:effectLst/>
                <a:latin typeface="+mn-lt"/>
                <a:ea typeface="+mn-ea"/>
                <a:cs typeface="+mn-cs"/>
              </a:rPr>
              <a:t>Gränna</a:t>
            </a:r>
            <a:r>
              <a:rPr lang="en-GB" sz="1200" kern="1200" dirty="0">
                <a:solidFill>
                  <a:schemeClr val="tx1"/>
                </a:solidFill>
                <a:effectLst/>
                <a:latin typeface="+mn-lt"/>
                <a:ea typeface="+mn-ea"/>
                <a:cs typeface="+mn-cs"/>
              </a:rPr>
              <a:t> AB</a:t>
            </a:r>
          </a:p>
          <a:p>
            <a:endParaRPr lang="sv-SE" sz="1200" b="0" i="0" kern="1200" dirty="0">
              <a:solidFill>
                <a:schemeClr val="tx1"/>
              </a:solidFill>
              <a:effectLst/>
              <a:latin typeface="+mn-lt"/>
              <a:ea typeface="+mn-ea"/>
              <a:cs typeface="+mn-cs"/>
            </a:endParaRPr>
          </a:p>
          <a:p>
            <a:r>
              <a:rPr lang="en-GB" sz="1200" b="1" kern="1200" dirty="0" err="1">
                <a:solidFill>
                  <a:schemeClr val="tx1"/>
                </a:solidFill>
                <a:effectLst/>
                <a:latin typeface="+mn-lt"/>
                <a:ea typeface="+mn-ea"/>
                <a:cs typeface="+mn-cs"/>
              </a:rPr>
              <a:t>Jönköpings</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kommuns</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Fastighetsutveckling</a:t>
            </a:r>
            <a:r>
              <a:rPr lang="en-GB" sz="1200" b="1" kern="1200" dirty="0">
                <a:solidFill>
                  <a:schemeClr val="tx1"/>
                </a:solidFill>
                <a:effectLst/>
                <a:latin typeface="+mn-lt"/>
                <a:ea typeface="+mn-ea"/>
                <a:cs typeface="+mn-cs"/>
              </a:rPr>
              <a:t> AB (JKPG Fast) </a:t>
            </a:r>
            <a:r>
              <a:rPr lang="en-GB" sz="1200" kern="1200" dirty="0">
                <a:solidFill>
                  <a:schemeClr val="tx1"/>
                </a:solidFill>
                <a:effectLst/>
                <a:latin typeface="+mn-lt"/>
                <a:ea typeface="+mn-ea"/>
                <a:cs typeface="+mn-cs"/>
              </a:rPr>
              <a:t>satisfies the needs of the municipal authority, municipal inhabitants, and industry for land and commercial premises. It owns, manages, and develops properties. Its remit also includes contributing to the ongoing development of newly founded companies, as well as trade fair, event, conference, and cultural activities within the municipal area. The company owns a number of other companies, including </a:t>
            </a:r>
            <a:r>
              <a:rPr lang="en-GB" sz="1200" kern="1200" dirty="0" err="1">
                <a:solidFill>
                  <a:schemeClr val="tx1"/>
                </a:solidFill>
                <a:effectLst/>
                <a:latin typeface="+mn-lt"/>
                <a:ea typeface="+mn-ea"/>
                <a:cs typeface="+mn-cs"/>
              </a:rPr>
              <a:t>Elmia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Hälsan</a:t>
            </a:r>
            <a:r>
              <a:rPr lang="en-GB" sz="1200" kern="1200" dirty="0">
                <a:solidFill>
                  <a:schemeClr val="tx1"/>
                </a:solidFill>
                <a:effectLst/>
                <a:latin typeface="+mn-lt"/>
                <a:ea typeface="+mn-ea"/>
                <a:cs typeface="+mn-cs"/>
              </a:rPr>
              <a:t> 2 (Science Park House and</a:t>
            </a:r>
            <a:r>
              <a:rPr lang="en-GB" sz="1200" kern="1200" baseline="0" dirty="0">
                <a:solidFill>
                  <a:schemeClr val="tx1"/>
                </a:solidFill>
                <a:effectLst/>
                <a:latin typeface="+mn-lt"/>
                <a:ea typeface="+mn-ea"/>
                <a:cs typeface="+mn-cs"/>
              </a:rPr>
              <a:t> Science Park Tower</a:t>
            </a:r>
            <a:r>
              <a:rPr lang="en-GB" sz="1200" kern="1200" dirty="0">
                <a:solidFill>
                  <a:schemeClr val="tx1"/>
                </a:solidFill>
                <a:effectLst/>
                <a:latin typeface="+mn-lt"/>
                <a:ea typeface="+mn-ea"/>
                <a:cs typeface="+mn-cs"/>
              </a:rPr>
              <a:t>), the parking facilities </a:t>
            </a:r>
            <a:r>
              <a:rPr lang="en-GB" sz="1200" kern="1200" dirty="0" err="1">
                <a:solidFill>
                  <a:schemeClr val="tx1"/>
                </a:solidFill>
                <a:effectLst/>
                <a:latin typeface="+mn-lt"/>
                <a:ea typeface="+mn-ea"/>
                <a:cs typeface="+mn-cs"/>
              </a:rPr>
              <a:t>Sesam</a:t>
            </a:r>
            <a:r>
              <a:rPr lang="en-GB" sz="1200" kern="1200" dirty="0">
                <a:solidFill>
                  <a:schemeClr val="tx1"/>
                </a:solidFill>
                <a:effectLst/>
                <a:latin typeface="+mn-lt"/>
                <a:ea typeface="+mn-ea"/>
                <a:cs typeface="+mn-cs"/>
              </a:rPr>
              <a:t>, Per Brahe, </a:t>
            </a:r>
            <a:r>
              <a:rPr lang="en-GB" sz="1200" kern="1200" dirty="0" err="1">
                <a:solidFill>
                  <a:schemeClr val="tx1"/>
                </a:solidFill>
                <a:effectLst/>
                <a:latin typeface="+mn-lt"/>
                <a:ea typeface="+mn-ea"/>
                <a:cs typeface="+mn-cs"/>
              </a:rPr>
              <a:t>Atollen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Smedjan</a:t>
            </a:r>
            <a:r>
              <a:rPr lang="en-GB"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Biblioteket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Övertaget</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Tändstickan</a:t>
            </a:r>
            <a:r>
              <a:rPr lang="en-GB" sz="1200" kern="1200" dirty="0">
                <a:solidFill>
                  <a:schemeClr val="tx1"/>
                </a:solidFill>
                <a:effectLst/>
                <a:latin typeface="+mn-lt"/>
                <a:ea typeface="+mn-ea"/>
                <a:cs typeface="+mn-cs"/>
              </a:rPr>
              <a:t> and the subsidiary </a:t>
            </a:r>
            <a:r>
              <a:rPr lang="en-GB" sz="1200" kern="1200" dirty="0" err="1">
                <a:solidFill>
                  <a:schemeClr val="tx1"/>
                </a:solidFill>
                <a:effectLst/>
                <a:latin typeface="+mn-lt"/>
                <a:ea typeface="+mn-ea"/>
                <a:cs typeface="+mn-cs"/>
              </a:rPr>
              <a:t>Jönköpings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kommuns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Fastighetsförvaltning</a:t>
            </a:r>
            <a:r>
              <a:rPr lang="en-GB" sz="1200" kern="1200" dirty="0">
                <a:solidFill>
                  <a:schemeClr val="tx1"/>
                </a:solidFill>
                <a:effectLst/>
                <a:latin typeface="+mn-lt"/>
                <a:ea typeface="+mn-ea"/>
                <a:cs typeface="+mn-cs"/>
              </a:rPr>
              <a:t> AB, which has industrial premises at </a:t>
            </a:r>
            <a:r>
              <a:rPr lang="en-GB" sz="1200" kern="1200" dirty="0" err="1">
                <a:solidFill>
                  <a:schemeClr val="tx1"/>
                </a:solidFill>
                <a:effectLst/>
                <a:latin typeface="+mn-lt"/>
                <a:ea typeface="+mn-ea"/>
                <a:cs typeface="+mn-cs"/>
              </a:rPr>
              <a:t>Industribyn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Ljungarum</a:t>
            </a:r>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Second-tier subsidiary: </a:t>
            </a:r>
            <a:r>
              <a:rPr lang="en-GB" sz="1200" kern="1200" dirty="0" err="1">
                <a:solidFill>
                  <a:schemeClr val="tx1"/>
                </a:solidFill>
                <a:effectLst/>
                <a:latin typeface="+mn-lt"/>
                <a:ea typeface="+mn-ea"/>
                <a:cs typeface="+mn-cs"/>
              </a:rPr>
              <a:t>Jönköpings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kommuns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Förvaltnings</a:t>
            </a:r>
            <a:r>
              <a:rPr lang="en-GB" sz="1200" kern="1200" dirty="0">
                <a:solidFill>
                  <a:schemeClr val="tx1"/>
                </a:solidFill>
                <a:effectLst/>
                <a:latin typeface="+mn-lt"/>
                <a:ea typeface="+mn-ea"/>
                <a:cs typeface="+mn-cs"/>
              </a:rPr>
              <a:t> AB</a:t>
            </a:r>
            <a:br>
              <a:rPr lang="sv-SE" sz="1200" b="0" i="0" kern="1200" baseline="0" dirty="0">
                <a:solidFill>
                  <a:schemeClr val="tx1"/>
                </a:solidFill>
                <a:effectLst/>
                <a:latin typeface="+mn-lt"/>
                <a:ea typeface="+mn-ea"/>
                <a:cs typeface="+mn-cs"/>
              </a:rPr>
            </a:br>
            <a:endParaRPr lang="sv-SE" sz="1200" b="0" i="0" kern="1200" dirty="0">
              <a:solidFill>
                <a:schemeClr val="tx1"/>
              </a:solidFill>
              <a:effectLst/>
              <a:latin typeface="+mn-lt"/>
              <a:ea typeface="+mn-ea"/>
              <a:cs typeface="+mn-cs"/>
            </a:endParaRPr>
          </a:p>
          <a:p>
            <a:pPr marL="0" indent="0">
              <a:buFont typeface="Arial" panose="020B0604020202020204" pitchFamily="34" charset="0"/>
              <a:buNone/>
            </a:pPr>
            <a:r>
              <a:rPr lang="en-GB" sz="1200" b="1" kern="1200" dirty="0">
                <a:solidFill>
                  <a:schemeClr val="tx1"/>
                </a:solidFill>
                <a:effectLst/>
                <a:latin typeface="+mn-lt"/>
                <a:ea typeface="+mn-ea"/>
                <a:cs typeface="+mn-cs"/>
              </a:rPr>
              <a:t>Jönköping Airport AB</a:t>
            </a:r>
            <a:r>
              <a:rPr lang="en-GB" sz="1200" kern="1200" dirty="0">
                <a:solidFill>
                  <a:schemeClr val="tx1"/>
                </a:solidFill>
                <a:effectLst/>
                <a:latin typeface="+mn-lt"/>
                <a:ea typeface="+mn-ea"/>
                <a:cs typeface="+mn-cs"/>
              </a:rPr>
              <a:t> operates and develops Jönköping Airport. Operations are divided into three main areas – regular traffic, charter traffic, and cargo traffic. In addition to commercial air traffic, Jönköping Airport has an important societal role to play as it is used regularly by planes operated by the firefighting, ambulance, and police services, as well military cargo planes, and planes used for organ transport. The company works actively with environmental and sustainability issues in a concerted effort to become a “Green Airport”.</a:t>
            </a:r>
          </a:p>
          <a:p>
            <a:pPr marL="0" indent="0">
              <a:buFont typeface="Arial" panose="020B0604020202020204" pitchFamily="34" charset="0"/>
              <a:buNone/>
            </a:pPr>
            <a:endParaRPr lang="sv-SE" sz="1200" b="0" i="0" kern="1200" dirty="0">
              <a:solidFill>
                <a:schemeClr val="tx1"/>
              </a:solidFill>
              <a:effectLst/>
              <a:latin typeface="+mn-lt"/>
              <a:ea typeface="+mn-ea"/>
              <a:cs typeface="+mn-cs"/>
            </a:endParaRPr>
          </a:p>
          <a:p>
            <a:pPr marL="0" indent="0">
              <a:buFont typeface="Arial" panose="020B0604020202020204" pitchFamily="34" charset="0"/>
              <a:buNone/>
            </a:pPr>
            <a:r>
              <a:rPr lang="en-GB" sz="1200" b="1" kern="1200" dirty="0" err="1">
                <a:solidFill>
                  <a:schemeClr val="tx1"/>
                </a:solidFill>
                <a:effectLst/>
                <a:latin typeface="+mn-lt"/>
                <a:ea typeface="+mn-ea"/>
                <a:cs typeface="+mn-cs"/>
              </a:rPr>
              <a:t>Södra</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Munksjön</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Utvecklings</a:t>
            </a:r>
            <a:r>
              <a:rPr lang="en-GB" sz="1200" b="1" kern="1200" dirty="0">
                <a:solidFill>
                  <a:schemeClr val="tx1"/>
                </a:solidFill>
                <a:effectLst/>
                <a:latin typeface="+mn-lt"/>
                <a:ea typeface="+mn-ea"/>
                <a:cs typeface="+mn-cs"/>
              </a:rPr>
              <a:t> AB </a:t>
            </a:r>
            <a:r>
              <a:rPr lang="en-GB" sz="1200" kern="1200" dirty="0">
                <a:solidFill>
                  <a:schemeClr val="tx1"/>
                </a:solidFill>
                <a:effectLst/>
                <a:latin typeface="+mn-lt"/>
                <a:ea typeface="+mn-ea"/>
                <a:cs typeface="+mn-cs"/>
              </a:rPr>
              <a:t>(SMUAB) leads and drives the development of the new area of </a:t>
            </a:r>
            <a:r>
              <a:rPr lang="en-GB" sz="1200" kern="1200" dirty="0" err="1">
                <a:solidFill>
                  <a:schemeClr val="tx1"/>
                </a:solidFill>
                <a:effectLst/>
                <a:latin typeface="+mn-lt"/>
                <a:ea typeface="+mn-ea"/>
                <a:cs typeface="+mn-cs"/>
              </a:rPr>
              <a:t>Södra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Munksjön</a:t>
            </a:r>
            <a:r>
              <a:rPr lang="en-GB" sz="1200" kern="1200" dirty="0">
                <a:solidFill>
                  <a:schemeClr val="tx1"/>
                </a:solidFill>
                <a:effectLst/>
                <a:latin typeface="+mn-lt"/>
                <a:ea typeface="+mn-ea"/>
                <a:cs typeface="+mn-cs"/>
              </a:rPr>
              <a:t>. This 300-hectare area will have 25,000 inhabitants, 11,500 workplaces, and large areas of land designated for commercial operations. The area will be an extension of Jönköping city centre and will become an attractive location for both residents and visitors with excellent communications and proximity to countryside, lakes, and rivers.</a:t>
            </a:r>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20</a:t>
            </a:fld>
            <a:endParaRPr lang="sv-SE"/>
          </a:p>
        </p:txBody>
      </p:sp>
    </p:spTree>
    <p:extLst>
      <p:ext uri="{BB962C8B-B14F-4D97-AF65-F5344CB8AC3E}">
        <p14:creationId xmlns:p14="http://schemas.microsoft.com/office/powerpoint/2010/main" val="1128923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CA" sz="1800" kern="1200" dirty="0">
                <a:solidFill>
                  <a:schemeClr val="tx1"/>
                </a:solidFill>
                <a:effectLst/>
                <a:latin typeface="+mn-lt"/>
                <a:ea typeface="+mn-ea"/>
                <a:cs typeface="+mn-cs"/>
              </a:rPr>
              <a:t>Our main source of income is the municipal tax that residents pay every month on their salaries. Together with government grants and tax equalization, it finances 80% of our ongoing activities, such as schools, libraries, museums, elderly care, roads, sports halls, parks, ports, etc. Everything that we, who live and have activities in Jönköping municipality, benefit from together (distribution in the picture is according to the financial statements 2022).</a:t>
            </a:r>
            <a:endParaRPr lang="sv-SE" sz="1800" kern="1200" dirty="0">
              <a:solidFill>
                <a:schemeClr val="tx1"/>
              </a:solidFill>
              <a:effectLst/>
              <a:latin typeface="+mn-lt"/>
              <a:ea typeface="+mn-ea"/>
              <a:cs typeface="+mn-cs"/>
            </a:endParaRPr>
          </a:p>
          <a:p>
            <a:endParaRPr lang="en-CA" sz="1800" kern="1200" dirty="0">
              <a:solidFill>
                <a:schemeClr val="tx1"/>
              </a:solidFill>
              <a:effectLst/>
              <a:latin typeface="+mn-lt"/>
              <a:ea typeface="+mn-ea"/>
              <a:cs typeface="+mn-cs"/>
            </a:endParaRPr>
          </a:p>
          <a:p>
            <a:r>
              <a:rPr lang="en-CA" sz="1800" kern="1200" dirty="0">
                <a:solidFill>
                  <a:schemeClr val="tx1"/>
                </a:solidFill>
                <a:effectLst/>
                <a:latin typeface="+mn-lt"/>
                <a:ea typeface="+mn-ea"/>
                <a:cs typeface="+mn-cs"/>
              </a:rPr>
              <a:t>In 2022, we had a total of SEK 11,7 billion in revenue from our operations, taxes and government subsidies, and equalization. The tax rate for housing in Jönköping municipality in the income year 2023 is 33,658%. </a:t>
            </a:r>
          </a:p>
          <a:p>
            <a:endParaRPr lang="en-CA" sz="1800" kern="1200" dirty="0">
              <a:solidFill>
                <a:schemeClr val="tx1"/>
              </a:solidFill>
              <a:effectLst/>
              <a:latin typeface="+mn-lt"/>
              <a:ea typeface="+mn-ea"/>
              <a:cs typeface="+mn-cs"/>
            </a:endParaRPr>
          </a:p>
          <a:p>
            <a:r>
              <a:rPr lang="en-CA" sz="1800" kern="1200" dirty="0">
                <a:solidFill>
                  <a:schemeClr val="tx1"/>
                </a:solidFill>
                <a:effectLst/>
                <a:latin typeface="+mn-lt"/>
                <a:ea typeface="+mn-ea"/>
                <a:cs typeface="+mn-cs"/>
              </a:rPr>
              <a:t>Municipal tax: 21,64% + County council tax: 11,76% + Funeral fee: 0,258% = 33,658%</a:t>
            </a:r>
            <a:endParaRPr lang="sv-SE" sz="18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21</a:t>
            </a:fld>
            <a:endParaRPr lang="sv-SE"/>
          </a:p>
        </p:txBody>
      </p:sp>
    </p:spTree>
    <p:extLst>
      <p:ext uri="{BB962C8B-B14F-4D97-AF65-F5344CB8AC3E}">
        <p14:creationId xmlns:p14="http://schemas.microsoft.com/office/powerpoint/2010/main" val="2174607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Labour market and </a:t>
            </a:r>
            <a:r>
              <a:rPr lang="sv-SE" dirty="0" err="1"/>
              <a:t>industry</a:t>
            </a:r>
            <a:r>
              <a:rPr lang="sv-SE" dirty="0"/>
              <a:t> </a:t>
            </a:r>
          </a:p>
        </p:txBody>
      </p:sp>
      <p:sp>
        <p:nvSpPr>
          <p:cNvPr id="4" name="Platshållare för bildnummer 3"/>
          <p:cNvSpPr>
            <a:spLocks noGrp="1"/>
          </p:cNvSpPr>
          <p:nvPr>
            <p:ph type="sldNum" sz="quarter" idx="10"/>
          </p:nvPr>
        </p:nvSpPr>
        <p:spPr/>
        <p:txBody>
          <a:bodyPr/>
          <a:lstStyle/>
          <a:p>
            <a:fld id="{04AC584B-15AE-4ECC-ABC7-E738CF126219}" type="slidenum">
              <a:rPr lang="sv-SE" smtClean="0"/>
              <a:t>22</a:t>
            </a:fld>
            <a:endParaRPr lang="sv-SE"/>
          </a:p>
        </p:txBody>
      </p:sp>
    </p:spTree>
    <p:extLst>
      <p:ext uri="{BB962C8B-B14F-4D97-AF65-F5344CB8AC3E}">
        <p14:creationId xmlns:p14="http://schemas.microsoft.com/office/powerpoint/2010/main" val="106203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rate of unemployment in the </a:t>
            </a:r>
            <a:r>
              <a:rPr lang="sv-SE" sz="1800" kern="1200" dirty="0" err="1">
                <a:solidFill>
                  <a:schemeClr val="tx1"/>
                </a:solidFill>
                <a:effectLst/>
                <a:latin typeface="+mn-lt"/>
                <a:ea typeface="+mn-ea"/>
                <a:cs typeface="+mn-cs"/>
              </a:rPr>
              <a:t>municipality</a:t>
            </a:r>
            <a:r>
              <a:rPr lang="sv-SE" sz="1800" kern="1200" dirty="0">
                <a:solidFill>
                  <a:schemeClr val="tx1"/>
                </a:solidFill>
                <a:effectLst/>
                <a:latin typeface="+mn-lt"/>
                <a:ea typeface="+mn-ea"/>
                <a:cs typeface="+mn-cs"/>
              </a:rPr>
              <a:t> </a:t>
            </a:r>
            <a:r>
              <a:rPr lang="en-US" sz="1800" dirty="0"/>
              <a:t>is lower than the national average. We strive to create conditions for our inhabitants that offer them flexibility when choosing where and how to live.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unemployment figures represent the proportion of the workforce aged 16-64 years in the Municipality of Jönköping who are unemployed.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800" dirty="0"/>
              <a:t>Total: 5,1 %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800" dirty="0"/>
              <a:t>Women: 5,3 %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800" dirty="0"/>
              <a:t>Men: 4,9 %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Proportion of the workforce in Sweden aged 16-64 years who are unemployed: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800" dirty="0"/>
              <a:t>Total: 6,8</a:t>
            </a:r>
            <a:r>
              <a:rPr lang="en-US" sz="1800" baseline="0" dirty="0"/>
              <a:t> </a:t>
            </a:r>
            <a:r>
              <a:rPr lang="en-US" sz="1800"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800" dirty="0"/>
              <a:t>Women: 6,9</a:t>
            </a:r>
            <a:r>
              <a:rPr lang="en-US" sz="1800" baseline="0" dirty="0"/>
              <a:t> </a:t>
            </a:r>
            <a:r>
              <a:rPr lang="en-US" sz="1800"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800" dirty="0"/>
              <a:t>Men: 6,7</a:t>
            </a:r>
            <a:r>
              <a:rPr lang="en-US" sz="1800" baseline="0" dirty="0"/>
              <a:t> </a:t>
            </a:r>
            <a:r>
              <a:rPr lang="en-US" sz="1800" dirty="0"/>
              <a:t>%</a:t>
            </a:r>
          </a:p>
        </p:txBody>
      </p:sp>
      <p:sp>
        <p:nvSpPr>
          <p:cNvPr id="4" name="Platshållare för bildnummer 3"/>
          <p:cNvSpPr>
            <a:spLocks noGrp="1"/>
          </p:cNvSpPr>
          <p:nvPr>
            <p:ph type="sldNum" sz="quarter" idx="10"/>
          </p:nvPr>
        </p:nvSpPr>
        <p:spPr/>
        <p:txBody>
          <a:bodyPr/>
          <a:lstStyle/>
          <a:p>
            <a:fld id="{04AC584B-15AE-4ECC-ABC7-E738CF126219}" type="slidenum">
              <a:rPr lang="sv-SE" smtClean="0"/>
              <a:t>23</a:t>
            </a:fld>
            <a:endParaRPr lang="sv-SE"/>
          </a:p>
        </p:txBody>
      </p:sp>
    </p:spTree>
    <p:extLst>
      <p:ext uri="{BB962C8B-B14F-4D97-AF65-F5344CB8AC3E}">
        <p14:creationId xmlns:p14="http://schemas.microsoft.com/office/powerpoint/2010/main" val="3747659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mn-lt"/>
                <a:ea typeface="+mn-ea"/>
                <a:cs typeface="+mn-cs"/>
              </a:rPr>
              <a:t>We are the eighth largest </a:t>
            </a:r>
            <a:r>
              <a:rPr lang="en-US" sz="1800" b="0" i="0" u="none" strike="noStrike" kern="1200" dirty="0" err="1">
                <a:solidFill>
                  <a:schemeClr val="tx1"/>
                </a:solidFill>
                <a:effectLst/>
                <a:latin typeface="+mn-lt"/>
                <a:ea typeface="+mn-ea"/>
                <a:cs typeface="+mn-cs"/>
              </a:rPr>
              <a:t>labour</a:t>
            </a:r>
            <a:r>
              <a:rPr lang="en-US" sz="1800" b="0" i="0" u="none" strike="noStrike" kern="1200" dirty="0">
                <a:solidFill>
                  <a:schemeClr val="tx1"/>
                </a:solidFill>
                <a:effectLst/>
                <a:latin typeface="+mn-lt"/>
                <a:ea typeface="+mn-ea"/>
                <a:cs typeface="+mn-cs"/>
              </a:rPr>
              <a:t> market region in Sweden. Many people choose to commute here for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mn-lt"/>
                <a:ea typeface="+mn-ea"/>
                <a:cs typeface="+mn-cs"/>
              </a:rPr>
              <a:t>Inward commuting = people who live in another municipality but work in the municipality of Jönköping.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mn-lt"/>
                <a:ea typeface="+mn-ea"/>
                <a:cs typeface="+mn-cs"/>
              </a:rPr>
              <a:t>Outward commuting = people who live in the municipality of Jönköping but work in another municipality.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mn-lt"/>
                <a:ea typeface="+mn-ea"/>
                <a:cs typeface="+mn-cs"/>
              </a:rPr>
              <a:t>79,429 people employed = individuals aged 16 or older and who are in paid employment for at least one hour per week at a workplace within the municipal borders.</a:t>
            </a: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24</a:t>
            </a:fld>
            <a:endParaRPr lang="sv-SE"/>
          </a:p>
        </p:txBody>
      </p:sp>
    </p:spTree>
    <p:extLst>
      <p:ext uri="{BB962C8B-B14F-4D97-AF65-F5344CB8AC3E}">
        <p14:creationId xmlns:p14="http://schemas.microsoft.com/office/powerpoint/2010/main" val="4148762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We have a total of 13,700 registered companies and </a:t>
            </a:r>
            <a:r>
              <a:rPr lang="en-US" sz="1800" kern="1200" dirty="0" err="1">
                <a:solidFill>
                  <a:schemeClr val="tx1"/>
                </a:solidFill>
                <a:effectLst/>
                <a:latin typeface="+mn-lt"/>
                <a:ea typeface="+mn-ea"/>
                <a:cs typeface="+mn-cs"/>
              </a:rPr>
              <a:t>organisations</a:t>
            </a:r>
            <a:r>
              <a:rPr lang="en-US" sz="1800" kern="1200" dirty="0">
                <a:solidFill>
                  <a:schemeClr val="tx1"/>
                </a:solidFill>
                <a:effectLst/>
                <a:latin typeface="+mn-lt"/>
                <a:ea typeface="+mn-ea"/>
                <a:cs typeface="+mn-cs"/>
              </a:rPr>
              <a:t> in the municipality. We have a large range of sectors with leading companies in logistics and transport, manufacturing, retailing, IT, and communications. We have an exhibition and trade fair </a:t>
            </a:r>
            <a:r>
              <a:rPr lang="en-US" sz="1800" kern="1200" dirty="0" err="1">
                <a:solidFill>
                  <a:schemeClr val="tx1"/>
                </a:solidFill>
                <a:effectLst/>
                <a:latin typeface="+mn-lt"/>
                <a:ea typeface="+mn-ea"/>
                <a:cs typeface="+mn-cs"/>
              </a:rPr>
              <a:t>centre</a:t>
            </a:r>
            <a:r>
              <a:rPr lang="en-US" sz="1800" kern="1200" dirty="0">
                <a:solidFill>
                  <a:schemeClr val="tx1"/>
                </a:solidFill>
                <a:effectLst/>
                <a:latin typeface="+mn-lt"/>
                <a:ea typeface="+mn-ea"/>
                <a:cs typeface="+mn-cs"/>
              </a:rPr>
              <a:t> at </a:t>
            </a:r>
            <a:r>
              <a:rPr lang="en-US" sz="1800" kern="1200" dirty="0" err="1">
                <a:solidFill>
                  <a:schemeClr val="tx1"/>
                </a:solidFill>
                <a:effectLst/>
                <a:latin typeface="+mn-lt"/>
                <a:ea typeface="+mn-ea"/>
                <a:cs typeface="+mn-cs"/>
              </a:rPr>
              <a:t>Elmia</a:t>
            </a:r>
            <a:r>
              <a:rPr lang="en-US" sz="1800" kern="1200" dirty="0">
                <a:solidFill>
                  <a:schemeClr val="tx1"/>
                </a:solidFill>
                <a:effectLst/>
                <a:latin typeface="+mn-lt"/>
                <a:ea typeface="+mn-ea"/>
                <a:cs typeface="+mn-cs"/>
              </a:rPr>
              <a:t>. Many people are self-employed. Our strength lies in having a mixture of companies. There are both highly innovative IT companies that have been recently started, as well as old-established industrial enterprises with a long and illustrious history. The development of the technology of the future takes place at companies old and new.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Largest employers in 2023, number of employees*: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solidFill>
                  <a:schemeClr val="tx1"/>
                </a:solidFill>
                <a:effectLst/>
                <a:latin typeface="+mn-lt"/>
                <a:ea typeface="+mn-ea"/>
                <a:cs typeface="+mn-cs"/>
              </a:rPr>
              <a:t>Municipality of Jönköping – 15,325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solidFill>
                  <a:schemeClr val="tx1"/>
                </a:solidFill>
                <a:effectLst/>
                <a:latin typeface="+mn-lt"/>
                <a:ea typeface="+mn-ea"/>
                <a:cs typeface="+mn-cs"/>
              </a:rPr>
              <a:t>Region Jönköping County – 7,625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solidFill>
                  <a:schemeClr val="tx1"/>
                </a:solidFill>
                <a:effectLst/>
                <a:latin typeface="+mn-lt"/>
                <a:ea typeface="+mn-ea"/>
                <a:cs typeface="+mn-cs"/>
              </a:rPr>
              <a:t>Husqvarna AB – 1,925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solidFill>
                  <a:schemeClr val="tx1"/>
                </a:solidFill>
                <a:effectLst/>
                <a:latin typeface="+mn-lt"/>
                <a:ea typeface="+mn-ea"/>
                <a:cs typeface="+mn-cs"/>
              </a:rPr>
              <a:t>IKEA – 1,275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solidFill>
                  <a:schemeClr val="tx1"/>
                </a:solidFill>
                <a:effectLst/>
                <a:latin typeface="+mn-lt"/>
                <a:ea typeface="+mn-ea"/>
                <a:cs typeface="+mn-cs"/>
              </a:rPr>
              <a:t>Board of Agriculture – 875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err="1">
                <a:solidFill>
                  <a:schemeClr val="tx1"/>
                </a:solidFill>
                <a:effectLst/>
                <a:latin typeface="+mn-lt"/>
                <a:ea typeface="+mn-ea"/>
                <a:cs typeface="+mn-cs"/>
              </a:rPr>
              <a:t>Sesol</a:t>
            </a:r>
            <a:r>
              <a:rPr lang="en-US" sz="1800" kern="1200" dirty="0">
                <a:solidFill>
                  <a:schemeClr val="tx1"/>
                </a:solidFill>
                <a:effectLst/>
                <a:latin typeface="+mn-lt"/>
                <a:ea typeface="+mn-ea"/>
                <a:cs typeface="+mn-cs"/>
              </a:rPr>
              <a:t> AB – 725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err="1">
                <a:solidFill>
                  <a:schemeClr val="tx1"/>
                </a:solidFill>
                <a:effectLst/>
                <a:latin typeface="+mn-lt"/>
                <a:ea typeface="+mn-ea"/>
                <a:cs typeface="+mn-cs"/>
              </a:rPr>
              <a:t>Arla</a:t>
            </a:r>
            <a:r>
              <a:rPr lang="en-US" sz="1800" kern="1200" baseline="0" dirty="0">
                <a:solidFill>
                  <a:schemeClr val="tx1"/>
                </a:solidFill>
                <a:effectLst/>
                <a:latin typeface="+mn-lt"/>
                <a:ea typeface="+mn-ea"/>
                <a:cs typeface="+mn-cs"/>
              </a:rPr>
              <a:t> Foods </a:t>
            </a:r>
            <a:r>
              <a:rPr lang="en-US" sz="1800" kern="1200" dirty="0">
                <a:solidFill>
                  <a:schemeClr val="tx1"/>
                </a:solidFill>
                <a:effectLst/>
                <a:latin typeface="+mn-lt"/>
                <a:ea typeface="+mn-ea"/>
                <a:cs typeface="+mn-cs"/>
              </a:rPr>
              <a:t>– 675</a:t>
            </a:r>
            <a:br>
              <a:rPr lang="en-US" sz="1800" kern="1200" dirty="0">
                <a:solidFill>
                  <a:schemeClr val="tx1"/>
                </a:solidFill>
                <a:effectLst/>
                <a:latin typeface="+mn-lt"/>
                <a:ea typeface="+mn-ea"/>
                <a:cs typeface="+mn-cs"/>
              </a:rPr>
            </a:br>
            <a:r>
              <a:rPr lang="en-US" sz="1800" kern="1200" dirty="0">
                <a:solidFill>
                  <a:schemeClr val="tx1"/>
                </a:solidFill>
                <a:effectLst/>
                <a:latin typeface="+mn-lt"/>
                <a:ea typeface="+mn-ea"/>
                <a:cs typeface="+mn-cs"/>
              </a:rPr>
              <a:t>SAAB Group – 675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err="1">
                <a:solidFill>
                  <a:schemeClr val="tx1"/>
                </a:solidFill>
                <a:effectLst/>
                <a:latin typeface="+mn-lt"/>
                <a:ea typeface="+mn-ea"/>
                <a:cs typeface="+mn-cs"/>
              </a:rPr>
              <a:t>Kooperativet</a:t>
            </a:r>
            <a:r>
              <a:rPr lang="en-US" sz="1800" kern="1200" dirty="0">
                <a:solidFill>
                  <a:schemeClr val="tx1"/>
                </a:solidFill>
                <a:effectLst/>
                <a:latin typeface="+mn-lt"/>
                <a:ea typeface="+mn-ea"/>
                <a:cs typeface="+mn-cs"/>
              </a:rPr>
              <a:t> OLJA – 675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err="1">
                <a:solidFill>
                  <a:schemeClr val="tx1"/>
                </a:solidFill>
                <a:effectLst/>
                <a:latin typeface="+mn-lt"/>
                <a:ea typeface="+mn-ea"/>
                <a:cs typeface="+mn-cs"/>
              </a:rPr>
              <a:t>Elgiganten</a:t>
            </a:r>
            <a:r>
              <a:rPr lang="en-US" sz="1800" kern="1200" dirty="0">
                <a:solidFill>
                  <a:schemeClr val="tx1"/>
                </a:solidFill>
                <a:effectLst/>
                <a:latin typeface="+mn-lt"/>
                <a:ea typeface="+mn-ea"/>
                <a:cs typeface="+mn-cs"/>
              </a:rPr>
              <a:t> – 625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solidFill>
                  <a:schemeClr val="tx1"/>
                </a:solidFill>
                <a:effectLst/>
                <a:latin typeface="+mn-lt"/>
                <a:ea typeface="+mn-ea"/>
                <a:cs typeface="+mn-cs"/>
              </a:rPr>
              <a:t>KABE AB – 575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solidFill>
                  <a:schemeClr val="tx1"/>
                </a:solidFill>
                <a:effectLst/>
                <a:latin typeface="+mn-lt"/>
                <a:ea typeface="+mn-ea"/>
                <a:cs typeface="+mn-cs"/>
              </a:rPr>
              <a:t>Swedish</a:t>
            </a:r>
            <a:r>
              <a:rPr lang="en-US" sz="1800" kern="1200" baseline="0" dirty="0">
                <a:solidFill>
                  <a:schemeClr val="tx1"/>
                </a:solidFill>
                <a:effectLst/>
                <a:latin typeface="+mn-lt"/>
                <a:ea typeface="+mn-ea"/>
                <a:cs typeface="+mn-cs"/>
              </a:rPr>
              <a:t> courts </a:t>
            </a:r>
            <a:r>
              <a:rPr lang="en-US" sz="1800" kern="1200" dirty="0">
                <a:solidFill>
                  <a:schemeClr val="tx1"/>
                </a:solidFill>
                <a:effectLst/>
                <a:latin typeface="+mn-lt"/>
                <a:ea typeface="+mn-ea"/>
                <a:cs typeface="+mn-cs"/>
              </a:rPr>
              <a:t>– 575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err="1">
                <a:solidFill>
                  <a:schemeClr val="tx1"/>
                </a:solidFill>
                <a:effectLst/>
                <a:latin typeface="+mn-lt"/>
                <a:ea typeface="+mn-ea"/>
                <a:cs typeface="+mn-cs"/>
              </a:rPr>
              <a:t>FläktGroup</a:t>
            </a:r>
            <a:r>
              <a:rPr lang="en-US" sz="1800" kern="1200" dirty="0">
                <a:solidFill>
                  <a:schemeClr val="tx1"/>
                </a:solidFill>
                <a:effectLst/>
                <a:latin typeface="+mn-lt"/>
                <a:ea typeface="+mn-ea"/>
                <a:cs typeface="+mn-cs"/>
              </a:rPr>
              <a:t> Sweden AB – 475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err="1">
                <a:solidFill>
                  <a:schemeClr val="tx1"/>
                </a:solidFill>
                <a:effectLst/>
                <a:latin typeface="+mn-lt"/>
                <a:ea typeface="+mn-ea"/>
                <a:cs typeface="+mn-cs"/>
              </a:rPr>
              <a:t>PostNord</a:t>
            </a:r>
            <a:r>
              <a:rPr lang="en-US" sz="1800" kern="1200" dirty="0">
                <a:solidFill>
                  <a:schemeClr val="tx1"/>
                </a:solidFill>
                <a:effectLst/>
                <a:latin typeface="+mn-lt"/>
                <a:ea typeface="+mn-ea"/>
                <a:cs typeface="+mn-cs"/>
              </a:rPr>
              <a:t> – 475</a:t>
            </a:r>
          </a:p>
          <a:p>
            <a:r>
              <a:rPr lang="sv-SE" sz="1800" dirty="0"/>
              <a:t>The </a:t>
            </a:r>
            <a:r>
              <a:rPr lang="sv-SE" sz="1800" dirty="0" err="1"/>
              <a:t>police</a:t>
            </a:r>
            <a:r>
              <a:rPr lang="sv-SE" sz="1800" dirty="0"/>
              <a:t> </a:t>
            </a:r>
            <a:r>
              <a:rPr lang="sv-SE" sz="1800" dirty="0" err="1"/>
              <a:t>authority</a:t>
            </a:r>
            <a:r>
              <a:rPr lang="sv-SE" sz="1800" baseline="0" dirty="0"/>
              <a:t> </a:t>
            </a:r>
            <a:r>
              <a:rPr lang="en-US" sz="1800" kern="1200" dirty="0">
                <a:solidFill>
                  <a:schemeClr val="tx1"/>
                </a:solidFill>
                <a:effectLst/>
                <a:latin typeface="+mn-lt"/>
                <a:ea typeface="+mn-ea"/>
                <a:cs typeface="+mn-cs"/>
              </a:rPr>
              <a:t>– 425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solidFill>
                  <a:schemeClr val="tx1"/>
                </a:solidFill>
                <a:effectLst/>
                <a:latin typeface="+mn-lt"/>
                <a:ea typeface="+mn-ea"/>
                <a:cs typeface="+mn-cs"/>
              </a:rPr>
              <a:t>Jönköping University – 375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err="1">
                <a:solidFill>
                  <a:schemeClr val="tx1"/>
                </a:solidFill>
                <a:effectLst/>
                <a:latin typeface="+mn-lt"/>
                <a:ea typeface="+mn-ea"/>
                <a:cs typeface="+mn-cs"/>
              </a:rPr>
              <a:t>Samhall</a:t>
            </a:r>
            <a:r>
              <a:rPr lang="en-US" sz="1800" kern="1200" dirty="0">
                <a:solidFill>
                  <a:schemeClr val="tx1"/>
                </a:solidFill>
                <a:effectLst/>
                <a:latin typeface="+mn-lt"/>
                <a:ea typeface="+mn-ea"/>
                <a:cs typeface="+mn-cs"/>
              </a:rPr>
              <a:t> AB – 375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err="1">
                <a:solidFill>
                  <a:schemeClr val="tx1"/>
                </a:solidFill>
                <a:effectLst/>
                <a:latin typeface="+mn-lt"/>
                <a:ea typeface="+mn-ea"/>
                <a:cs typeface="+mn-cs"/>
              </a:rPr>
              <a:t>Vy</a:t>
            </a:r>
            <a:r>
              <a:rPr lang="en-US" sz="1800" kern="1200" baseline="0" dirty="0">
                <a:solidFill>
                  <a:schemeClr val="tx1"/>
                </a:solidFill>
                <a:effectLst/>
                <a:latin typeface="+mn-lt"/>
                <a:ea typeface="+mn-ea"/>
                <a:cs typeface="+mn-cs"/>
              </a:rPr>
              <a:t> Buss AB </a:t>
            </a:r>
            <a:r>
              <a:rPr lang="en-US" sz="1800" kern="1200" dirty="0">
                <a:solidFill>
                  <a:schemeClr val="tx1"/>
                </a:solidFill>
                <a:effectLst/>
                <a:latin typeface="+mn-lt"/>
                <a:ea typeface="+mn-ea"/>
                <a:cs typeface="+mn-cs"/>
              </a:rPr>
              <a:t>– 375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800" dirty="0"/>
              <a:t>Source: </a:t>
            </a:r>
            <a:r>
              <a:rPr lang="sv-SE" sz="1800" i="1" kern="1200" dirty="0">
                <a:solidFill>
                  <a:schemeClr val="tx1"/>
                </a:solidFill>
                <a:effectLst/>
                <a:latin typeface="+mn-lt"/>
                <a:ea typeface="+mn-ea"/>
                <a:cs typeface="+mn-cs"/>
              </a:rPr>
              <a:t> SCB:s </a:t>
            </a:r>
            <a:r>
              <a:rPr lang="sv-SE" sz="1800" dirty="0"/>
              <a:t>Business register</a:t>
            </a:r>
          </a:p>
          <a:p>
            <a:endParaRPr lang="en-US" sz="1800" dirty="0"/>
          </a:p>
          <a:p>
            <a:r>
              <a:rPr lang="en-US" sz="1800" dirty="0"/>
              <a:t>*)</a:t>
            </a:r>
            <a:r>
              <a:rPr lang="en-US" sz="1800" baseline="0" dirty="0"/>
              <a:t> </a:t>
            </a:r>
            <a:r>
              <a:rPr lang="en-US" sz="1800" dirty="0"/>
              <a:t>Employees are those who earn SEK 1,000 / month or more.</a:t>
            </a:r>
          </a:p>
          <a:p>
            <a:endParaRPr lang="sv-SE" dirty="0"/>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25</a:t>
            </a:fld>
            <a:endParaRPr lang="sv-SE"/>
          </a:p>
        </p:txBody>
      </p:sp>
    </p:spTree>
    <p:extLst>
      <p:ext uri="{BB962C8B-B14F-4D97-AF65-F5344CB8AC3E}">
        <p14:creationId xmlns:p14="http://schemas.microsoft.com/office/powerpoint/2010/main" val="118053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Before we continue, we can take a little break and have a look at some of the more unusual facts about Jönköping and the region.</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Jönköping is sometimes known as the Jerusalem of </a:t>
            </a:r>
            <a:r>
              <a:rPr lang="en-US" sz="1200" kern="1200" dirty="0" err="1">
                <a:solidFill>
                  <a:schemeClr val="tx1"/>
                </a:solidFill>
                <a:effectLst/>
                <a:latin typeface="+mn-lt"/>
                <a:ea typeface="+mn-ea"/>
                <a:cs typeface="+mn-cs"/>
              </a:rPr>
              <a:t>Småland</a:t>
            </a:r>
            <a:r>
              <a:rPr lang="en-US" sz="1200" kern="1200" dirty="0">
                <a:solidFill>
                  <a:schemeClr val="tx1"/>
                </a:solidFill>
                <a:effectLst/>
                <a:latin typeface="+mn-lt"/>
                <a:ea typeface="+mn-ea"/>
                <a:cs typeface="+mn-cs"/>
              </a:rPr>
              <a:t> although it is not because we have lots of churches. The origin of the nickname goes back more than 160 years. In 1858, the rule that only ordained priests were allowed to hold prayer meetings was rescinded. In the wake of this momentous change, large numbers of free church members flocked to attend prayer meetings in the Jönköping area.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Pizza and kebab sauce are a winning concept, particularly in Jönköping. Our kebab sauce is so popular it even has its own Facebook page.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classic peppermint rock candy </a:t>
            </a:r>
            <a:r>
              <a:rPr lang="en-US" sz="1200" kern="1200" dirty="0" err="1">
                <a:solidFill>
                  <a:schemeClr val="tx1"/>
                </a:solidFill>
                <a:effectLst/>
                <a:latin typeface="+mn-lt"/>
                <a:ea typeface="+mn-ea"/>
                <a:cs typeface="+mn-cs"/>
              </a:rPr>
              <a:t>Polkagris</a:t>
            </a:r>
            <a:r>
              <a:rPr lang="en-US" sz="1200" kern="1200" dirty="0">
                <a:solidFill>
                  <a:schemeClr val="tx1"/>
                </a:solidFill>
                <a:effectLst/>
                <a:latin typeface="+mn-lt"/>
                <a:ea typeface="+mn-ea"/>
                <a:cs typeface="+mn-cs"/>
              </a:rPr>
              <a:t> comes from </a:t>
            </a:r>
            <a:r>
              <a:rPr lang="en-US" sz="1200" kern="1200" dirty="0" err="1">
                <a:solidFill>
                  <a:schemeClr val="tx1"/>
                </a:solidFill>
                <a:effectLst/>
                <a:latin typeface="+mn-lt"/>
                <a:ea typeface="+mn-ea"/>
                <a:cs typeface="+mn-cs"/>
              </a:rPr>
              <a:t>Gränna</a:t>
            </a:r>
            <a:r>
              <a:rPr lang="en-US" sz="1200" kern="1200" dirty="0">
                <a:solidFill>
                  <a:schemeClr val="tx1"/>
                </a:solidFill>
                <a:effectLst/>
                <a:latin typeface="+mn-lt"/>
                <a:ea typeface="+mn-ea"/>
                <a:cs typeface="+mn-cs"/>
              </a:rPr>
              <a:t>. Dating back to 1858, we can thank confectioner </a:t>
            </a:r>
            <a:r>
              <a:rPr lang="en-US" sz="1200" kern="1200" dirty="0" err="1">
                <a:solidFill>
                  <a:schemeClr val="tx1"/>
                </a:solidFill>
                <a:effectLst/>
                <a:latin typeface="+mn-lt"/>
                <a:ea typeface="+mn-ea"/>
                <a:cs typeface="+mn-cs"/>
              </a:rPr>
              <a:t>Amalia</a:t>
            </a:r>
            <a:r>
              <a:rPr lang="en-US" sz="1200" kern="1200" dirty="0">
                <a:solidFill>
                  <a:schemeClr val="tx1"/>
                </a:solidFill>
                <a:effectLst/>
                <a:latin typeface="+mn-lt"/>
                <a:ea typeface="+mn-ea"/>
                <a:cs typeface="+mn-cs"/>
              </a:rPr>
              <a:t> Eriksson, who was the first to make the classic </a:t>
            </a:r>
            <a:r>
              <a:rPr lang="en-US" sz="1200" kern="1200" dirty="0" err="1">
                <a:solidFill>
                  <a:schemeClr val="tx1"/>
                </a:solidFill>
                <a:effectLst/>
                <a:latin typeface="+mn-lt"/>
                <a:ea typeface="+mn-ea"/>
                <a:cs typeface="+mn-cs"/>
              </a:rPr>
              <a:t>polkagris</a:t>
            </a:r>
            <a:r>
              <a:rPr lang="en-US" sz="1200" kern="1200" dirty="0">
                <a:solidFill>
                  <a:schemeClr val="tx1"/>
                </a:solidFill>
                <a:effectLst/>
                <a:latin typeface="+mn-lt"/>
                <a:ea typeface="+mn-ea"/>
                <a:cs typeface="+mn-cs"/>
              </a:rPr>
              <a:t>. There are seven </a:t>
            </a:r>
            <a:r>
              <a:rPr lang="en-US" sz="1200" kern="1200" dirty="0" err="1">
                <a:solidFill>
                  <a:schemeClr val="tx1"/>
                </a:solidFill>
                <a:effectLst/>
                <a:latin typeface="+mn-lt"/>
                <a:ea typeface="+mn-ea"/>
                <a:cs typeface="+mn-cs"/>
              </a:rPr>
              <a:t>polkagris</a:t>
            </a:r>
            <a:r>
              <a:rPr lang="en-US" sz="1200" kern="1200" dirty="0">
                <a:solidFill>
                  <a:schemeClr val="tx1"/>
                </a:solidFill>
                <a:effectLst/>
                <a:latin typeface="+mn-lt"/>
                <a:ea typeface="+mn-ea"/>
                <a:cs typeface="+mn-cs"/>
              </a:rPr>
              <a:t> producers in </a:t>
            </a:r>
            <a:r>
              <a:rPr lang="en-US" sz="1200" kern="1200" dirty="0" err="1">
                <a:solidFill>
                  <a:schemeClr val="tx1"/>
                </a:solidFill>
                <a:effectLst/>
                <a:latin typeface="+mn-lt"/>
                <a:ea typeface="+mn-ea"/>
                <a:cs typeface="+mn-cs"/>
              </a:rPr>
              <a:t>Gränna</a:t>
            </a:r>
            <a:r>
              <a:rPr lang="en-US" sz="1200" kern="1200" dirty="0">
                <a:solidFill>
                  <a:schemeClr val="tx1"/>
                </a:solidFill>
                <a:effectLst/>
                <a:latin typeface="+mn-lt"/>
                <a:ea typeface="+mn-ea"/>
                <a:cs typeface="+mn-cs"/>
              </a:rPr>
              <a:t> that are open all year round. The world </a:t>
            </a:r>
            <a:r>
              <a:rPr lang="en-US" sz="1200" kern="1200" dirty="0" err="1">
                <a:solidFill>
                  <a:schemeClr val="tx1"/>
                </a:solidFill>
                <a:effectLst/>
                <a:latin typeface="+mn-lt"/>
                <a:ea typeface="+mn-ea"/>
                <a:cs typeface="+mn-cs"/>
              </a:rPr>
              <a:t>polkagris</a:t>
            </a:r>
            <a:r>
              <a:rPr lang="en-US" sz="1200" kern="1200" dirty="0">
                <a:solidFill>
                  <a:schemeClr val="tx1"/>
                </a:solidFill>
                <a:effectLst/>
                <a:latin typeface="+mn-lt"/>
                <a:ea typeface="+mn-ea"/>
                <a:cs typeface="+mn-cs"/>
              </a:rPr>
              <a:t>-making championship is held in </a:t>
            </a:r>
            <a:r>
              <a:rPr lang="en-US" sz="1200" kern="1200" dirty="0" err="1">
                <a:solidFill>
                  <a:schemeClr val="tx1"/>
                </a:solidFill>
                <a:effectLst/>
                <a:latin typeface="+mn-lt"/>
                <a:ea typeface="+mn-ea"/>
                <a:cs typeface="+mn-cs"/>
              </a:rPr>
              <a:t>Gränna</a:t>
            </a:r>
            <a:r>
              <a:rPr lang="en-US" sz="1200" kern="1200" dirty="0">
                <a:solidFill>
                  <a:schemeClr val="tx1"/>
                </a:solidFill>
                <a:effectLst/>
                <a:latin typeface="+mn-lt"/>
                <a:ea typeface="+mn-ea"/>
                <a:cs typeface="+mn-cs"/>
              </a:rPr>
              <a:t> each year.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Dating back to the 17th century, the Husqvarna brand is very much a part of Swedish industrial history. Husqvarna built its first motorcycle back in 1903, and it is one of the oldest motorcycle brands in the world.</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Jönköping is associated strongly with its dialect. Typical of many of those who live in Jönköping is the absence of the letter R in the pronunciation of various words.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There are only three matchstick museums in the world. Jönköping has one of them. The Matchstick Museum is located in what is known as the Matchstick District, and even today buildings still remain from the heyday of the matchstick industry. In 1844, brothers Johan and Carl </a:t>
            </a:r>
            <a:r>
              <a:rPr lang="en-US" sz="1200" kern="1200" dirty="0" err="1">
                <a:solidFill>
                  <a:schemeClr val="tx1"/>
                </a:solidFill>
                <a:effectLst/>
                <a:latin typeface="+mn-lt"/>
                <a:ea typeface="+mn-ea"/>
                <a:cs typeface="+mn-cs"/>
              </a:rPr>
              <a:t>Lundström</a:t>
            </a:r>
            <a:r>
              <a:rPr lang="en-US" sz="1200" kern="1200" dirty="0">
                <a:solidFill>
                  <a:schemeClr val="tx1"/>
                </a:solidFill>
                <a:effectLst/>
                <a:latin typeface="+mn-lt"/>
                <a:ea typeface="+mn-ea"/>
                <a:cs typeface="+mn-cs"/>
              </a:rPr>
              <a:t> started producing matches in Jönköping. In 1853, they switched from the highly dangerous phosphorus matches and began producing safety matches based on a patent held by researcher Gustaf Erik Pasch. The </a:t>
            </a:r>
            <a:r>
              <a:rPr lang="en-US" sz="1200" kern="1200" dirty="0" err="1">
                <a:solidFill>
                  <a:schemeClr val="tx1"/>
                </a:solidFill>
                <a:effectLst/>
                <a:latin typeface="+mn-lt"/>
                <a:ea typeface="+mn-ea"/>
                <a:cs typeface="+mn-cs"/>
              </a:rPr>
              <a:t>Lundström</a:t>
            </a:r>
            <a:r>
              <a:rPr lang="en-US" sz="1200" kern="1200" dirty="0">
                <a:solidFill>
                  <a:schemeClr val="tx1"/>
                </a:solidFill>
                <a:effectLst/>
                <a:latin typeface="+mn-lt"/>
                <a:ea typeface="+mn-ea"/>
                <a:cs typeface="+mn-cs"/>
              </a:rPr>
              <a:t> brothers also designed the match box that we know today, with its narrow side and a strip for lighting the match.</a:t>
            </a:r>
          </a:p>
          <a:p>
            <a:endParaRPr lang="sv-SE" dirty="0"/>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26</a:t>
            </a:fld>
            <a:endParaRPr lang="sv-SE"/>
          </a:p>
        </p:txBody>
      </p:sp>
    </p:spTree>
    <p:extLst>
      <p:ext uri="{BB962C8B-B14F-4D97-AF65-F5344CB8AC3E}">
        <p14:creationId xmlns:p14="http://schemas.microsoft.com/office/powerpoint/2010/main" val="352052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municipality is growing expansive, the digital infrastructure is developing, people and companies want to move here.</a:t>
            </a:r>
            <a:endParaRPr lang="sv-SE" dirty="0"/>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27</a:t>
            </a:fld>
            <a:endParaRPr lang="sv-SE"/>
          </a:p>
        </p:txBody>
      </p:sp>
    </p:spTree>
    <p:extLst>
      <p:ext uri="{BB962C8B-B14F-4D97-AF65-F5344CB8AC3E}">
        <p14:creationId xmlns:p14="http://schemas.microsoft.com/office/powerpoint/2010/main" val="1292477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enormous rate of growth means that we are planning for the day when the municipality will have a population of 200,000.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following are just some examples of how we are equipping ourselves to meet the future: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We have a record number of building projects in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Several new preschools are being built and temporary measures are being taken by renting premises to ease the pressure in areas where more buildings are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We are developing the </a:t>
            </a:r>
            <a:r>
              <a:rPr lang="en-US" sz="1200" kern="1200" dirty="0" err="1">
                <a:solidFill>
                  <a:schemeClr val="tx1"/>
                </a:solidFill>
                <a:effectLst/>
                <a:latin typeface="+mn-lt"/>
                <a:ea typeface="+mn-ea"/>
                <a:cs typeface="+mn-cs"/>
              </a:rPr>
              <a:t>Södra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Munksjön</a:t>
            </a:r>
            <a:r>
              <a:rPr lang="en-US" sz="1200" kern="1200" dirty="0">
                <a:solidFill>
                  <a:schemeClr val="tx1"/>
                </a:solidFill>
                <a:effectLst/>
                <a:latin typeface="+mn-lt"/>
                <a:ea typeface="+mn-ea"/>
                <a:cs typeface="+mn-cs"/>
              </a:rPr>
              <a:t> area.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 long-term water and sewage plan with a vision, strategy and measures focusing on 2030.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Planning for a new high-speed rail link.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u="sng" dirty="0">
                <a:solidFill>
                  <a:srgbClr val="44546A"/>
                </a:solidFill>
                <a:effectLst/>
                <a:latin typeface="Arial" panose="020B0604020202020204" pitchFamily="34" charset="0"/>
                <a:ea typeface="Times New Roman" panose="02020603050405020304" pitchFamily="18" charset="0"/>
              </a:rPr>
              <a:t>En ny översiktsplan tas fram som ska möjliggöra en hållbar utveckling så att kommunen kan växa till 200 000 invånare.</a:t>
            </a:r>
            <a:endParaRPr lang="en-US" sz="1200" b="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are just a few of our plans designed to create an attractive municipal area for everyone.</a:t>
            </a: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28</a:t>
            </a:fld>
            <a:endParaRPr lang="sv-SE"/>
          </a:p>
        </p:txBody>
      </p:sp>
    </p:spTree>
    <p:extLst>
      <p:ext uri="{BB962C8B-B14F-4D97-AF65-F5344CB8AC3E}">
        <p14:creationId xmlns:p14="http://schemas.microsoft.com/office/powerpoint/2010/main" val="5021027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The municipal-owned company </a:t>
            </a:r>
            <a:r>
              <a:rPr lang="en-US" sz="1800" kern="1200" dirty="0" err="1">
                <a:solidFill>
                  <a:schemeClr val="tx1"/>
                </a:solidFill>
                <a:effectLst/>
                <a:latin typeface="+mn-lt"/>
                <a:ea typeface="+mn-ea"/>
                <a:cs typeface="+mn-cs"/>
              </a:rPr>
              <a:t>Södra</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Munksjön</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Utvecklings</a:t>
            </a:r>
            <a:r>
              <a:rPr lang="en-US" sz="1800" kern="1200" dirty="0">
                <a:solidFill>
                  <a:schemeClr val="tx1"/>
                </a:solidFill>
                <a:effectLst/>
                <a:latin typeface="+mn-lt"/>
                <a:ea typeface="+mn-ea"/>
                <a:cs typeface="+mn-cs"/>
              </a:rPr>
              <a:t> AB has the remit of leading and running the development of the </a:t>
            </a:r>
            <a:r>
              <a:rPr lang="en-US" sz="1800" kern="1200" dirty="0" err="1">
                <a:solidFill>
                  <a:schemeClr val="tx1"/>
                </a:solidFill>
                <a:effectLst/>
                <a:latin typeface="+mn-lt"/>
                <a:ea typeface="+mn-ea"/>
                <a:cs typeface="+mn-cs"/>
              </a:rPr>
              <a:t>Södra</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Munksjön</a:t>
            </a:r>
            <a:r>
              <a:rPr lang="en-US" sz="1800" kern="1200" dirty="0">
                <a:solidFill>
                  <a:schemeClr val="tx1"/>
                </a:solidFill>
                <a:effectLst/>
                <a:latin typeface="+mn-lt"/>
                <a:ea typeface="+mn-ea"/>
                <a:cs typeface="+mn-cs"/>
              </a:rPr>
              <a:t> area. </a:t>
            </a:r>
            <a:r>
              <a:rPr lang="en-US" sz="1800" kern="1200" dirty="0" err="1">
                <a:solidFill>
                  <a:schemeClr val="tx1"/>
                </a:solidFill>
                <a:effectLst/>
                <a:latin typeface="+mn-lt"/>
                <a:ea typeface="+mn-ea"/>
                <a:cs typeface="+mn-cs"/>
              </a:rPr>
              <a:t>Södra</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Munksjön</a:t>
            </a:r>
            <a:r>
              <a:rPr lang="en-US" sz="1800" kern="1200" dirty="0">
                <a:solidFill>
                  <a:schemeClr val="tx1"/>
                </a:solidFill>
                <a:effectLst/>
                <a:latin typeface="+mn-lt"/>
                <a:ea typeface="+mn-ea"/>
                <a:cs typeface="+mn-cs"/>
              </a:rPr>
              <a:t> will become a place designed and designated for the people of the Municipality of Jönköping. With more districts and more homes in proximity to nature and water, we will create a new hub, brimming with life, people, and first-rate communications. In Urban Development Vision 2.0, we highlighted the </a:t>
            </a:r>
            <a:r>
              <a:rPr lang="en-US" sz="1800" kern="1200" dirty="0" err="1">
                <a:solidFill>
                  <a:schemeClr val="tx1"/>
                </a:solidFill>
                <a:effectLst/>
                <a:latin typeface="+mn-lt"/>
                <a:ea typeface="+mn-ea"/>
                <a:cs typeface="+mn-cs"/>
              </a:rPr>
              <a:t>Södra</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Munksjön</a:t>
            </a:r>
            <a:r>
              <a:rPr lang="en-US" sz="1800" kern="1200" dirty="0">
                <a:solidFill>
                  <a:schemeClr val="tx1"/>
                </a:solidFill>
                <a:effectLst/>
                <a:latin typeface="+mn-lt"/>
                <a:ea typeface="+mn-ea"/>
                <a:cs typeface="+mn-cs"/>
              </a:rPr>
              <a:t> area as the city’s new district. Following completion, the area will provide space for 25,000 residents, 11,500 workplaces, and 450,000 square </a:t>
            </a:r>
            <a:r>
              <a:rPr lang="en-US" sz="1800" kern="1200" dirty="0" err="1">
                <a:solidFill>
                  <a:schemeClr val="tx1"/>
                </a:solidFill>
                <a:effectLst/>
                <a:latin typeface="+mn-lt"/>
                <a:ea typeface="+mn-ea"/>
                <a:cs typeface="+mn-cs"/>
              </a:rPr>
              <a:t>metres</a:t>
            </a:r>
            <a:r>
              <a:rPr lang="en-US" sz="1800" kern="1200" dirty="0">
                <a:solidFill>
                  <a:schemeClr val="tx1"/>
                </a:solidFill>
                <a:effectLst/>
                <a:latin typeface="+mn-lt"/>
                <a:ea typeface="+mn-ea"/>
                <a:cs typeface="+mn-cs"/>
              </a:rPr>
              <a:t> of commercial premises.</a:t>
            </a:r>
            <a:endParaRPr lang="sv-SE" sz="1800" dirty="0"/>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29</a:t>
            </a:fld>
            <a:endParaRPr lang="sv-SE"/>
          </a:p>
        </p:txBody>
      </p:sp>
    </p:spTree>
    <p:extLst>
      <p:ext uri="{BB962C8B-B14F-4D97-AF65-F5344CB8AC3E}">
        <p14:creationId xmlns:p14="http://schemas.microsoft.com/office/powerpoint/2010/main" val="2726433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4AC584B-15AE-4ECC-ABC7-E738CF126219}" type="slidenum">
              <a:rPr lang="sv-SE" smtClean="0"/>
              <a:t>3</a:t>
            </a:fld>
            <a:endParaRPr lang="sv-SE"/>
          </a:p>
        </p:txBody>
      </p:sp>
    </p:spTree>
    <p:extLst>
      <p:ext uri="{BB962C8B-B14F-4D97-AF65-F5344CB8AC3E}">
        <p14:creationId xmlns:p14="http://schemas.microsoft.com/office/powerpoint/2010/main" val="4099525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800" kern="1200" dirty="0">
                <a:solidFill>
                  <a:schemeClr val="tx1"/>
                </a:solidFill>
                <a:effectLst/>
                <a:latin typeface="+mn-lt"/>
                <a:ea typeface="+mn-ea"/>
                <a:cs typeface="+mn-cs"/>
              </a:rPr>
              <a:t>High-speed rail links are part of a wide-ranging infrastructure project which will create new opportunities for the people of the region. Thanks to the enhanced commuting potential that will be created, a new and expanded </a:t>
            </a:r>
            <a:r>
              <a:rPr lang="en-US" sz="1800" kern="1200" dirty="0" err="1">
                <a:solidFill>
                  <a:schemeClr val="tx1"/>
                </a:solidFill>
                <a:effectLst/>
                <a:latin typeface="+mn-lt"/>
                <a:ea typeface="+mn-ea"/>
                <a:cs typeface="+mn-cs"/>
              </a:rPr>
              <a:t>labour</a:t>
            </a:r>
            <a:r>
              <a:rPr lang="en-US" sz="1800" kern="1200" dirty="0">
                <a:solidFill>
                  <a:schemeClr val="tx1"/>
                </a:solidFill>
                <a:effectLst/>
                <a:latin typeface="+mn-lt"/>
                <a:ea typeface="+mn-ea"/>
                <a:cs typeface="+mn-cs"/>
              </a:rPr>
              <a:t> market will open up. We will grow and become an attractive municipal area, both to live in and to visit. It will also benefit commerce and industry. </a:t>
            </a:r>
          </a:p>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The </a:t>
            </a:r>
            <a:r>
              <a:rPr lang="en-US" sz="1800" kern="1200" dirty="0" err="1">
                <a:solidFill>
                  <a:schemeClr val="tx1"/>
                </a:solidFill>
                <a:effectLst/>
                <a:latin typeface="+mn-lt"/>
                <a:ea typeface="+mn-ea"/>
                <a:cs typeface="+mn-cs"/>
              </a:rPr>
              <a:t>Södra</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Munksjön</a:t>
            </a:r>
            <a:r>
              <a:rPr lang="en-US" sz="1800" kern="1200" dirty="0">
                <a:solidFill>
                  <a:schemeClr val="tx1"/>
                </a:solidFill>
                <a:effectLst/>
                <a:latin typeface="+mn-lt"/>
                <a:ea typeface="+mn-ea"/>
                <a:cs typeface="+mn-cs"/>
              </a:rPr>
              <a:t> area will be the site of the station for the planned high-speed rail link. The station will be in an entirely new location, offering further opportunities for us to become a hub for the whole of southern Sweden.</a:t>
            </a:r>
          </a:p>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Approximate travelling times by train at present:</a:t>
            </a:r>
          </a:p>
          <a:p>
            <a:pPr marL="171450" indent="-171450">
              <a:buFont typeface="Arial" panose="020B0604020202020204" pitchFamily="34" charset="0"/>
              <a:buChar char="•"/>
            </a:pPr>
            <a:r>
              <a:rPr lang="en-US" sz="1800" kern="1200" dirty="0">
                <a:solidFill>
                  <a:schemeClr val="tx1"/>
                </a:solidFill>
                <a:effectLst/>
                <a:latin typeface="+mn-lt"/>
                <a:ea typeface="+mn-ea"/>
                <a:cs typeface="+mn-cs"/>
              </a:rPr>
              <a:t>Stockholm – 3h 30 min</a:t>
            </a:r>
          </a:p>
          <a:p>
            <a:pPr marL="171450" indent="-171450">
              <a:buFont typeface="Arial" panose="020B0604020202020204" pitchFamily="34" charset="0"/>
              <a:buChar char="•"/>
            </a:pPr>
            <a:r>
              <a:rPr lang="en-US" sz="1800" kern="1200" dirty="0">
                <a:solidFill>
                  <a:schemeClr val="tx1"/>
                </a:solidFill>
                <a:effectLst/>
                <a:latin typeface="+mn-lt"/>
                <a:ea typeface="+mn-ea"/>
                <a:cs typeface="+mn-cs"/>
              </a:rPr>
              <a:t>Gothenburg – 2h</a:t>
            </a:r>
          </a:p>
          <a:p>
            <a:pPr marL="171450" indent="-171450">
              <a:buFont typeface="Arial" panose="020B0604020202020204" pitchFamily="34" charset="0"/>
              <a:buChar char="•"/>
            </a:pPr>
            <a:r>
              <a:rPr lang="en-US" sz="1800" kern="1200" dirty="0">
                <a:solidFill>
                  <a:schemeClr val="tx1"/>
                </a:solidFill>
                <a:effectLst/>
                <a:latin typeface="+mn-lt"/>
                <a:ea typeface="+mn-ea"/>
                <a:cs typeface="+mn-cs"/>
              </a:rPr>
              <a:t>Malmö – 2h 50 min</a:t>
            </a:r>
          </a:p>
          <a:p>
            <a:pPr marL="171450" indent="-171450">
              <a:buFont typeface="Arial" panose="020B0604020202020204" pitchFamily="34" charset="0"/>
              <a:buChar char="•"/>
            </a:pPr>
            <a:r>
              <a:rPr lang="en-US" sz="1800" kern="1200" dirty="0" err="1">
                <a:solidFill>
                  <a:schemeClr val="tx1"/>
                </a:solidFill>
                <a:effectLst/>
                <a:latin typeface="+mn-lt"/>
                <a:ea typeface="+mn-ea"/>
                <a:cs typeface="+mn-cs"/>
              </a:rPr>
              <a:t>Borås</a:t>
            </a:r>
            <a:r>
              <a:rPr lang="en-US" sz="1800" kern="1200" dirty="0">
                <a:solidFill>
                  <a:schemeClr val="tx1"/>
                </a:solidFill>
                <a:effectLst/>
                <a:latin typeface="+mn-lt"/>
                <a:ea typeface="+mn-ea"/>
                <a:cs typeface="+mn-cs"/>
              </a:rPr>
              <a:t> – 1h 10 min by bus (rail is not the best option)</a:t>
            </a:r>
          </a:p>
          <a:p>
            <a:pPr marL="171450" indent="-171450">
              <a:buFont typeface="Arial" panose="020B0604020202020204" pitchFamily="34" charset="0"/>
              <a:buChar char="•"/>
            </a:pPr>
            <a:r>
              <a:rPr lang="en-US" sz="1800" kern="1200" dirty="0">
                <a:solidFill>
                  <a:schemeClr val="tx1"/>
                </a:solidFill>
                <a:effectLst/>
                <a:latin typeface="+mn-lt"/>
                <a:ea typeface="+mn-ea"/>
                <a:cs typeface="+mn-cs"/>
              </a:rPr>
              <a:t>Linköping – 1h 40 min</a:t>
            </a:r>
          </a:p>
        </p:txBody>
      </p:sp>
      <p:sp>
        <p:nvSpPr>
          <p:cNvPr id="4" name="Platshållare för bildnummer 3"/>
          <p:cNvSpPr>
            <a:spLocks noGrp="1"/>
          </p:cNvSpPr>
          <p:nvPr>
            <p:ph type="sldNum" sz="quarter" idx="5"/>
          </p:nvPr>
        </p:nvSpPr>
        <p:spPr/>
        <p:txBody>
          <a:bodyPr/>
          <a:lstStyle/>
          <a:p>
            <a:fld id="{04AC584B-15AE-4ECC-ABC7-E738CF126219}" type="slidenum">
              <a:rPr lang="sv-SE" smtClean="0"/>
              <a:t>30</a:t>
            </a:fld>
            <a:endParaRPr lang="sv-SE"/>
          </a:p>
        </p:txBody>
      </p:sp>
    </p:spTree>
    <p:extLst>
      <p:ext uri="{BB962C8B-B14F-4D97-AF65-F5344CB8AC3E}">
        <p14:creationId xmlns:p14="http://schemas.microsoft.com/office/powerpoint/2010/main" val="4136009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800" kern="1200" dirty="0">
                <a:solidFill>
                  <a:schemeClr val="tx1"/>
                </a:solidFill>
                <a:effectLst/>
                <a:latin typeface="+mn-lt"/>
                <a:ea typeface="+mn-ea"/>
                <a:cs typeface="+mn-cs"/>
              </a:rPr>
              <a:t>Wherever you choose to live in our municipal area you will be close to the countryside and water. It is at the confluence of three lakes in what is a truly vibrant urban </a:t>
            </a:r>
            <a:r>
              <a:rPr lang="en-US" sz="1800" kern="1200" dirty="0" err="1">
                <a:solidFill>
                  <a:schemeClr val="tx1"/>
                </a:solidFill>
                <a:effectLst/>
                <a:latin typeface="+mn-lt"/>
                <a:ea typeface="+mn-ea"/>
                <a:cs typeface="+mn-cs"/>
              </a:rPr>
              <a:t>centre</a:t>
            </a:r>
            <a:r>
              <a:rPr lang="en-US" sz="1800" kern="1200" dirty="0">
                <a:solidFill>
                  <a:schemeClr val="tx1"/>
                </a:solidFill>
                <a:effectLst/>
                <a:latin typeface="+mn-lt"/>
                <a:ea typeface="+mn-ea"/>
                <a:cs typeface="+mn-cs"/>
              </a:rPr>
              <a:t> – and where city life and the countryside interact on a daily basis. There are arenas and meeting points for industry, associations, culture, and recreation. Both urban development and nature are multifaceted, and there is something for everyone.</a:t>
            </a:r>
          </a:p>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171450" indent="-171450">
              <a:buFont typeface="Arial" panose="020B0604020202020204" pitchFamily="34" charset="0"/>
              <a:buChar char="•"/>
            </a:pPr>
            <a:r>
              <a:rPr lang="en-US" sz="1800" kern="1200" dirty="0">
                <a:solidFill>
                  <a:schemeClr val="tx1"/>
                </a:solidFill>
                <a:effectLst/>
                <a:latin typeface="+mn-lt"/>
                <a:ea typeface="+mn-ea"/>
                <a:cs typeface="+mn-cs"/>
              </a:rPr>
              <a:t>A wide range of restaurants and cafés.</a:t>
            </a:r>
          </a:p>
          <a:p>
            <a:pPr marL="171450" indent="-171450">
              <a:buFont typeface="Arial" panose="020B0604020202020204" pitchFamily="34" charset="0"/>
              <a:buChar char="•"/>
            </a:pPr>
            <a:r>
              <a:rPr lang="en-US" sz="1800" kern="1200" dirty="0">
                <a:solidFill>
                  <a:schemeClr val="tx1"/>
                </a:solidFill>
                <a:effectLst/>
                <a:latin typeface="+mn-lt"/>
                <a:ea typeface="+mn-ea"/>
                <a:cs typeface="+mn-cs"/>
              </a:rPr>
              <a:t>An extensive choice of concerts, performances, sports events, and forest walks. </a:t>
            </a:r>
          </a:p>
          <a:p>
            <a:pPr marL="171450" indent="-171450">
              <a:buFont typeface="Arial" panose="020B0604020202020204" pitchFamily="34" charset="0"/>
              <a:buChar char="•"/>
            </a:pPr>
            <a:r>
              <a:rPr lang="en-US" sz="1800" kern="1200" dirty="0">
                <a:solidFill>
                  <a:schemeClr val="tx1"/>
                </a:solidFill>
                <a:effectLst/>
                <a:latin typeface="+mn-lt"/>
                <a:ea typeface="+mn-ea"/>
                <a:cs typeface="+mn-cs"/>
              </a:rPr>
              <a:t>Magnificent natural experiences that include the ‘shiny black mountain’ at Taberg with the opportunity to see a number of rare minerals and protected bat species.</a:t>
            </a:r>
          </a:p>
          <a:p>
            <a:pPr marL="171450" indent="-171450">
              <a:buFont typeface="Arial" panose="020B0604020202020204" pitchFamily="34" charset="0"/>
              <a:buChar char="•"/>
            </a:pPr>
            <a:r>
              <a:rPr lang="en-US" sz="1800" kern="1200" dirty="0" err="1">
                <a:solidFill>
                  <a:schemeClr val="tx1"/>
                </a:solidFill>
                <a:effectLst/>
                <a:latin typeface="+mn-lt"/>
                <a:ea typeface="+mn-ea"/>
                <a:cs typeface="+mn-cs"/>
              </a:rPr>
              <a:t>Äppeldalen</a:t>
            </a:r>
            <a:r>
              <a:rPr lang="en-US" sz="1800" kern="1200" dirty="0">
                <a:solidFill>
                  <a:schemeClr val="tx1"/>
                </a:solidFill>
                <a:effectLst/>
                <a:latin typeface="+mn-lt"/>
                <a:ea typeface="+mn-ea"/>
                <a:cs typeface="+mn-cs"/>
              </a:rPr>
              <a:t> in </a:t>
            </a:r>
            <a:r>
              <a:rPr lang="en-US" sz="1800" kern="1200" dirty="0" err="1">
                <a:solidFill>
                  <a:schemeClr val="tx1"/>
                </a:solidFill>
                <a:effectLst/>
                <a:latin typeface="+mn-lt"/>
                <a:ea typeface="+mn-ea"/>
                <a:cs typeface="+mn-cs"/>
              </a:rPr>
              <a:t>Kaxholmen</a:t>
            </a:r>
            <a:r>
              <a:rPr lang="en-US" sz="1800" kern="1200" dirty="0">
                <a:solidFill>
                  <a:schemeClr val="tx1"/>
                </a:solidFill>
                <a:effectLst/>
                <a:latin typeface="+mn-lt"/>
                <a:ea typeface="+mn-ea"/>
                <a:cs typeface="+mn-cs"/>
              </a:rPr>
              <a:t> with its fantastic views across Lake </a:t>
            </a:r>
            <a:r>
              <a:rPr lang="en-US" sz="1800" kern="1200" dirty="0" err="1">
                <a:solidFill>
                  <a:schemeClr val="tx1"/>
                </a:solidFill>
                <a:effectLst/>
                <a:latin typeface="+mn-lt"/>
                <a:ea typeface="+mn-ea"/>
                <a:cs typeface="+mn-cs"/>
              </a:rPr>
              <a:t>Vättern</a:t>
            </a:r>
            <a:r>
              <a:rPr lang="en-US" sz="1800" kern="1200" dirty="0">
                <a:solidFill>
                  <a:schemeClr val="tx1"/>
                </a:solidFill>
                <a:effectLst/>
                <a:latin typeface="+mn-lt"/>
                <a:ea typeface="+mn-ea"/>
                <a:cs typeface="+mn-cs"/>
              </a:rPr>
              <a:t>, often nicknamed the Tuscany of </a:t>
            </a:r>
            <a:r>
              <a:rPr lang="en-US" sz="1800" kern="1200" dirty="0" err="1">
                <a:solidFill>
                  <a:schemeClr val="tx1"/>
                </a:solidFill>
                <a:effectLst/>
                <a:latin typeface="+mn-lt"/>
                <a:ea typeface="+mn-ea"/>
                <a:cs typeface="+mn-cs"/>
              </a:rPr>
              <a:t>Småland</a:t>
            </a:r>
            <a:r>
              <a:rPr lang="en-US" sz="18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800" kern="1200" dirty="0" err="1">
                <a:solidFill>
                  <a:schemeClr val="tx1"/>
                </a:solidFill>
                <a:effectLst/>
                <a:latin typeface="+mn-lt"/>
                <a:ea typeface="+mn-ea"/>
                <a:cs typeface="+mn-cs"/>
              </a:rPr>
              <a:t>Brahehus</a:t>
            </a:r>
            <a:r>
              <a:rPr lang="en-US" sz="1800" kern="1200" dirty="0">
                <a:solidFill>
                  <a:schemeClr val="tx1"/>
                </a:solidFill>
                <a:effectLst/>
                <a:latin typeface="+mn-lt"/>
                <a:ea typeface="+mn-ea"/>
                <a:cs typeface="+mn-cs"/>
              </a:rPr>
              <a:t>, the ruins of the country residence of Count Per Brahe the Younger, located beside the motorway at </a:t>
            </a:r>
            <a:r>
              <a:rPr lang="en-US" sz="1800" kern="1200" dirty="0" err="1">
                <a:solidFill>
                  <a:schemeClr val="tx1"/>
                </a:solidFill>
                <a:effectLst/>
                <a:latin typeface="+mn-lt"/>
                <a:ea typeface="+mn-ea"/>
                <a:cs typeface="+mn-cs"/>
              </a:rPr>
              <a:t>Vätterbranten</a:t>
            </a:r>
            <a:r>
              <a:rPr lang="en-US" sz="1800" kern="1200" dirty="0">
                <a:solidFill>
                  <a:schemeClr val="tx1"/>
                </a:solidFill>
                <a:effectLst/>
                <a:latin typeface="+mn-lt"/>
                <a:ea typeface="+mn-ea"/>
                <a:cs typeface="+mn-cs"/>
              </a:rPr>
              <a:t>, is one of the most visited historical sites in Sweden.</a:t>
            </a:r>
          </a:p>
          <a:p>
            <a:pPr marL="171450" indent="-171450">
              <a:buFont typeface="Arial" panose="020B0604020202020204" pitchFamily="34" charset="0"/>
              <a:buChar char="•"/>
            </a:pPr>
            <a:r>
              <a:rPr lang="en-US" sz="1800" kern="1200" dirty="0" err="1">
                <a:solidFill>
                  <a:schemeClr val="tx1"/>
                </a:solidFill>
                <a:effectLst/>
                <a:latin typeface="+mn-lt"/>
                <a:ea typeface="+mn-ea"/>
                <a:cs typeface="+mn-cs"/>
              </a:rPr>
              <a:t>Vätterstranden</a:t>
            </a:r>
            <a:r>
              <a:rPr lang="en-US" sz="1800" kern="1200" dirty="0">
                <a:solidFill>
                  <a:schemeClr val="tx1"/>
                </a:solidFill>
                <a:effectLst/>
                <a:latin typeface="+mn-lt"/>
                <a:ea typeface="+mn-ea"/>
                <a:cs typeface="+mn-cs"/>
              </a:rPr>
              <a:t>. A several-</a:t>
            </a:r>
            <a:r>
              <a:rPr lang="en-US" sz="1800" kern="1200" dirty="0" err="1">
                <a:solidFill>
                  <a:schemeClr val="tx1"/>
                </a:solidFill>
                <a:effectLst/>
                <a:latin typeface="+mn-lt"/>
                <a:ea typeface="+mn-ea"/>
                <a:cs typeface="+mn-cs"/>
              </a:rPr>
              <a:t>kilometre</a:t>
            </a:r>
            <a:r>
              <a:rPr lang="en-US" sz="1800" kern="1200" dirty="0">
                <a:solidFill>
                  <a:schemeClr val="tx1"/>
                </a:solidFill>
                <a:effectLst/>
                <a:latin typeface="+mn-lt"/>
                <a:ea typeface="+mn-ea"/>
                <a:cs typeface="+mn-cs"/>
              </a:rPr>
              <a:t> long sandy beach with large grassy areas in the very heart of Jönköping. </a:t>
            </a:r>
            <a:r>
              <a:rPr lang="en-US" sz="1800" kern="1200" dirty="0" err="1">
                <a:solidFill>
                  <a:schemeClr val="tx1"/>
                </a:solidFill>
                <a:effectLst/>
                <a:latin typeface="+mn-lt"/>
                <a:ea typeface="+mn-ea"/>
                <a:cs typeface="+mn-cs"/>
              </a:rPr>
              <a:t>Vätterstranden</a:t>
            </a:r>
            <a:r>
              <a:rPr lang="en-US" sz="1800" kern="1200" dirty="0">
                <a:solidFill>
                  <a:schemeClr val="tx1"/>
                </a:solidFill>
                <a:effectLst/>
                <a:latin typeface="+mn-lt"/>
                <a:ea typeface="+mn-ea"/>
                <a:cs typeface="+mn-cs"/>
              </a:rPr>
              <a:t> extends from </a:t>
            </a:r>
            <a:r>
              <a:rPr lang="en-US" sz="1800" kern="1200" dirty="0" err="1">
                <a:solidFill>
                  <a:schemeClr val="tx1"/>
                </a:solidFill>
                <a:effectLst/>
                <a:latin typeface="+mn-lt"/>
                <a:ea typeface="+mn-ea"/>
                <a:cs typeface="+mn-cs"/>
              </a:rPr>
              <a:t>Rosenlund</a:t>
            </a:r>
            <a:r>
              <a:rPr lang="en-US" sz="1800" kern="1200" dirty="0">
                <a:solidFill>
                  <a:schemeClr val="tx1"/>
                </a:solidFill>
                <a:effectLst/>
                <a:latin typeface="+mn-lt"/>
                <a:ea typeface="+mn-ea"/>
                <a:cs typeface="+mn-cs"/>
              </a:rPr>
              <a:t> in the east and a couple of </a:t>
            </a:r>
            <a:r>
              <a:rPr lang="en-US" sz="1800" kern="1200" dirty="0" err="1">
                <a:solidFill>
                  <a:schemeClr val="tx1"/>
                </a:solidFill>
                <a:effectLst/>
                <a:latin typeface="+mn-lt"/>
                <a:ea typeface="+mn-ea"/>
                <a:cs typeface="+mn-cs"/>
              </a:rPr>
              <a:t>kilometres</a:t>
            </a:r>
            <a:r>
              <a:rPr lang="en-US" sz="1800" kern="1200" dirty="0">
                <a:solidFill>
                  <a:schemeClr val="tx1"/>
                </a:solidFill>
                <a:effectLst/>
                <a:latin typeface="+mn-lt"/>
                <a:ea typeface="+mn-ea"/>
                <a:cs typeface="+mn-cs"/>
              </a:rPr>
              <a:t> west towards the city </a:t>
            </a:r>
            <a:r>
              <a:rPr lang="en-US" sz="1800" kern="1200" dirty="0" err="1">
                <a:solidFill>
                  <a:schemeClr val="tx1"/>
                </a:solidFill>
                <a:effectLst/>
                <a:latin typeface="+mn-lt"/>
                <a:ea typeface="+mn-ea"/>
                <a:cs typeface="+mn-cs"/>
              </a:rPr>
              <a:t>centre</a:t>
            </a:r>
            <a:r>
              <a:rPr lang="en-US" sz="18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800" kern="1200" dirty="0">
                <a:solidFill>
                  <a:schemeClr val="tx1"/>
                </a:solidFill>
                <a:effectLst/>
                <a:latin typeface="+mn-lt"/>
                <a:ea typeface="+mn-ea"/>
                <a:cs typeface="+mn-cs"/>
              </a:rPr>
              <a:t>The </a:t>
            </a:r>
            <a:r>
              <a:rPr lang="en-US" sz="1800" kern="1200" dirty="0" err="1">
                <a:solidFill>
                  <a:schemeClr val="tx1"/>
                </a:solidFill>
                <a:effectLst/>
                <a:latin typeface="+mn-lt"/>
                <a:ea typeface="+mn-ea"/>
                <a:cs typeface="+mn-cs"/>
              </a:rPr>
              <a:t>Östra</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Vätterbranterna</a:t>
            </a:r>
            <a:r>
              <a:rPr lang="en-US" sz="1800" kern="1200" dirty="0">
                <a:solidFill>
                  <a:schemeClr val="tx1"/>
                </a:solidFill>
                <a:effectLst/>
                <a:latin typeface="+mn-lt"/>
                <a:ea typeface="+mn-ea"/>
                <a:cs typeface="+mn-cs"/>
              </a:rPr>
              <a:t> biosphere area. In summer 2012 it became a UNESCO-designated biosphere area. It offers </a:t>
            </a:r>
            <a:r>
              <a:rPr lang="en-US" sz="1800" kern="1200" dirty="0" err="1">
                <a:solidFill>
                  <a:schemeClr val="tx1"/>
                </a:solidFill>
                <a:effectLst/>
                <a:latin typeface="+mn-lt"/>
                <a:ea typeface="+mn-ea"/>
                <a:cs typeface="+mn-cs"/>
              </a:rPr>
              <a:t>tantalising</a:t>
            </a:r>
            <a:r>
              <a:rPr lang="en-US" sz="1800" kern="1200" dirty="0">
                <a:solidFill>
                  <a:schemeClr val="tx1"/>
                </a:solidFill>
                <a:effectLst/>
                <a:latin typeface="+mn-lt"/>
                <a:ea typeface="+mn-ea"/>
                <a:cs typeface="+mn-cs"/>
              </a:rPr>
              <a:t> forest meadows, trees in every shape and form, ravines, and ancient forest settings.</a:t>
            </a: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31</a:t>
            </a:fld>
            <a:endParaRPr lang="sv-SE"/>
          </a:p>
        </p:txBody>
      </p:sp>
    </p:spTree>
    <p:extLst>
      <p:ext uri="{BB962C8B-B14F-4D97-AF65-F5344CB8AC3E}">
        <p14:creationId xmlns:p14="http://schemas.microsoft.com/office/powerpoint/2010/main" val="1821290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800" i="0" kern="1200" baseline="0" dirty="0">
                <a:solidFill>
                  <a:schemeClr val="tx1"/>
                </a:solidFill>
                <a:effectLst/>
                <a:latin typeface="+mn-lt"/>
                <a:ea typeface="+mn-ea"/>
                <a:cs typeface="+mn-cs"/>
              </a:rPr>
              <a:t>We are pleased to share our municipal area with others, and provide space and opportunity for activities, events and public festivities.</a:t>
            </a:r>
          </a:p>
          <a:p>
            <a:endParaRPr lang="en-US" sz="180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800" i="0" kern="1200" baseline="0" dirty="0">
                <a:solidFill>
                  <a:schemeClr val="tx1"/>
                </a:solidFill>
                <a:effectLst/>
                <a:latin typeface="+mn-lt"/>
                <a:ea typeface="+mn-ea"/>
                <a:cs typeface="+mn-cs"/>
              </a:rPr>
              <a:t>Ironman attracts more than 2,000 participants from all over the world. </a:t>
            </a:r>
          </a:p>
          <a:p>
            <a:pPr marL="171450" indent="-171450">
              <a:buFont typeface="Arial" panose="020B0604020202020204" pitchFamily="34" charset="0"/>
              <a:buChar char="•"/>
            </a:pPr>
            <a:r>
              <a:rPr lang="en-US" sz="1800" i="0" kern="1200" baseline="0" dirty="0" err="1">
                <a:solidFill>
                  <a:schemeClr val="tx1"/>
                </a:solidFill>
                <a:effectLst/>
                <a:latin typeface="+mn-lt"/>
                <a:ea typeface="+mn-ea"/>
                <a:cs typeface="+mn-cs"/>
              </a:rPr>
              <a:t>DreamHack</a:t>
            </a:r>
            <a:r>
              <a:rPr lang="en-US" sz="1800" i="0" kern="1200" baseline="0" dirty="0">
                <a:solidFill>
                  <a:schemeClr val="tx1"/>
                </a:solidFill>
                <a:effectLst/>
                <a:latin typeface="+mn-lt"/>
                <a:ea typeface="+mn-ea"/>
                <a:cs typeface="+mn-cs"/>
              </a:rPr>
              <a:t>, the world’s largest computer gaming festival, is arranged twice a year and attracts around 50,000 gaming and e-sport enthusiasts.</a:t>
            </a:r>
          </a:p>
          <a:p>
            <a:pPr marL="171450" indent="-171450">
              <a:buFont typeface="Arial" panose="020B0604020202020204" pitchFamily="34" charset="0"/>
              <a:buChar char="•"/>
            </a:pPr>
            <a:r>
              <a:rPr lang="en-US" sz="1800" i="0" kern="1200" baseline="0" dirty="0">
                <a:solidFill>
                  <a:schemeClr val="tx1"/>
                </a:solidFill>
                <a:effectLst/>
                <a:latin typeface="+mn-lt"/>
                <a:ea typeface="+mn-ea"/>
                <a:cs typeface="+mn-cs"/>
              </a:rPr>
              <a:t>Trade fair venue – we can proudly report that we are the arranger of one the world’s largest trade fairs in the forest products industry: </a:t>
            </a:r>
            <a:r>
              <a:rPr lang="en-US" sz="1800" i="0" kern="1200" baseline="0" dirty="0" err="1">
                <a:solidFill>
                  <a:schemeClr val="tx1"/>
                </a:solidFill>
                <a:effectLst/>
                <a:latin typeface="+mn-lt"/>
                <a:ea typeface="+mn-ea"/>
                <a:cs typeface="+mn-cs"/>
              </a:rPr>
              <a:t>Elmia</a:t>
            </a:r>
            <a:r>
              <a:rPr lang="en-US" sz="1800" i="0" kern="1200" baseline="0" dirty="0">
                <a:solidFill>
                  <a:schemeClr val="tx1"/>
                </a:solidFill>
                <a:effectLst/>
                <a:latin typeface="+mn-lt"/>
                <a:ea typeface="+mn-ea"/>
                <a:cs typeface="+mn-cs"/>
              </a:rPr>
              <a:t> Wood.</a:t>
            </a:r>
          </a:p>
        </p:txBody>
      </p:sp>
      <p:sp>
        <p:nvSpPr>
          <p:cNvPr id="4" name="Platshållare för bildnummer 3"/>
          <p:cNvSpPr>
            <a:spLocks noGrp="1"/>
          </p:cNvSpPr>
          <p:nvPr>
            <p:ph type="sldNum" sz="quarter" idx="10"/>
          </p:nvPr>
        </p:nvSpPr>
        <p:spPr/>
        <p:txBody>
          <a:bodyPr/>
          <a:lstStyle/>
          <a:p>
            <a:fld id="{04AC584B-15AE-4ECC-ABC7-E738CF126219}" type="slidenum">
              <a:rPr lang="sv-SE" smtClean="0"/>
              <a:t>32</a:t>
            </a:fld>
            <a:endParaRPr lang="sv-SE"/>
          </a:p>
        </p:txBody>
      </p:sp>
    </p:spTree>
    <p:extLst>
      <p:ext uri="{BB962C8B-B14F-4D97-AF65-F5344CB8AC3E}">
        <p14:creationId xmlns:p14="http://schemas.microsoft.com/office/powerpoint/2010/main" val="597553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en-US" sz="1800" kern="1200" dirty="0">
                <a:solidFill>
                  <a:schemeClr val="tx1"/>
                </a:solidFill>
                <a:effectLst/>
                <a:latin typeface="+mn-lt"/>
                <a:ea typeface="+mn-ea"/>
                <a:cs typeface="+mn-cs"/>
              </a:rPr>
              <a:t>We have a great deal to be proud of in the Municipality of Jönköping and it is not only we who think so. We have received several awards over the years: </a:t>
            </a:r>
          </a:p>
          <a:p>
            <a:pPr marL="0" indent="0">
              <a:buFont typeface="Arial" panose="020B0604020202020204" pitchFamily="34" charset="0"/>
              <a:buNone/>
            </a:pPr>
            <a:endParaRPr lang="en-US" sz="18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tx1"/>
                </a:solidFill>
                <a:effectLst/>
                <a:latin typeface="+mn-lt"/>
                <a:ea typeface="+mn-ea"/>
                <a:cs typeface="+mn-cs"/>
              </a:rPr>
              <a:t>Each year the European Commission presents the </a:t>
            </a:r>
            <a:r>
              <a:rPr lang="en-GB" sz="1800" b="0" kern="1200" dirty="0">
                <a:solidFill>
                  <a:schemeClr val="tx1"/>
                </a:solidFill>
                <a:effectLst/>
                <a:latin typeface="+mn-lt"/>
                <a:ea typeface="+mn-ea"/>
                <a:cs typeface="+mn-cs"/>
              </a:rPr>
              <a:t>Access City Award to </a:t>
            </a:r>
            <a:r>
              <a:rPr lang="en-GB" sz="1800" kern="1200" dirty="0">
                <a:solidFill>
                  <a:schemeClr val="tx1"/>
                </a:solidFill>
                <a:effectLst/>
                <a:latin typeface="+mn-lt"/>
                <a:ea typeface="+mn-ea"/>
                <a:cs typeface="+mn-cs"/>
              </a:rPr>
              <a:t>a European city that is seeking to improve accessibility for all its inhabitants. The winner for 2021 was Jönköping, which was awarded the prize for its work on creating equal access to the city for everyone, regardless of age or functional ability, and for developing working methods in which civil society has a vital role to play at every level. Apart from the award, there is a monetary prize of €150,000, which will be used to develop accessibility in a number of designated areas and throughout the city generally.</a:t>
            </a:r>
            <a:br>
              <a:rPr lang="en-GB" sz="1800" kern="1200" dirty="0">
                <a:solidFill>
                  <a:schemeClr val="tx1"/>
                </a:solidFill>
                <a:effectLst/>
                <a:latin typeface="+mn-lt"/>
                <a:ea typeface="+mn-ea"/>
                <a:cs typeface="+mn-cs"/>
              </a:rPr>
            </a:br>
            <a:endParaRPr lang="sv-SE" sz="18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kern="1200" dirty="0">
                <a:solidFill>
                  <a:schemeClr val="tx1"/>
                </a:solidFill>
                <a:effectLst/>
                <a:latin typeface="+mn-lt"/>
                <a:ea typeface="+mn-ea"/>
                <a:cs typeface="+mn-cs"/>
              </a:rPr>
              <a:t>In Statistics Sweden’s citizen survey 2021, Jönköping Municipality’s results are above the national average in the majority of the survey’s questions. Overall, the results show that the municipal residents think that Jönköping municipality is a very good municipality to live in and that there are good opportunities for work and study post-secondary. A large proportion of those surveyed could also recommend others to move here. Security in the public environment also generally receives good grades, but in some of the issues concerning security in society, the results are at a lower level for women than for men.</a:t>
            </a:r>
            <a:endParaRPr lang="sv-SE" sz="18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8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800" kern="1200" dirty="0">
                <a:solidFill>
                  <a:schemeClr val="tx1"/>
                </a:solidFill>
                <a:effectLst/>
                <a:latin typeface="+mn-lt"/>
                <a:ea typeface="+mn-ea"/>
                <a:cs typeface="+mn-cs"/>
              </a:rPr>
              <a:t>Our municipality is ranked in the top 50 in the survey of Sweden's Best Employers, which is also top of all Swedish municipalities. The survey, conducted by the employer brand company </a:t>
            </a:r>
            <a:r>
              <a:rPr lang="en-US" sz="1800" kern="1200" dirty="0" err="1">
                <a:solidFill>
                  <a:schemeClr val="tx1"/>
                </a:solidFill>
                <a:effectLst/>
                <a:latin typeface="+mn-lt"/>
                <a:ea typeface="+mn-ea"/>
                <a:cs typeface="+mn-cs"/>
              </a:rPr>
              <a:t>Universum</a:t>
            </a:r>
            <a:r>
              <a:rPr lang="en-US" sz="1800" kern="1200" dirty="0">
                <a:solidFill>
                  <a:schemeClr val="tx1"/>
                </a:solidFill>
                <a:effectLst/>
                <a:latin typeface="+mn-lt"/>
                <a:ea typeface="+mn-ea"/>
                <a:cs typeface="+mn-cs"/>
              </a:rPr>
              <a:t>, measures what employees think about their current employer based on three different factors: internal identity, satisfaction and loyalty.</a:t>
            </a:r>
          </a:p>
          <a:p>
            <a:pPr marL="171450" indent="-171450">
              <a:buFont typeface="Arial" panose="020B0604020202020204" pitchFamily="34" charset="0"/>
              <a:buChar char="•"/>
            </a:pPr>
            <a:endParaRPr lang="en-US" sz="18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800" kern="1200" dirty="0">
                <a:solidFill>
                  <a:schemeClr val="tx1"/>
                </a:solidFill>
                <a:effectLst/>
                <a:latin typeface="+mn-lt"/>
                <a:ea typeface="+mn-ea"/>
                <a:cs typeface="+mn-cs"/>
              </a:rPr>
              <a:t>In 2019, Jönköping was named the city </a:t>
            </a:r>
            <a:r>
              <a:rPr lang="en-US" sz="1800" kern="1200" dirty="0" err="1">
                <a:solidFill>
                  <a:schemeClr val="tx1"/>
                </a:solidFill>
                <a:effectLst/>
                <a:latin typeface="+mn-lt"/>
                <a:ea typeface="+mn-ea"/>
                <a:cs typeface="+mn-cs"/>
              </a:rPr>
              <a:t>centre</a:t>
            </a:r>
            <a:r>
              <a:rPr lang="en-US" sz="1800" kern="1200" dirty="0">
                <a:solidFill>
                  <a:schemeClr val="tx1"/>
                </a:solidFill>
                <a:effectLst/>
                <a:latin typeface="+mn-lt"/>
                <a:ea typeface="+mn-ea"/>
                <a:cs typeface="+mn-cs"/>
              </a:rPr>
              <a:t> that has the best economic prerequisites according to a city survey run by the consulting company WSP. The survey covered 67 Swedish medium-sized and large city </a:t>
            </a:r>
            <a:r>
              <a:rPr lang="en-US" sz="1800" kern="1200" dirty="0" err="1">
                <a:solidFill>
                  <a:schemeClr val="tx1"/>
                </a:solidFill>
                <a:effectLst/>
                <a:latin typeface="+mn-lt"/>
                <a:ea typeface="+mn-ea"/>
                <a:cs typeface="+mn-cs"/>
              </a:rPr>
              <a:t>centres</a:t>
            </a:r>
            <a:r>
              <a:rPr lang="en-US" sz="1800" kern="1200" dirty="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33</a:t>
            </a:fld>
            <a:endParaRPr lang="sv-SE"/>
          </a:p>
        </p:txBody>
      </p:sp>
    </p:spTree>
    <p:extLst>
      <p:ext uri="{BB962C8B-B14F-4D97-AF65-F5344CB8AC3E}">
        <p14:creationId xmlns:p14="http://schemas.microsoft.com/office/powerpoint/2010/main" val="32293682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Thank</a:t>
            </a:r>
            <a:r>
              <a:rPr lang="sv-SE" dirty="0"/>
              <a:t> </a:t>
            </a:r>
            <a:r>
              <a:rPr lang="sv-SE" dirty="0" err="1"/>
              <a:t>you</a:t>
            </a:r>
            <a:r>
              <a:rPr lang="sv-SE" dirty="0"/>
              <a:t> for </a:t>
            </a:r>
            <a:r>
              <a:rPr lang="sv-SE" dirty="0" err="1"/>
              <a:t>listening</a:t>
            </a:r>
            <a:r>
              <a:rPr lang="sv-SE" dirty="0"/>
              <a:t>!</a:t>
            </a:r>
          </a:p>
        </p:txBody>
      </p:sp>
      <p:sp>
        <p:nvSpPr>
          <p:cNvPr id="4" name="Platshållare för bildnummer 3"/>
          <p:cNvSpPr>
            <a:spLocks noGrp="1"/>
          </p:cNvSpPr>
          <p:nvPr>
            <p:ph type="sldNum" sz="quarter" idx="5"/>
          </p:nvPr>
        </p:nvSpPr>
        <p:spPr/>
        <p:txBody>
          <a:bodyPr/>
          <a:lstStyle/>
          <a:p>
            <a:fld id="{04AC584B-15AE-4ECC-ABC7-E738CF126219}" type="slidenum">
              <a:rPr lang="sv-SE" smtClean="0"/>
              <a:t>34</a:t>
            </a:fld>
            <a:endParaRPr lang="sv-SE" dirty="0"/>
          </a:p>
        </p:txBody>
      </p:sp>
    </p:spTree>
    <p:extLst>
      <p:ext uri="{BB962C8B-B14F-4D97-AF65-F5344CB8AC3E}">
        <p14:creationId xmlns:p14="http://schemas.microsoft.com/office/powerpoint/2010/main" val="3123489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här är vår övergripande kommun-presentation.</a:t>
            </a:r>
            <a:r>
              <a:rPr lang="sv-SE" baseline="0" dirty="0"/>
              <a:t> </a:t>
            </a:r>
            <a:br>
              <a:rPr lang="sv-SE" baseline="0" dirty="0"/>
            </a:br>
            <a:r>
              <a:rPr lang="sv-SE" baseline="0" dirty="0"/>
              <a:t>Den kan ses som ett stöd till dig som ska presentera kommunen - eller som en mall för att skapa en agenda.</a:t>
            </a:r>
          </a:p>
          <a:p>
            <a:r>
              <a:rPr lang="sv-SE" dirty="0"/>
              <a:t>Denna bild är</a:t>
            </a:r>
            <a:r>
              <a:rPr lang="sv-SE" baseline="0" dirty="0"/>
              <a:t> inte nödvändig att ha med i själva presentationen. </a:t>
            </a:r>
            <a:br>
              <a:rPr lang="sv-SE" baseline="0" dirty="0"/>
            </a:br>
            <a:endParaRPr lang="sv-SE" baseline="0" dirty="0"/>
          </a:p>
          <a:p>
            <a:r>
              <a:rPr lang="sv-SE" b="1" baseline="0" dirty="0"/>
              <a:t>SÅ HÄR ANVÄNDER DU PRESENTATIONEN:</a:t>
            </a:r>
            <a:endParaRPr lang="sv-SE" baseline="0" dirty="0"/>
          </a:p>
          <a:p>
            <a:pPr marL="171450" indent="-171450">
              <a:buFont typeface="Arial" panose="020B0604020202020204" pitchFamily="34" charset="0"/>
              <a:buChar char="•"/>
            </a:pPr>
            <a:r>
              <a:rPr lang="sv-SE" baseline="0" dirty="0"/>
              <a:t>Följ befintlig presentations struktur och upplägg.</a:t>
            </a:r>
          </a:p>
          <a:p>
            <a:pPr marL="171450" indent="-171450">
              <a:buFont typeface="Arial" panose="020B0604020202020204" pitchFamily="34" charset="0"/>
              <a:buChar char="•"/>
            </a:pPr>
            <a:r>
              <a:rPr lang="sv-SE" baseline="0" dirty="0"/>
              <a:t>Om du vill ta bort, dölja eller lägga till sidor går det bra – men ändra helst inte ordningen.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Om du vill lägga till fler kapitel/bilder finns det färdiga layouter att utgå från i de dolda bilderna på sida 3 och 4. Du hittar även fler layouter genom att infoga en ny sida vid pilen – under ”Ny bild” i menyn.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Om du vill infoga ett foto bakom balken (den blå sidfoten längst ner på varje sida), högerklicka på bilden och välj ”Formatera bakgrund”. Som fyllning väljer du ”Bild eller strukturfyllning” och sedan ”Infoga bild från fil”.</a:t>
            </a:r>
          </a:p>
          <a:p>
            <a:pPr marL="171450" indent="-171450">
              <a:buFont typeface="Arial" panose="020B0604020202020204" pitchFamily="34" charset="0"/>
              <a:buChar char="•"/>
            </a:pPr>
            <a:endParaRPr lang="sv-SE" baseline="0" dirty="0"/>
          </a:p>
          <a:p>
            <a:pPr marL="0" indent="0">
              <a:buFont typeface="Arial" panose="020B0604020202020204" pitchFamily="34" charset="0"/>
              <a:buNone/>
            </a:pPr>
            <a:r>
              <a:rPr lang="sv-SE" i="1" baseline="0" dirty="0"/>
              <a:t>Lycka till med din presentation!</a:t>
            </a: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4</a:t>
            </a:fld>
            <a:endParaRPr lang="sv-SE"/>
          </a:p>
        </p:txBody>
      </p:sp>
    </p:spTree>
    <p:extLst>
      <p:ext uri="{BB962C8B-B14F-4D97-AF65-F5344CB8AC3E}">
        <p14:creationId xmlns:p14="http://schemas.microsoft.com/office/powerpoint/2010/main" val="3054914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kern="1200" dirty="0">
                <a:solidFill>
                  <a:schemeClr val="tx1"/>
                </a:solidFill>
                <a:effectLst/>
                <a:latin typeface="+mn-lt"/>
                <a:ea typeface="+mn-ea"/>
                <a:cs typeface="+mn-cs"/>
              </a:rPr>
              <a:t>Municipalities</a:t>
            </a:r>
            <a:r>
              <a:rPr lang="en-US" sz="1200" kern="1200" dirty="0">
                <a:solidFill>
                  <a:schemeClr val="tx1"/>
                </a:solidFill>
                <a:effectLst/>
                <a:latin typeface="+mn-lt"/>
                <a:ea typeface="+mn-ea"/>
                <a:cs typeface="+mn-cs"/>
              </a:rPr>
              <a:t> are responsible for most of the social services available where we live. The most extensive services include schools, social services, and care for the elderly. Municipalities are legally obliged to provide some services, while others are optional and decided by local politicians.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municipality has the right to make independent decisions and tax citizens to finance it’s activities.</a:t>
            </a: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5</a:t>
            </a:fld>
            <a:endParaRPr lang="sv-SE"/>
          </a:p>
        </p:txBody>
      </p:sp>
    </p:spTree>
    <p:extLst>
      <p:ext uri="{BB962C8B-B14F-4D97-AF65-F5344CB8AC3E}">
        <p14:creationId xmlns:p14="http://schemas.microsoft.com/office/powerpoint/2010/main" val="1433212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kern="1200" dirty="0">
                <a:solidFill>
                  <a:schemeClr val="tx1"/>
                </a:solidFill>
                <a:effectLst/>
                <a:latin typeface="+mn-lt"/>
                <a:ea typeface="+mn-ea"/>
                <a:cs typeface="+mn-cs"/>
              </a:rPr>
              <a:t>County councils and regions </a:t>
            </a:r>
            <a:r>
              <a:rPr lang="en-US" sz="1200" kern="1200" dirty="0">
                <a:solidFill>
                  <a:schemeClr val="tx1"/>
                </a:solidFill>
                <a:effectLst/>
                <a:latin typeface="+mn-lt"/>
                <a:ea typeface="+mn-ea"/>
                <a:cs typeface="+mn-cs"/>
              </a:rPr>
              <a:t>are responsible for services shared over large geographical areas and which often demand considerable financial resources. These include healthcare, dental care, and public transport. Voluntary activities include culture, tourism, and regional development. Regions are county councils with an extended responsibility for regional development.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Politicians in the municipal and county council </a:t>
            </a:r>
            <a:r>
              <a:rPr lang="en-US" sz="1200" kern="1200" dirty="0">
                <a:solidFill>
                  <a:schemeClr val="tx1"/>
                </a:solidFill>
                <a:effectLst/>
                <a:latin typeface="+mn-lt"/>
                <a:ea typeface="+mn-ea"/>
                <a:cs typeface="+mn-cs"/>
              </a:rPr>
              <a:t>are elected directly by citizens. There are municipal and county council elections every four years in conjunction with the parliamentary election.</a:t>
            </a: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6</a:t>
            </a:fld>
            <a:endParaRPr lang="sv-SE"/>
          </a:p>
        </p:txBody>
      </p:sp>
    </p:spTree>
    <p:extLst>
      <p:ext uri="{BB962C8B-B14F-4D97-AF65-F5344CB8AC3E}">
        <p14:creationId xmlns:p14="http://schemas.microsoft.com/office/powerpoint/2010/main" val="2518038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kern="1200" dirty="0">
                <a:solidFill>
                  <a:schemeClr val="tx1"/>
                </a:solidFill>
                <a:effectLst/>
                <a:latin typeface="+mn-lt"/>
                <a:ea typeface="+mn-ea"/>
                <a:cs typeface="+mn-cs"/>
              </a:rPr>
              <a:t>The Municipality of Jönköping is around 1,500 square </a:t>
            </a:r>
            <a:r>
              <a:rPr lang="en-US" sz="1200" kern="1200" dirty="0" err="1">
                <a:solidFill>
                  <a:schemeClr val="tx1"/>
                </a:solidFill>
                <a:effectLst/>
                <a:latin typeface="+mn-lt"/>
                <a:ea typeface="+mn-ea"/>
                <a:cs typeface="+mn-cs"/>
              </a:rPr>
              <a:t>kilometres</a:t>
            </a:r>
            <a:r>
              <a:rPr lang="en-US" sz="1200" kern="1200" dirty="0">
                <a:solidFill>
                  <a:schemeClr val="tx1"/>
                </a:solidFill>
                <a:effectLst/>
                <a:latin typeface="+mn-lt"/>
                <a:ea typeface="+mn-ea"/>
                <a:cs typeface="+mn-cs"/>
              </a:rPr>
              <a:t> in size – almost twice the size of the city of New York. It is an area of contrasts, transitioning between rural communities, towns large and small, dense forest, rich agricultural land, lakes, and watercourses. The Municipality of Jönköping is at the interface between town and country.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Jönköping, which is the largest urban </a:t>
            </a:r>
            <a:r>
              <a:rPr lang="en-US" sz="1200" kern="1200" dirty="0" err="1">
                <a:solidFill>
                  <a:schemeClr val="tx1"/>
                </a:solidFill>
                <a:effectLst/>
                <a:latin typeface="+mn-lt"/>
                <a:ea typeface="+mn-ea"/>
                <a:cs typeface="+mn-cs"/>
              </a:rPr>
              <a:t>centre</a:t>
            </a:r>
            <a:r>
              <a:rPr lang="en-US" sz="1200" kern="1200" dirty="0">
                <a:solidFill>
                  <a:schemeClr val="tx1"/>
                </a:solidFill>
                <a:effectLst/>
                <a:latin typeface="+mn-lt"/>
                <a:ea typeface="+mn-ea"/>
                <a:cs typeface="+mn-cs"/>
              </a:rPr>
              <a:t> in the municipality, received its charter back in 1284. The municipality also includes the historic town of </a:t>
            </a:r>
            <a:r>
              <a:rPr lang="en-US" sz="1200" kern="1200" dirty="0" err="1">
                <a:solidFill>
                  <a:schemeClr val="tx1"/>
                </a:solidFill>
                <a:effectLst/>
                <a:latin typeface="+mn-lt"/>
                <a:ea typeface="+mn-ea"/>
                <a:cs typeface="+mn-cs"/>
              </a:rPr>
              <a:t>Gränna</a:t>
            </a:r>
            <a:r>
              <a:rPr lang="en-US" sz="1200" kern="1200" dirty="0">
                <a:solidFill>
                  <a:schemeClr val="tx1"/>
                </a:solidFill>
                <a:effectLst/>
                <a:latin typeface="+mn-lt"/>
                <a:ea typeface="+mn-ea"/>
                <a:cs typeface="+mn-cs"/>
              </a:rPr>
              <a:t>, founded in 1652, and </a:t>
            </a:r>
            <a:r>
              <a:rPr lang="en-US" sz="1200" kern="1200" dirty="0" err="1">
                <a:solidFill>
                  <a:schemeClr val="tx1"/>
                </a:solidFill>
                <a:effectLst/>
                <a:latin typeface="+mn-lt"/>
                <a:ea typeface="+mn-ea"/>
                <a:cs typeface="+mn-cs"/>
              </a:rPr>
              <a:t>Huskvarna</a:t>
            </a:r>
            <a:r>
              <a:rPr lang="en-US" sz="1200" kern="1200" dirty="0">
                <a:solidFill>
                  <a:schemeClr val="tx1"/>
                </a:solidFill>
                <a:effectLst/>
                <a:latin typeface="+mn-lt"/>
                <a:ea typeface="+mn-ea"/>
                <a:cs typeface="+mn-cs"/>
              </a:rPr>
              <a:t>, which dates back to the 17th century but did not officially become a town until 1911. Lake </a:t>
            </a:r>
            <a:r>
              <a:rPr lang="en-US" sz="1200" kern="1200" dirty="0" err="1">
                <a:solidFill>
                  <a:schemeClr val="tx1"/>
                </a:solidFill>
                <a:effectLst/>
                <a:latin typeface="+mn-lt"/>
                <a:ea typeface="+mn-ea"/>
                <a:cs typeface="+mn-cs"/>
              </a:rPr>
              <a:t>Vättern</a:t>
            </a:r>
            <a:r>
              <a:rPr lang="en-US" sz="1200" kern="1200" dirty="0">
                <a:solidFill>
                  <a:schemeClr val="tx1"/>
                </a:solidFill>
                <a:effectLst/>
                <a:latin typeface="+mn-lt"/>
                <a:ea typeface="+mn-ea"/>
                <a:cs typeface="+mn-cs"/>
              </a:rPr>
              <a:t> and the large island of </a:t>
            </a:r>
            <a:r>
              <a:rPr lang="en-US" sz="1200" kern="1200" dirty="0" err="1">
                <a:solidFill>
                  <a:schemeClr val="tx1"/>
                </a:solidFill>
                <a:effectLst/>
                <a:latin typeface="+mn-lt"/>
                <a:ea typeface="+mn-ea"/>
                <a:cs typeface="+mn-cs"/>
              </a:rPr>
              <a:t>Visingsö</a:t>
            </a:r>
            <a:r>
              <a:rPr lang="en-US" sz="1200" kern="1200" dirty="0">
                <a:solidFill>
                  <a:schemeClr val="tx1"/>
                </a:solidFill>
                <a:effectLst/>
                <a:latin typeface="+mn-lt"/>
                <a:ea typeface="+mn-ea"/>
                <a:cs typeface="+mn-cs"/>
              </a:rPr>
              <a:t> are also part of the Municipality of Jönköping.</a:t>
            </a: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7</a:t>
            </a:fld>
            <a:endParaRPr lang="sv-SE"/>
          </a:p>
        </p:txBody>
      </p:sp>
    </p:spTree>
    <p:extLst>
      <p:ext uri="{BB962C8B-B14F-4D97-AF65-F5344CB8AC3E}">
        <p14:creationId xmlns:p14="http://schemas.microsoft.com/office/powerpoint/2010/main" val="1626712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0" i="0" kern="1200" dirty="0">
                <a:solidFill>
                  <a:schemeClr val="tx1"/>
                </a:solidFill>
                <a:effectLst/>
                <a:latin typeface="+mn-lt"/>
                <a:ea typeface="+mn-ea"/>
                <a:cs typeface="+mn-cs"/>
              </a:rPr>
              <a:t>In February 2018, the Municipal Council adopted a proposal for Vision 2030, covering the whole of the Municipality of Jönköping. The vision highlights the importance of capitalizing on the unique characteristics and potential of the municipality. The starting point in the Vision is embodied in the aims for 2030. The Municipality of Jönköping is an attractive, welcoming place to visit, live in, and work – a place where people are happy; a place where they want to move to and remain. The Vision can be summarized in the form of the four target areas within which we are aiming to position ourselves through to 2030</a:t>
            </a:r>
            <a:r>
              <a:rPr lang="sv-SE" sz="1200" b="0" i="0" kern="1200" dirty="0">
                <a:solidFill>
                  <a:schemeClr val="tx1"/>
                </a:solidFill>
                <a:effectLst/>
                <a:latin typeface="+mn-lt"/>
                <a:ea typeface="+mn-ea"/>
                <a:cs typeface="+mn-cs"/>
              </a:rPr>
              <a:t>:</a:t>
            </a:r>
          </a:p>
          <a:p>
            <a:endParaRPr lang="sv-SE"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Jönköping 2030 will be the hub of southern Sweden </a:t>
            </a:r>
          </a:p>
          <a:p>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Jönköping 2030 will be a municipality focused on the future </a:t>
            </a:r>
          </a:p>
          <a:p>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Jönköping 2030 will be characterized by solidarity, security, and openness</a:t>
            </a:r>
          </a:p>
          <a:p>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Jönköping 2030 will be</a:t>
            </a:r>
            <a:r>
              <a:rPr lang="en-US" sz="1200" b="0" i="0" kern="1200" baseline="0" dirty="0">
                <a:solidFill>
                  <a:schemeClr val="tx1"/>
                </a:solidFill>
                <a:effectLst/>
                <a:latin typeface="+mn-lt"/>
                <a:ea typeface="+mn-ea"/>
                <a:cs typeface="+mn-cs"/>
              </a:rPr>
              <a:t> a municipality </a:t>
            </a:r>
            <a:r>
              <a:rPr lang="sv-SE" sz="1200" b="0" i="0" kern="1200" baseline="0" dirty="0" err="1">
                <a:solidFill>
                  <a:schemeClr val="tx1"/>
                </a:solidFill>
                <a:effectLst/>
                <a:latin typeface="+mn-lt"/>
                <a:ea typeface="+mn-ea"/>
                <a:cs typeface="+mn-cs"/>
              </a:rPr>
              <a:t>w</a:t>
            </a:r>
            <a:r>
              <a:rPr lang="sv-SE" sz="1200" kern="1200" dirty="0" err="1">
                <a:solidFill>
                  <a:schemeClr val="tx1"/>
                </a:solidFill>
                <a:effectLst/>
                <a:latin typeface="+mn-lt"/>
                <a:ea typeface="+mn-ea"/>
                <a:cs typeface="+mn-cs"/>
              </a:rPr>
              <a:t>here</a:t>
            </a:r>
            <a:r>
              <a:rPr lang="sv-SE" sz="1200" kern="1200" dirty="0">
                <a:solidFill>
                  <a:schemeClr val="tx1"/>
                </a:solidFill>
                <a:effectLst/>
                <a:latin typeface="+mn-lt"/>
                <a:ea typeface="+mn-ea"/>
                <a:cs typeface="+mn-cs"/>
              </a:rPr>
              <a:t> the rural </a:t>
            </a:r>
            <a:r>
              <a:rPr lang="sv-SE" sz="1200" kern="1200" dirty="0" err="1">
                <a:solidFill>
                  <a:schemeClr val="tx1"/>
                </a:solidFill>
                <a:effectLst/>
                <a:latin typeface="+mn-lt"/>
                <a:ea typeface="+mn-ea"/>
                <a:cs typeface="+mn-cs"/>
              </a:rPr>
              <a:t>meets</a:t>
            </a:r>
            <a:r>
              <a:rPr lang="sv-SE" sz="1200" kern="1200" dirty="0">
                <a:solidFill>
                  <a:schemeClr val="tx1"/>
                </a:solidFill>
                <a:effectLst/>
                <a:latin typeface="+mn-lt"/>
                <a:ea typeface="+mn-ea"/>
                <a:cs typeface="+mn-cs"/>
              </a:rPr>
              <a:t> the urban </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All development in the Municipality of Jönköping will be founded on ecological, social and economic sustainability, contributing to Jönköping 2030 becoming a sustainable, climate-smart role model</a:t>
            </a:r>
            <a:r>
              <a:rPr lang="sv-SE"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Jönköping 2030 will be the hub of southern Sweden </a:t>
            </a:r>
          </a:p>
          <a:p>
            <a:r>
              <a:rPr lang="en-US" sz="1200" b="0" i="0" kern="1200" dirty="0">
                <a:solidFill>
                  <a:schemeClr val="tx1"/>
                </a:solidFill>
                <a:effectLst/>
                <a:latin typeface="+mn-lt"/>
                <a:ea typeface="+mn-ea"/>
                <a:cs typeface="+mn-cs"/>
              </a:rPr>
              <a:t>Jönköping 2030 will be a hub with first-rate communications with the world. It will be convenient and environmentally friendly to travel to and from the municipality, generating greater potential for living and working there. Its strategic location, in combination with a broad, expansive industrial base, will be the obvious choice for companies seeking to establish or develop their operations. Jönköping 2030 has profiled itself as a hub for culture, sport, and outdoor life</a:t>
            </a:r>
            <a:r>
              <a:rPr lang="sv-SE" sz="1200" b="0" i="0" kern="1200" dirty="0">
                <a:solidFill>
                  <a:schemeClr val="tx1"/>
                </a:solidFill>
                <a:effectLst/>
                <a:latin typeface="+mn-lt"/>
                <a:ea typeface="+mn-ea"/>
                <a:cs typeface="+mn-cs"/>
              </a:rPr>
              <a:t>.</a:t>
            </a:r>
          </a:p>
          <a:p>
            <a:endParaRPr lang="sv-SE"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Jönköping 2030 will be a municipality focused on the future </a:t>
            </a:r>
          </a:p>
          <a:p>
            <a:r>
              <a:rPr lang="en-US" sz="1200" b="0" i="0" kern="1200" dirty="0">
                <a:solidFill>
                  <a:schemeClr val="tx1"/>
                </a:solidFill>
                <a:effectLst/>
                <a:latin typeface="+mn-lt"/>
                <a:ea typeface="+mn-ea"/>
                <a:cs typeface="+mn-cs"/>
              </a:rPr>
              <a:t>Jönköping 2030 will be an open and positive municipality with an international character where we have the determination and initiative to invest and think along new lines. By capitalizing on the knowledge and commitment of the people living in the area, conditions will be created for promoting a sustainable municipality where ideas are developed and where we are not afraid to act. Initiatives throughout the whole of the education chain, from preschool to university, will form the foundation for a municipality symbolized by knowledge, innovation, and creativity</a:t>
            </a:r>
            <a:r>
              <a:rPr lang="sv-SE" sz="1200" b="0" i="0" kern="1200" dirty="0">
                <a:solidFill>
                  <a:schemeClr val="tx1"/>
                </a:solidFill>
                <a:effectLst/>
                <a:latin typeface="+mn-lt"/>
                <a:ea typeface="+mn-ea"/>
                <a:cs typeface="+mn-cs"/>
              </a:rPr>
              <a:t>.</a:t>
            </a:r>
          </a:p>
          <a:p>
            <a:endParaRPr lang="sv-SE"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Jönköping will be characterized by solidarity, security, and openness</a:t>
            </a:r>
          </a:p>
          <a:p>
            <a:r>
              <a:rPr lang="en-US" sz="1200" b="0" i="0" kern="1200" dirty="0">
                <a:solidFill>
                  <a:schemeClr val="tx1"/>
                </a:solidFill>
                <a:effectLst/>
                <a:latin typeface="+mn-lt"/>
                <a:ea typeface="+mn-ea"/>
                <a:cs typeface="+mn-cs"/>
              </a:rPr>
              <a:t>Jönköping 2030 will be a large municipality with the community spirit, safety and security of a small municipality – a place where the opportunity to interact freely and productively with others, coupled with a strong civil society, will help to create a municipality for everyone. The municipality will also be permeated by openness, integrity, involvement, and accessibility. Jönköping will be a safe and secure municipality, regardless of where you are in life</a:t>
            </a:r>
            <a:r>
              <a:rPr lang="sv-SE" sz="1200" b="0" i="0" kern="1200" dirty="0">
                <a:solidFill>
                  <a:schemeClr val="tx1"/>
                </a:solidFill>
                <a:effectLst/>
                <a:latin typeface="+mn-lt"/>
                <a:ea typeface="+mn-ea"/>
                <a:cs typeface="+mn-cs"/>
              </a:rPr>
              <a:t>.</a:t>
            </a:r>
          </a:p>
          <a:p>
            <a:endParaRPr lang="sv-SE"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Jönköping 2030 will be a municipality where the rural meets the urban </a:t>
            </a:r>
          </a:p>
          <a:p>
            <a:r>
              <a:rPr lang="en-US" sz="1200" b="0" i="0" kern="1200" dirty="0">
                <a:solidFill>
                  <a:schemeClr val="tx1"/>
                </a:solidFill>
                <a:effectLst/>
                <a:latin typeface="+mn-lt"/>
                <a:ea typeface="+mn-ea"/>
                <a:cs typeface="+mn-cs"/>
              </a:rPr>
              <a:t>Jönköping 2030 has vibrant rural areas and thriving green industries. People throughout the whole of the Municipality of Jönköping are proud of their rural landscape and heritage and there will be excellent opportunities to create a place to live, to make a living, and to take advantage of a rich and rewarding range of leisure and recreation pursuits. Jönköping 2030 will be a strong regional </a:t>
            </a:r>
            <a:r>
              <a:rPr lang="en-US" sz="1200" b="0" i="0" kern="1200" dirty="0" err="1">
                <a:solidFill>
                  <a:schemeClr val="tx1"/>
                </a:solidFill>
                <a:effectLst/>
                <a:latin typeface="+mn-lt"/>
                <a:ea typeface="+mn-ea"/>
                <a:cs typeface="+mn-cs"/>
              </a:rPr>
              <a:t>centre</a:t>
            </a:r>
            <a:r>
              <a:rPr lang="en-US" sz="1200" b="0" i="0" kern="1200" dirty="0">
                <a:solidFill>
                  <a:schemeClr val="tx1"/>
                </a:solidFill>
                <a:effectLst/>
                <a:latin typeface="+mn-lt"/>
                <a:ea typeface="+mn-ea"/>
                <a:cs typeface="+mn-cs"/>
              </a:rPr>
              <a:t> with a wide variety of shops, cafés, restaurants, culture, entertainment, and other activities. Everyone will have somewhere to live and there will even greater potential for more people to choose the Municipality of Jönköping as their home</a:t>
            </a:r>
            <a:r>
              <a:rPr lang="sv-SE"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8</a:t>
            </a:fld>
            <a:endParaRPr lang="sv-SE"/>
          </a:p>
        </p:txBody>
      </p:sp>
    </p:spTree>
    <p:extLst>
      <p:ext uri="{BB962C8B-B14F-4D97-AF65-F5344CB8AC3E}">
        <p14:creationId xmlns:p14="http://schemas.microsoft.com/office/powerpoint/2010/main" val="1562855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a place where people want to reside and live their lives. As a municipality with a focus on the future we want to continue to develop together with those who live there. That is why we are being driven by the aims and ambitions set out in Vision 2030, making us one of the strongest city regions in the country. As the hub of southern Sweden, we are seeking to create a </a:t>
            </a:r>
            <a:r>
              <a:rPr lang="en-US" dirty="0" err="1"/>
              <a:t>centre</a:t>
            </a:r>
            <a:r>
              <a:rPr lang="en-US" dirty="0"/>
              <a:t> that is open yet secure. A place where people from town and country can meet, and with the potential to create and build for the future.</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04AC584B-15AE-4ECC-ABC7-E738CF126219}" type="slidenum">
              <a:rPr lang="sv-SE" smtClean="0"/>
              <a:t>9</a:t>
            </a:fld>
            <a:endParaRPr lang="sv-SE"/>
          </a:p>
        </p:txBody>
      </p:sp>
    </p:spTree>
    <p:extLst>
      <p:ext uri="{BB962C8B-B14F-4D97-AF65-F5344CB8AC3E}">
        <p14:creationId xmlns:p14="http://schemas.microsoft.com/office/powerpoint/2010/main" val="13379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2.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2.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22363"/>
            <a:ext cx="9144000" cy="2419092"/>
          </a:xfrm>
        </p:spPr>
        <p:txBody>
          <a:bodyPr anchor="b"/>
          <a:lstStyle>
            <a:lvl1pPr algn="ctr">
              <a:defRPr sz="5000" b="1"/>
            </a:lvl1pPr>
          </a:lstStyle>
          <a:p>
            <a:r>
              <a:rPr lang="sv-SE"/>
              <a:t>Klicka här för att ändra 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840336"/>
            <a:ext cx="9144000" cy="1417463"/>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7" name="Platshållare för datum 6">
            <a:extLst>
              <a:ext uri="{FF2B5EF4-FFF2-40B4-BE49-F238E27FC236}">
                <a16:creationId xmlns:a16="http://schemas.microsoft.com/office/drawing/2014/main" id="{A008F77A-0ED2-412B-8405-427215C0C2B6}"/>
              </a:ext>
            </a:extLst>
          </p:cNvPr>
          <p:cNvSpPr>
            <a:spLocks noGrp="1"/>
          </p:cNvSpPr>
          <p:nvPr>
            <p:ph type="dt" sz="half" idx="10"/>
          </p:nvPr>
        </p:nvSpPr>
        <p:spPr/>
        <p:txBody>
          <a:bodyPr/>
          <a:lstStyle/>
          <a:p>
            <a:fld id="{418BC930-FFCF-4D3A-98FD-227C92BEE507}" type="datetime1">
              <a:rPr lang="sv-SE" smtClean="0"/>
              <a:t>2023-05-22</a:t>
            </a:fld>
            <a:endParaRPr lang="sv-SE" dirty="0"/>
          </a:p>
        </p:txBody>
      </p:sp>
      <p:sp>
        <p:nvSpPr>
          <p:cNvPr id="8" name="Platshållare för sidfot 7">
            <a:extLst>
              <a:ext uri="{FF2B5EF4-FFF2-40B4-BE49-F238E27FC236}">
                <a16:creationId xmlns:a16="http://schemas.microsoft.com/office/drawing/2014/main" id="{C74D673F-FC12-4180-98CC-387630F73ABA}"/>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4D6B4D13-C770-487F-BD62-D6399A3C2F39}"/>
              </a:ext>
            </a:extLst>
          </p:cNvPr>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31776926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04" userDrawn="1">
          <p15:clr>
            <a:srgbClr val="FBAE40"/>
          </p15:clr>
        </p15:guide>
        <p15:guide id="4" pos="7488" userDrawn="1">
          <p15:clr>
            <a:srgbClr val="FBAE40"/>
          </p15:clr>
        </p15:guide>
        <p15:guide id="5" orient="horz" pos="192" userDrawn="1">
          <p15:clr>
            <a:srgbClr val="FBAE40"/>
          </p15:clr>
        </p15:guide>
        <p15:guide id="6" orient="horz" pos="41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sv-SE"/>
              <a:t>Klicka här för att ändra format</a:t>
            </a:r>
            <a:endParaRPr lang="sv-SE" dirty="0"/>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FF8BAA80-31FA-4A21-B7DE-B41222CF573D}" type="datetime1">
              <a:rPr lang="sv-SE" smtClean="0"/>
              <a:t>2023-05-22</a:t>
            </a:fld>
            <a:endParaRPr lang="sv-SE" dirty="0"/>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C1166696-C24A-46E5-A61A-5922ABF1D216}"/>
              </a:ext>
            </a:extLst>
          </p:cNvPr>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2193212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fld id="{E66645AD-23E8-4B16-A155-D14305C7A14F}" type="datetime1">
              <a:rPr lang="sv-SE" smtClean="0"/>
              <a:t>2023-05-22</a:t>
            </a:fld>
            <a:endParaRPr lang="sv-SE" dirty="0"/>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F2EB2739-C0FF-4B39-A056-9F10A1E29E27}"/>
              </a:ext>
            </a:extLst>
          </p:cNvPr>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1800422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676275" y="2005965"/>
            <a:ext cx="10823575" cy="2419092"/>
          </a:xfrm>
        </p:spPr>
        <p:txBody>
          <a:bodyPr anchor="t"/>
          <a:lstStyle>
            <a:lvl1pPr algn="ctr">
              <a:defRPr sz="5000" b="1"/>
            </a:lvl1pPr>
          </a:lstStyle>
          <a:p>
            <a:r>
              <a:rPr lang="sv-SE"/>
              <a:t>Klicka här för att ändra format</a:t>
            </a:r>
            <a:endParaRPr lang="sv-SE" dirty="0"/>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p>
            <a:fld id="{0E5FD990-A55C-4C3D-B434-8C09CC184526}" type="datetime1">
              <a:rPr lang="sv-SE" smtClean="0"/>
              <a:t>2023-05-22</a:t>
            </a:fld>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p>
            <a:endParaRPr lang="sv-SE" dirty="0"/>
          </a:p>
        </p:txBody>
      </p:sp>
      <p:sp>
        <p:nvSpPr>
          <p:cNvPr id="3" name="Platshållare för bildnummer 2">
            <a:extLst>
              <a:ext uri="{FF2B5EF4-FFF2-40B4-BE49-F238E27FC236}">
                <a16:creationId xmlns:a16="http://schemas.microsoft.com/office/drawing/2014/main" id="{C408EB33-9B11-4F5A-A9CF-46F4E946108C}"/>
              </a:ext>
            </a:extLst>
          </p:cNvPr>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2181951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04" userDrawn="1">
          <p15:clr>
            <a:srgbClr val="FBAE40"/>
          </p15:clr>
        </p15:guide>
        <p15:guide id="4" pos="7488" userDrawn="1">
          <p15:clr>
            <a:srgbClr val="FBAE40"/>
          </p15:clr>
        </p15:guide>
        <p15:guide id="5" orient="horz" pos="192" userDrawn="1">
          <p15:clr>
            <a:srgbClr val="FBAE40"/>
          </p15:clr>
        </p15:guide>
        <p15:guide id="6" orient="horz" pos="410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22363"/>
            <a:ext cx="9144000" cy="2419092"/>
          </a:xfrm>
        </p:spPr>
        <p:txBody>
          <a:bodyPr anchor="b"/>
          <a:lstStyle>
            <a:lvl1pPr algn="ctr">
              <a:defRPr sz="5000" b="1">
                <a:solidFill>
                  <a:schemeClr val="bg1"/>
                </a:solidFill>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840336"/>
            <a:ext cx="9144000" cy="1417463"/>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bg1"/>
                </a:solidFill>
              </a:defRPr>
            </a:lvl1pPr>
          </a:lstStyle>
          <a:p>
            <a:fld id="{623517C2-CED2-4B32-9119-E96DBFBDE218}" type="datetime1">
              <a:rPr lang="sv-SE" smtClean="0"/>
              <a:t>2023-05-22</a:t>
            </a:fld>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bg1"/>
                </a:solidFill>
              </a:defRPr>
            </a:lvl1pPr>
          </a:lstStyle>
          <a:p>
            <a:endParaRPr lang="sv-SE" dirty="0"/>
          </a:p>
        </p:txBody>
      </p:sp>
      <p:grpSp>
        <p:nvGrpSpPr>
          <p:cNvPr id="7" name="Grupp 6">
            <a:extLst>
              <a:ext uri="{FF2B5EF4-FFF2-40B4-BE49-F238E27FC236}">
                <a16:creationId xmlns:a16="http://schemas.microsoft.com/office/drawing/2014/main" id="{F192A4F0-0C26-4503-85B7-90B501616B0D}"/>
              </a:ext>
            </a:extLst>
          </p:cNvPr>
          <p:cNvGrpSpPr/>
          <p:nvPr userDrawn="1"/>
        </p:nvGrpSpPr>
        <p:grpSpPr>
          <a:xfrm>
            <a:off x="276224" y="5972873"/>
            <a:ext cx="11610975" cy="635085"/>
            <a:chOff x="276224" y="5972873"/>
            <a:chExt cx="11610975" cy="635085"/>
          </a:xfrm>
        </p:grpSpPr>
        <p:pic>
          <p:nvPicPr>
            <p:cNvPr id="8" name="Bild 7">
              <a:extLst>
                <a:ext uri="{FF2B5EF4-FFF2-40B4-BE49-F238E27FC236}">
                  <a16:creationId xmlns:a16="http://schemas.microsoft.com/office/drawing/2014/main" id="{21B96648-2079-4202-A2DE-F814EED7241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76224" y="5972873"/>
              <a:ext cx="11610975" cy="165190"/>
            </a:xfrm>
            <a:prstGeom prst="rect">
              <a:avLst/>
            </a:prstGeom>
          </p:spPr>
        </p:pic>
        <p:grpSp>
          <p:nvGrpSpPr>
            <p:cNvPr id="9" name="Bild 7">
              <a:extLst>
                <a:ext uri="{FF2B5EF4-FFF2-40B4-BE49-F238E27FC236}">
                  <a16:creationId xmlns:a16="http://schemas.microsoft.com/office/drawing/2014/main" id="{150B4389-83F3-4189-BB24-B08D93A63DE5}"/>
                </a:ext>
              </a:extLst>
            </p:cNvPr>
            <p:cNvGrpSpPr/>
            <p:nvPr userDrawn="1"/>
          </p:nvGrpSpPr>
          <p:grpSpPr>
            <a:xfrm>
              <a:off x="10331566" y="6187753"/>
              <a:ext cx="1228230" cy="389397"/>
              <a:chOff x="10331566" y="6187753"/>
              <a:chExt cx="1228230" cy="389397"/>
            </a:xfrm>
            <a:solidFill>
              <a:schemeClr val="bg1"/>
            </a:solidFill>
          </p:grpSpPr>
          <p:sp>
            <p:nvSpPr>
              <p:cNvPr id="26" name="Frihandsfigur: Form 25">
                <a:extLst>
                  <a:ext uri="{FF2B5EF4-FFF2-40B4-BE49-F238E27FC236}">
                    <a16:creationId xmlns:a16="http://schemas.microsoft.com/office/drawing/2014/main" id="{2E8F5777-8BD9-435F-806C-177DCC68CA6C}"/>
                  </a:ext>
                </a:extLst>
              </p:cNvPr>
              <p:cNvSpPr/>
              <p:nvPr/>
            </p:nvSpPr>
            <p:spPr>
              <a:xfrm>
                <a:off x="10331566" y="6237594"/>
                <a:ext cx="47357" cy="156133"/>
              </a:xfrm>
              <a:custGeom>
                <a:avLst/>
                <a:gdLst>
                  <a:gd name="connsiteX0" fmla="*/ 2137 w 47357"/>
                  <a:gd name="connsiteY0" fmla="*/ 155158 h 156133"/>
                  <a:gd name="connsiteX1" fmla="*/ 603 w 47357"/>
                  <a:gd name="connsiteY1" fmla="*/ 155158 h 156133"/>
                  <a:gd name="connsiteX2" fmla="*/ -1570 w 47357"/>
                  <a:gd name="connsiteY2" fmla="*/ 145061 h 156133"/>
                  <a:gd name="connsiteX3" fmla="*/ 19137 w 47357"/>
                  <a:gd name="connsiteY3" fmla="*/ 111508 h 156133"/>
                  <a:gd name="connsiteX4" fmla="*/ 19137 w 47357"/>
                  <a:gd name="connsiteY4" fmla="*/ 56864 h 156133"/>
                  <a:gd name="connsiteX5" fmla="*/ 18753 w 47357"/>
                  <a:gd name="connsiteY5" fmla="*/ -975 h 156133"/>
                  <a:gd name="connsiteX6" fmla="*/ 32175 w 47357"/>
                  <a:gd name="connsiteY6" fmla="*/ -975 h 156133"/>
                  <a:gd name="connsiteX7" fmla="*/ 45788 w 47357"/>
                  <a:gd name="connsiteY7" fmla="*/ -975 h 156133"/>
                  <a:gd name="connsiteX8" fmla="*/ 44893 w 47357"/>
                  <a:gd name="connsiteY8" fmla="*/ 62296 h 156133"/>
                  <a:gd name="connsiteX9" fmla="*/ 45596 w 47357"/>
                  <a:gd name="connsiteY9" fmla="*/ 110804 h 156133"/>
                  <a:gd name="connsiteX10" fmla="*/ 2456 w 47357"/>
                  <a:gd name="connsiteY10" fmla="*/ 155158 h 15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57" h="156133">
                    <a:moveTo>
                      <a:pt x="2137" y="155158"/>
                    </a:moveTo>
                    <a:lnTo>
                      <a:pt x="603" y="155158"/>
                    </a:lnTo>
                    <a:lnTo>
                      <a:pt x="-1570" y="145061"/>
                    </a:lnTo>
                    <a:cubicBezTo>
                      <a:pt x="20415" y="144677"/>
                      <a:pt x="18945" y="126846"/>
                      <a:pt x="19137" y="111508"/>
                    </a:cubicBezTo>
                    <a:cubicBezTo>
                      <a:pt x="19520" y="92909"/>
                      <a:pt x="19137" y="75654"/>
                      <a:pt x="19137" y="56864"/>
                    </a:cubicBezTo>
                    <a:cubicBezTo>
                      <a:pt x="19137" y="35071"/>
                      <a:pt x="18753" y="14683"/>
                      <a:pt x="18753" y="-975"/>
                    </a:cubicBezTo>
                    <a:cubicBezTo>
                      <a:pt x="22716" y="-975"/>
                      <a:pt x="27446" y="-975"/>
                      <a:pt x="32175" y="-975"/>
                    </a:cubicBezTo>
                    <a:cubicBezTo>
                      <a:pt x="36904" y="-975"/>
                      <a:pt x="41761" y="-975"/>
                      <a:pt x="45788" y="-975"/>
                    </a:cubicBezTo>
                    <a:cubicBezTo>
                      <a:pt x="45788" y="16345"/>
                      <a:pt x="44893" y="38650"/>
                      <a:pt x="44893" y="62296"/>
                    </a:cubicBezTo>
                    <a:cubicBezTo>
                      <a:pt x="44893" y="70029"/>
                      <a:pt x="45404" y="98853"/>
                      <a:pt x="45596" y="110804"/>
                    </a:cubicBezTo>
                    <a:cubicBezTo>
                      <a:pt x="45596" y="136369"/>
                      <a:pt x="30513" y="155158"/>
                      <a:pt x="2456" y="155158"/>
                    </a:cubicBezTo>
                  </a:path>
                </a:pathLst>
              </a:custGeom>
              <a:grpFill/>
              <a:ln w="6363" cap="flat">
                <a:noFill/>
                <a:prstDash val="solid"/>
                <a:miter/>
              </a:ln>
            </p:spPr>
            <p:txBody>
              <a:bodyPr rtlCol="0" anchor="ctr"/>
              <a:lstStyle/>
              <a:p>
                <a:endParaRPr lang="sv-SE" dirty="0">
                  <a:solidFill>
                    <a:schemeClr val="bg1"/>
                  </a:solidFill>
                </a:endParaRPr>
              </a:p>
            </p:txBody>
          </p:sp>
          <p:sp>
            <p:nvSpPr>
              <p:cNvPr id="27" name="Frihandsfigur: Form 26">
                <a:extLst>
                  <a:ext uri="{FF2B5EF4-FFF2-40B4-BE49-F238E27FC236}">
                    <a16:creationId xmlns:a16="http://schemas.microsoft.com/office/drawing/2014/main" id="{7D380169-0F98-4302-ACF3-27F23C467809}"/>
                  </a:ext>
                </a:extLst>
              </p:cNvPr>
              <p:cNvSpPr/>
              <p:nvPr/>
            </p:nvSpPr>
            <p:spPr>
              <a:xfrm>
                <a:off x="10398864" y="6187753"/>
                <a:ext cx="149613" cy="183030"/>
              </a:xfrm>
              <a:custGeom>
                <a:avLst/>
                <a:gdLst>
                  <a:gd name="connsiteX0" fmla="*/ 54032 w 149613"/>
                  <a:gd name="connsiteY0" fmla="*/ 26497 h 183030"/>
                  <a:gd name="connsiteX1" fmla="*/ 40803 w 149613"/>
                  <a:gd name="connsiteY1" fmla="*/ 12251 h 183030"/>
                  <a:gd name="connsiteX2" fmla="*/ 55055 w 149613"/>
                  <a:gd name="connsiteY2" fmla="*/ -965 h 183030"/>
                  <a:gd name="connsiteX3" fmla="*/ 68284 w 149613"/>
                  <a:gd name="connsiteY3" fmla="*/ 12820 h 183030"/>
                  <a:gd name="connsiteX4" fmla="*/ 54096 w 149613"/>
                  <a:gd name="connsiteY4" fmla="*/ 26497 h 183030"/>
                  <a:gd name="connsiteX5" fmla="*/ 54032 w 149613"/>
                  <a:gd name="connsiteY5" fmla="*/ 26497 h 183030"/>
                  <a:gd name="connsiteX6" fmla="*/ 92378 w 149613"/>
                  <a:gd name="connsiteY6" fmla="*/ 26497 h 183030"/>
                  <a:gd name="connsiteX7" fmla="*/ 79149 w 149613"/>
                  <a:gd name="connsiteY7" fmla="*/ 12251 h 183030"/>
                  <a:gd name="connsiteX8" fmla="*/ 93401 w 149613"/>
                  <a:gd name="connsiteY8" fmla="*/ -965 h 183030"/>
                  <a:gd name="connsiteX9" fmla="*/ 106630 w 149613"/>
                  <a:gd name="connsiteY9" fmla="*/ 12820 h 183030"/>
                  <a:gd name="connsiteX10" fmla="*/ 92442 w 149613"/>
                  <a:gd name="connsiteY10" fmla="*/ 26497 h 183030"/>
                  <a:gd name="connsiteX11" fmla="*/ 92378 w 149613"/>
                  <a:gd name="connsiteY11" fmla="*/ 26497 h 183030"/>
                  <a:gd name="connsiteX12" fmla="*/ 73205 w 149613"/>
                  <a:gd name="connsiteY12" fmla="*/ 56279 h 183030"/>
                  <a:gd name="connsiteX13" fmla="*/ 27957 w 149613"/>
                  <a:gd name="connsiteY13" fmla="*/ 114502 h 183030"/>
                  <a:gd name="connsiteX14" fmla="*/ 73205 w 149613"/>
                  <a:gd name="connsiteY14" fmla="*/ 172533 h 183030"/>
                  <a:gd name="connsiteX15" fmla="*/ 118453 w 149613"/>
                  <a:gd name="connsiteY15" fmla="*/ 114502 h 183030"/>
                  <a:gd name="connsiteX16" fmla="*/ 73205 w 149613"/>
                  <a:gd name="connsiteY16" fmla="*/ 56279 h 183030"/>
                  <a:gd name="connsiteX17" fmla="*/ 73205 w 149613"/>
                  <a:gd name="connsiteY17" fmla="*/ 182055 h 183030"/>
                  <a:gd name="connsiteX18" fmla="*/ -1570 w 149613"/>
                  <a:gd name="connsiteY18" fmla="*/ 114502 h 183030"/>
                  <a:gd name="connsiteX19" fmla="*/ 73205 w 149613"/>
                  <a:gd name="connsiteY19" fmla="*/ 46501 h 183030"/>
                  <a:gd name="connsiteX20" fmla="*/ 148044 w 149613"/>
                  <a:gd name="connsiteY20" fmla="*/ 114502 h 183030"/>
                  <a:gd name="connsiteX21" fmla="*/ 73205 w 149613"/>
                  <a:gd name="connsiteY21" fmla="*/ 182055 h 1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9613" h="183030">
                    <a:moveTo>
                      <a:pt x="54032" y="26497"/>
                    </a:moveTo>
                    <a:cubicBezTo>
                      <a:pt x="46427" y="26216"/>
                      <a:pt x="40547" y="19837"/>
                      <a:pt x="40803" y="12251"/>
                    </a:cubicBezTo>
                    <a:cubicBezTo>
                      <a:pt x="41122" y="4672"/>
                      <a:pt x="47449" y="-1247"/>
                      <a:pt x="55055" y="-965"/>
                    </a:cubicBezTo>
                    <a:cubicBezTo>
                      <a:pt x="62468" y="-690"/>
                      <a:pt x="68284" y="5407"/>
                      <a:pt x="68284" y="12820"/>
                    </a:cubicBezTo>
                    <a:cubicBezTo>
                      <a:pt x="68156" y="20515"/>
                      <a:pt x="61765" y="26638"/>
                      <a:pt x="54096" y="26497"/>
                    </a:cubicBezTo>
                    <a:cubicBezTo>
                      <a:pt x="54096" y="26497"/>
                      <a:pt x="54032" y="26497"/>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23" y="56279"/>
                      <a:pt x="27957" y="77178"/>
                      <a:pt x="27957" y="114502"/>
                    </a:cubicBezTo>
                    <a:cubicBezTo>
                      <a:pt x="27957" y="151825"/>
                      <a:pt x="51795" y="172533"/>
                      <a:pt x="73205" y="172533"/>
                    </a:cubicBezTo>
                    <a:cubicBezTo>
                      <a:pt x="94615" y="172533"/>
                      <a:pt x="118453" y="152337"/>
                      <a:pt x="118453" y="114502"/>
                    </a:cubicBezTo>
                    <a:cubicBezTo>
                      <a:pt x="118453" y="76667"/>
                      <a:pt x="94871" y="56279"/>
                      <a:pt x="73205" y="56279"/>
                    </a:cubicBezTo>
                    <a:moveTo>
                      <a:pt x="73205" y="182055"/>
                    </a:moveTo>
                    <a:cubicBezTo>
                      <a:pt x="29234" y="182055"/>
                      <a:pt x="-1570" y="153231"/>
                      <a:pt x="-1570" y="114502"/>
                    </a:cubicBezTo>
                    <a:cubicBezTo>
                      <a:pt x="-1570" y="75772"/>
                      <a:pt x="29234" y="46501"/>
                      <a:pt x="73205" y="46501"/>
                    </a:cubicBezTo>
                    <a:cubicBezTo>
                      <a:pt x="117175" y="46501"/>
                      <a:pt x="148044" y="75900"/>
                      <a:pt x="148044" y="114502"/>
                    </a:cubicBezTo>
                    <a:cubicBezTo>
                      <a:pt x="148044" y="153104"/>
                      <a:pt x="117367" y="182055"/>
                      <a:pt x="73205" y="182055"/>
                    </a:cubicBezTo>
                  </a:path>
                </a:pathLst>
              </a:custGeom>
              <a:grpFill/>
              <a:ln w="6363" cap="flat">
                <a:noFill/>
                <a:prstDash val="solid"/>
                <a:miter/>
              </a:ln>
            </p:spPr>
            <p:txBody>
              <a:bodyPr rtlCol="0" anchor="ctr"/>
              <a:lstStyle/>
              <a:p>
                <a:endParaRPr lang="sv-SE" dirty="0">
                  <a:solidFill>
                    <a:schemeClr val="bg1"/>
                  </a:solidFill>
                </a:endParaRPr>
              </a:p>
            </p:txBody>
          </p:sp>
          <p:sp>
            <p:nvSpPr>
              <p:cNvPr id="28" name="Frihandsfigur: Form 27">
                <a:extLst>
                  <a:ext uri="{FF2B5EF4-FFF2-40B4-BE49-F238E27FC236}">
                    <a16:creationId xmlns:a16="http://schemas.microsoft.com/office/drawing/2014/main" id="{5CC73DAD-2B60-4111-93E8-17D2CCDA3ACF}"/>
                  </a:ext>
                </a:extLst>
              </p:cNvPr>
              <p:cNvSpPr/>
              <p:nvPr/>
            </p:nvSpPr>
            <p:spPr>
              <a:xfrm>
                <a:off x="10569569" y="6237594"/>
                <a:ext cx="118681" cy="131591"/>
              </a:xfrm>
              <a:custGeom>
                <a:avLst/>
                <a:gdLst>
                  <a:gd name="connsiteX0" fmla="*/ 116664 w 118681"/>
                  <a:gd name="connsiteY0" fmla="*/ 130617 h 131591"/>
                  <a:gd name="connsiteX1" fmla="*/ 105736 w 118681"/>
                  <a:gd name="connsiteY1" fmla="*/ 130617 h 131591"/>
                  <a:gd name="connsiteX2" fmla="*/ 96085 w 118681"/>
                  <a:gd name="connsiteY2" fmla="*/ 130617 h 131591"/>
                  <a:gd name="connsiteX3" fmla="*/ 45404 w 118681"/>
                  <a:gd name="connsiteY3" fmla="*/ 70924 h 131591"/>
                  <a:gd name="connsiteX4" fmla="*/ 10445 w 118681"/>
                  <a:gd name="connsiteY4" fmla="*/ 31811 h 131591"/>
                  <a:gd name="connsiteX5" fmla="*/ 10445 w 118681"/>
                  <a:gd name="connsiteY5" fmla="*/ 64086 h 131591"/>
                  <a:gd name="connsiteX6" fmla="*/ 11212 w 118681"/>
                  <a:gd name="connsiteY6" fmla="*/ 129019 h 131591"/>
                  <a:gd name="connsiteX7" fmla="*/ 4821 w 118681"/>
                  <a:gd name="connsiteY7" fmla="*/ 129019 h 131591"/>
                  <a:gd name="connsiteX8" fmla="*/ -1570 w 118681"/>
                  <a:gd name="connsiteY8" fmla="*/ 129019 h 131591"/>
                  <a:gd name="connsiteX9" fmla="*/ -1570 w 118681"/>
                  <a:gd name="connsiteY9" fmla="*/ 64278 h 131591"/>
                  <a:gd name="connsiteX10" fmla="*/ -1570 w 118681"/>
                  <a:gd name="connsiteY10" fmla="*/ -975 h 131591"/>
                  <a:gd name="connsiteX11" fmla="*/ 9294 w 118681"/>
                  <a:gd name="connsiteY11" fmla="*/ -975 h 131591"/>
                  <a:gd name="connsiteX12" fmla="*/ 19009 w 118681"/>
                  <a:gd name="connsiteY12" fmla="*/ -975 h 131591"/>
                  <a:gd name="connsiteX13" fmla="*/ 66047 w 118681"/>
                  <a:gd name="connsiteY13" fmla="*/ 55266 h 131591"/>
                  <a:gd name="connsiteX14" fmla="*/ 104393 w 118681"/>
                  <a:gd name="connsiteY14" fmla="*/ 98726 h 131591"/>
                  <a:gd name="connsiteX15" fmla="*/ 104393 w 118681"/>
                  <a:gd name="connsiteY15" fmla="*/ 64278 h 131591"/>
                  <a:gd name="connsiteX16" fmla="*/ 103882 w 118681"/>
                  <a:gd name="connsiteY16" fmla="*/ -975 h 131591"/>
                  <a:gd name="connsiteX17" fmla="*/ 110273 w 118681"/>
                  <a:gd name="connsiteY17" fmla="*/ -975 h 131591"/>
                  <a:gd name="connsiteX18" fmla="*/ 117111 w 118681"/>
                  <a:gd name="connsiteY18" fmla="*/ -975 h 131591"/>
                  <a:gd name="connsiteX19" fmla="*/ 117111 w 118681"/>
                  <a:gd name="connsiteY19" fmla="*/ 64086 h 131591"/>
                  <a:gd name="connsiteX20" fmla="*/ 117111 w 118681"/>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681" h="131591">
                    <a:moveTo>
                      <a:pt x="116664" y="130617"/>
                    </a:moveTo>
                    <a:cubicBezTo>
                      <a:pt x="112510" y="130617"/>
                      <a:pt x="108995" y="130617"/>
                      <a:pt x="105736" y="130617"/>
                    </a:cubicBezTo>
                    <a:cubicBezTo>
                      <a:pt x="102476" y="130617"/>
                      <a:pt x="99345" y="130617"/>
                      <a:pt x="96085" y="130617"/>
                    </a:cubicBezTo>
                    <a:cubicBezTo>
                      <a:pt x="84709" y="118730"/>
                      <a:pt x="70521" y="100707"/>
                      <a:pt x="45404" y="70924"/>
                    </a:cubicBezTo>
                    <a:cubicBezTo>
                      <a:pt x="26231" y="48748"/>
                      <a:pt x="18562" y="40119"/>
                      <a:pt x="10445" y="31811"/>
                    </a:cubicBezTo>
                    <a:cubicBezTo>
                      <a:pt x="10445" y="35454"/>
                      <a:pt x="10445" y="57375"/>
                      <a:pt x="10445" y="64086"/>
                    </a:cubicBezTo>
                    <a:cubicBezTo>
                      <a:pt x="10445" y="78338"/>
                      <a:pt x="10828"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94" y="-975"/>
                    </a:lnTo>
                    <a:lnTo>
                      <a:pt x="19009" y="-975"/>
                    </a:lnTo>
                    <a:cubicBezTo>
                      <a:pt x="32558" y="15450"/>
                      <a:pt x="38182" y="22480"/>
                      <a:pt x="66047" y="55266"/>
                    </a:cubicBezTo>
                    <a:cubicBezTo>
                      <a:pt x="86243" y="78849"/>
                      <a:pt x="93848" y="87733"/>
                      <a:pt x="104393" y="98726"/>
                    </a:cubicBezTo>
                    <a:cubicBezTo>
                      <a:pt x="104393" y="93868"/>
                      <a:pt x="104393" y="71691"/>
                      <a:pt x="104393" y="64278"/>
                    </a:cubicBezTo>
                    <a:cubicBezTo>
                      <a:pt x="104393" y="49834"/>
                      <a:pt x="104393" y="12382"/>
                      <a:pt x="103882" y="-975"/>
                    </a:cubicBezTo>
                    <a:lnTo>
                      <a:pt x="110273" y="-975"/>
                    </a:lnTo>
                    <a:lnTo>
                      <a:pt x="117111" y="-975"/>
                    </a:lnTo>
                    <a:cubicBezTo>
                      <a:pt x="117111" y="14491"/>
                      <a:pt x="117111" y="48620"/>
                      <a:pt x="117111" y="64086"/>
                    </a:cubicBezTo>
                    <a:cubicBezTo>
                      <a:pt x="117111" y="79552"/>
                      <a:pt x="117111" y="114575"/>
                      <a:pt x="117111" y="130617"/>
                    </a:cubicBezTo>
                  </a:path>
                </a:pathLst>
              </a:custGeom>
              <a:grpFill/>
              <a:ln w="6363" cap="flat">
                <a:noFill/>
                <a:prstDash val="solid"/>
                <a:miter/>
              </a:ln>
            </p:spPr>
            <p:txBody>
              <a:bodyPr rtlCol="0" anchor="ctr"/>
              <a:lstStyle/>
              <a:p>
                <a:endParaRPr lang="sv-SE" dirty="0">
                  <a:solidFill>
                    <a:schemeClr val="bg1"/>
                  </a:solidFill>
                </a:endParaRPr>
              </a:p>
            </p:txBody>
          </p:sp>
          <p:sp>
            <p:nvSpPr>
              <p:cNvPr id="29" name="Frihandsfigur: Form 28">
                <a:extLst>
                  <a:ext uri="{FF2B5EF4-FFF2-40B4-BE49-F238E27FC236}">
                    <a16:creationId xmlns:a16="http://schemas.microsoft.com/office/drawing/2014/main" id="{DAF2CE0A-4302-44F3-93EC-9FD2D789D11B}"/>
                  </a:ext>
                </a:extLst>
              </p:cNvPr>
              <p:cNvSpPr/>
              <p:nvPr/>
            </p:nvSpPr>
            <p:spPr>
              <a:xfrm>
                <a:off x="10717905" y="6237530"/>
                <a:ext cx="114974" cy="130249"/>
              </a:xfrm>
              <a:custGeom>
                <a:avLst/>
                <a:gdLst>
                  <a:gd name="connsiteX0" fmla="*/ 113214 w 114974"/>
                  <a:gd name="connsiteY0" fmla="*/ 129275 h 130249"/>
                  <a:gd name="connsiteX1" fmla="*/ 96596 w 114974"/>
                  <a:gd name="connsiteY1" fmla="*/ 129275 h 130249"/>
                  <a:gd name="connsiteX2" fmla="*/ 78446 w 114974"/>
                  <a:gd name="connsiteY2" fmla="*/ 129275 h 130249"/>
                  <a:gd name="connsiteX3" fmla="*/ 52882 w 114974"/>
                  <a:gd name="connsiteY3" fmla="*/ 98214 h 130249"/>
                  <a:gd name="connsiteX4" fmla="*/ 31791 w 114974"/>
                  <a:gd name="connsiteY4" fmla="*/ 73928 h 130249"/>
                  <a:gd name="connsiteX5" fmla="*/ 24953 w 114974"/>
                  <a:gd name="connsiteY5" fmla="*/ 80319 h 130249"/>
                  <a:gd name="connsiteX6" fmla="*/ 25464 w 114974"/>
                  <a:gd name="connsiteY6" fmla="*/ 129019 h 130249"/>
                  <a:gd name="connsiteX7" fmla="*/ 12107 w 114974"/>
                  <a:gd name="connsiteY7" fmla="*/ 129019 h 130249"/>
                  <a:gd name="connsiteX8" fmla="*/ -1570 w 114974"/>
                  <a:gd name="connsiteY8" fmla="*/ 129019 h 130249"/>
                  <a:gd name="connsiteX9" fmla="*/ -1058 w 114974"/>
                  <a:gd name="connsiteY9" fmla="*/ 62488 h 130249"/>
                  <a:gd name="connsiteX10" fmla="*/ -1570 w 114974"/>
                  <a:gd name="connsiteY10" fmla="*/ -975 h 130249"/>
                  <a:gd name="connsiteX11" fmla="*/ 11724 w 114974"/>
                  <a:gd name="connsiteY11" fmla="*/ -975 h 130249"/>
                  <a:gd name="connsiteX12" fmla="*/ 25464 w 114974"/>
                  <a:gd name="connsiteY12" fmla="*/ -975 h 130249"/>
                  <a:gd name="connsiteX13" fmla="*/ 24953 w 114974"/>
                  <a:gd name="connsiteY13" fmla="*/ 62488 h 130249"/>
                  <a:gd name="connsiteX14" fmla="*/ 54863 w 114974"/>
                  <a:gd name="connsiteY14" fmla="*/ 33473 h 130249"/>
                  <a:gd name="connsiteX15" fmla="*/ 88544 w 114974"/>
                  <a:gd name="connsiteY15" fmla="*/ -975 h 130249"/>
                  <a:gd name="connsiteX16" fmla="*/ 98003 w 114974"/>
                  <a:gd name="connsiteY16" fmla="*/ -975 h 130249"/>
                  <a:gd name="connsiteX17" fmla="*/ 107334 w 114974"/>
                  <a:gd name="connsiteY17" fmla="*/ -975 h 130249"/>
                  <a:gd name="connsiteX18" fmla="*/ 49047 w 114974"/>
                  <a:gd name="connsiteY18" fmla="*/ 56544 h 130249"/>
                  <a:gd name="connsiteX19" fmla="*/ 72694 w 114974"/>
                  <a:gd name="connsiteY19" fmla="*/ 83387 h 130249"/>
                  <a:gd name="connsiteX20" fmla="*/ 113405 w 114974"/>
                  <a:gd name="connsiteY20" fmla="*/ 129019 h 13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974" h="130249">
                    <a:moveTo>
                      <a:pt x="113214" y="129275"/>
                    </a:moveTo>
                    <a:cubicBezTo>
                      <a:pt x="108739" y="129275"/>
                      <a:pt x="102796" y="129275"/>
                      <a:pt x="96596" y="129275"/>
                    </a:cubicBezTo>
                    <a:cubicBezTo>
                      <a:pt x="90397" y="129275"/>
                      <a:pt x="83814" y="129275"/>
                      <a:pt x="78446" y="129275"/>
                    </a:cubicBezTo>
                    <a:cubicBezTo>
                      <a:pt x="69434" y="118410"/>
                      <a:pt x="63874" y="111188"/>
                      <a:pt x="52882" y="98214"/>
                    </a:cubicBezTo>
                    <a:cubicBezTo>
                      <a:pt x="43295" y="87094"/>
                      <a:pt x="31791" y="73928"/>
                      <a:pt x="31791" y="73928"/>
                    </a:cubicBezTo>
                    <a:lnTo>
                      <a:pt x="24953" y="80319"/>
                    </a:lnTo>
                    <a:cubicBezTo>
                      <a:pt x="24953" y="103391"/>
                      <a:pt x="24953" y="114384"/>
                      <a:pt x="25464" y="129019"/>
                    </a:cubicBezTo>
                    <a:cubicBezTo>
                      <a:pt x="21119" y="129019"/>
                      <a:pt x="16644" y="129019"/>
                      <a:pt x="12107" y="129019"/>
                    </a:cubicBezTo>
                    <a:cubicBezTo>
                      <a:pt x="7570" y="129019"/>
                      <a:pt x="2904" y="129019"/>
                      <a:pt x="-1570" y="129019"/>
                    </a:cubicBezTo>
                    <a:cubicBezTo>
                      <a:pt x="-1570" y="107162"/>
                      <a:pt x="-1058" y="79233"/>
                      <a:pt x="-1058" y="62488"/>
                    </a:cubicBezTo>
                    <a:cubicBezTo>
                      <a:pt x="-1058" y="45744"/>
                      <a:pt x="-1570" y="10401"/>
                      <a:pt x="-1570" y="-975"/>
                    </a:cubicBezTo>
                    <a:cubicBezTo>
                      <a:pt x="2648" y="-975"/>
                      <a:pt x="7186" y="-975"/>
                      <a:pt x="11724" y="-975"/>
                    </a:cubicBezTo>
                    <a:cubicBezTo>
                      <a:pt x="16261" y="-975"/>
                      <a:pt x="20927" y="-975"/>
                      <a:pt x="25464" y="-975"/>
                    </a:cubicBezTo>
                    <a:cubicBezTo>
                      <a:pt x="25464" y="12702"/>
                      <a:pt x="24953" y="41398"/>
                      <a:pt x="24953" y="62488"/>
                    </a:cubicBezTo>
                    <a:cubicBezTo>
                      <a:pt x="37735" y="50601"/>
                      <a:pt x="45085" y="43315"/>
                      <a:pt x="54863" y="33473"/>
                    </a:cubicBezTo>
                    <a:cubicBezTo>
                      <a:pt x="61254" y="27082"/>
                      <a:pt x="79916" y="7909"/>
                      <a:pt x="88544" y="-975"/>
                    </a:cubicBezTo>
                    <a:cubicBezTo>
                      <a:pt x="92059" y="-975"/>
                      <a:pt x="94935" y="-975"/>
                      <a:pt x="98003" y="-975"/>
                    </a:cubicBezTo>
                    <a:cubicBezTo>
                      <a:pt x="101071" y="-975"/>
                      <a:pt x="103882" y="-975"/>
                      <a:pt x="107334" y="-975"/>
                    </a:cubicBezTo>
                    <a:cubicBezTo>
                      <a:pt x="87138" y="18198"/>
                      <a:pt x="68348" y="36860"/>
                      <a:pt x="49047" y="56544"/>
                    </a:cubicBezTo>
                    <a:lnTo>
                      <a:pt x="72694" y="83387"/>
                    </a:lnTo>
                    <a:cubicBezTo>
                      <a:pt x="85476" y="97959"/>
                      <a:pt x="97044" y="110932"/>
                      <a:pt x="113405"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0" name="Frihandsfigur: Form 29">
                <a:extLst>
                  <a:ext uri="{FF2B5EF4-FFF2-40B4-BE49-F238E27FC236}">
                    <a16:creationId xmlns:a16="http://schemas.microsoft.com/office/drawing/2014/main" id="{7B4C2FCD-0DB9-456B-AA1B-57BF8F33D8B7}"/>
                  </a:ext>
                </a:extLst>
              </p:cNvPr>
              <p:cNvSpPr/>
              <p:nvPr/>
            </p:nvSpPr>
            <p:spPr>
              <a:xfrm>
                <a:off x="10833455" y="6187753"/>
                <a:ext cx="149613" cy="183285"/>
              </a:xfrm>
              <a:custGeom>
                <a:avLst/>
                <a:gdLst>
                  <a:gd name="connsiteX0" fmla="*/ 54032 w 149613"/>
                  <a:gd name="connsiteY0" fmla="*/ 26497 h 183285"/>
                  <a:gd name="connsiteX1" fmla="*/ 39396 w 149613"/>
                  <a:gd name="connsiteY1" fmla="*/ 13728 h 183285"/>
                  <a:gd name="connsiteX2" fmla="*/ 52178 w 149613"/>
                  <a:gd name="connsiteY2" fmla="*/ -921 h 183285"/>
                  <a:gd name="connsiteX3" fmla="*/ 54032 w 149613"/>
                  <a:gd name="connsiteY3" fmla="*/ -921 h 183285"/>
                  <a:gd name="connsiteX4" fmla="*/ 68668 w 149613"/>
                  <a:gd name="connsiteY4" fmla="*/ 11849 h 183285"/>
                  <a:gd name="connsiteX5" fmla="*/ 55885 w 149613"/>
                  <a:gd name="connsiteY5" fmla="*/ 26497 h 183285"/>
                  <a:gd name="connsiteX6" fmla="*/ 54032 w 149613"/>
                  <a:gd name="connsiteY6" fmla="*/ 26497 h 183285"/>
                  <a:gd name="connsiteX7" fmla="*/ 92378 w 149613"/>
                  <a:gd name="connsiteY7" fmla="*/ 26497 h 183285"/>
                  <a:gd name="connsiteX8" fmla="*/ 79149 w 149613"/>
                  <a:gd name="connsiteY8" fmla="*/ 12251 h 183285"/>
                  <a:gd name="connsiteX9" fmla="*/ 93401 w 149613"/>
                  <a:gd name="connsiteY9" fmla="*/ -965 h 183285"/>
                  <a:gd name="connsiteX10" fmla="*/ 106630 w 149613"/>
                  <a:gd name="connsiteY10" fmla="*/ 12820 h 183285"/>
                  <a:gd name="connsiteX11" fmla="*/ 92442 w 149613"/>
                  <a:gd name="connsiteY11" fmla="*/ 26497 h 183285"/>
                  <a:gd name="connsiteX12" fmla="*/ 92378 w 149613"/>
                  <a:gd name="connsiteY12" fmla="*/ 26497 h 183285"/>
                  <a:gd name="connsiteX13" fmla="*/ 73205 w 149613"/>
                  <a:gd name="connsiteY13" fmla="*/ 56279 h 183285"/>
                  <a:gd name="connsiteX14" fmla="*/ 27957 w 149613"/>
                  <a:gd name="connsiteY14" fmla="*/ 114502 h 183285"/>
                  <a:gd name="connsiteX15" fmla="*/ 73205 w 149613"/>
                  <a:gd name="connsiteY15" fmla="*/ 172533 h 183285"/>
                  <a:gd name="connsiteX16" fmla="*/ 118453 w 149613"/>
                  <a:gd name="connsiteY16" fmla="*/ 114502 h 183285"/>
                  <a:gd name="connsiteX17" fmla="*/ 73205 w 149613"/>
                  <a:gd name="connsiteY17" fmla="*/ 56535 h 183285"/>
                  <a:gd name="connsiteX18" fmla="*/ 73205 w 149613"/>
                  <a:gd name="connsiteY18" fmla="*/ 182311 h 183285"/>
                  <a:gd name="connsiteX19" fmla="*/ -1570 w 149613"/>
                  <a:gd name="connsiteY19" fmla="*/ 114757 h 183285"/>
                  <a:gd name="connsiteX20" fmla="*/ 73205 w 149613"/>
                  <a:gd name="connsiteY20" fmla="*/ 46756 h 183285"/>
                  <a:gd name="connsiteX21" fmla="*/ 148044 w 149613"/>
                  <a:gd name="connsiteY21" fmla="*/ 114757 h 183285"/>
                  <a:gd name="connsiteX22" fmla="*/ 73205 w 149613"/>
                  <a:gd name="connsiteY22" fmla="*/ 182311 h 18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613" h="183285">
                    <a:moveTo>
                      <a:pt x="54032" y="26497"/>
                    </a:moveTo>
                    <a:cubicBezTo>
                      <a:pt x="46490" y="27015"/>
                      <a:pt x="39908" y="21295"/>
                      <a:pt x="39396" y="13728"/>
                    </a:cubicBezTo>
                    <a:cubicBezTo>
                      <a:pt x="38885" y="6154"/>
                      <a:pt x="44573" y="-403"/>
                      <a:pt x="52178" y="-921"/>
                    </a:cubicBezTo>
                    <a:cubicBezTo>
                      <a:pt x="52754" y="-965"/>
                      <a:pt x="53393" y="-965"/>
                      <a:pt x="54032" y="-921"/>
                    </a:cubicBezTo>
                    <a:cubicBezTo>
                      <a:pt x="61574" y="-1438"/>
                      <a:pt x="68156" y="4282"/>
                      <a:pt x="68668" y="11849"/>
                    </a:cubicBezTo>
                    <a:cubicBezTo>
                      <a:pt x="69179" y="19422"/>
                      <a:pt x="63490" y="25979"/>
                      <a:pt x="55885" y="26497"/>
                    </a:cubicBezTo>
                    <a:cubicBezTo>
                      <a:pt x="55310" y="26542"/>
                      <a:pt x="54671" y="26542"/>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87" y="56279"/>
                      <a:pt x="27957" y="77178"/>
                      <a:pt x="27957" y="114502"/>
                    </a:cubicBezTo>
                    <a:cubicBezTo>
                      <a:pt x="27957" y="151825"/>
                      <a:pt x="51795" y="172533"/>
                      <a:pt x="73205" y="172533"/>
                    </a:cubicBezTo>
                    <a:cubicBezTo>
                      <a:pt x="94615" y="172533"/>
                      <a:pt x="118453" y="152337"/>
                      <a:pt x="118453" y="114502"/>
                    </a:cubicBezTo>
                    <a:cubicBezTo>
                      <a:pt x="118453" y="76667"/>
                      <a:pt x="94871" y="56535"/>
                      <a:pt x="73205" y="56535"/>
                    </a:cubicBezTo>
                    <a:moveTo>
                      <a:pt x="73205" y="182311"/>
                    </a:moveTo>
                    <a:cubicBezTo>
                      <a:pt x="29234" y="182311"/>
                      <a:pt x="-1570" y="153487"/>
                      <a:pt x="-1570" y="114757"/>
                    </a:cubicBezTo>
                    <a:cubicBezTo>
                      <a:pt x="-1570" y="76028"/>
                      <a:pt x="29234" y="46756"/>
                      <a:pt x="73205" y="46756"/>
                    </a:cubicBezTo>
                    <a:cubicBezTo>
                      <a:pt x="117175" y="46756"/>
                      <a:pt x="148044" y="76155"/>
                      <a:pt x="148044" y="114757"/>
                    </a:cubicBezTo>
                    <a:cubicBezTo>
                      <a:pt x="148044" y="153359"/>
                      <a:pt x="117367" y="182311"/>
                      <a:pt x="73205" y="182311"/>
                    </a:cubicBezTo>
                  </a:path>
                </a:pathLst>
              </a:custGeom>
              <a:grpFill/>
              <a:ln w="6363" cap="flat">
                <a:noFill/>
                <a:prstDash val="solid"/>
                <a:miter/>
              </a:ln>
            </p:spPr>
            <p:txBody>
              <a:bodyPr rtlCol="0" anchor="ctr"/>
              <a:lstStyle/>
              <a:p>
                <a:endParaRPr lang="sv-SE" dirty="0">
                  <a:solidFill>
                    <a:schemeClr val="bg1"/>
                  </a:solidFill>
                </a:endParaRPr>
              </a:p>
            </p:txBody>
          </p:sp>
          <p:sp>
            <p:nvSpPr>
              <p:cNvPr id="31" name="Frihandsfigur: Form 30">
                <a:extLst>
                  <a:ext uri="{FF2B5EF4-FFF2-40B4-BE49-F238E27FC236}">
                    <a16:creationId xmlns:a16="http://schemas.microsoft.com/office/drawing/2014/main" id="{C23C41D0-BF90-4756-B081-B627AFD6E839}"/>
                  </a:ext>
                </a:extLst>
              </p:cNvPr>
              <p:cNvSpPr/>
              <p:nvPr/>
            </p:nvSpPr>
            <p:spPr>
              <a:xfrm>
                <a:off x="11007547" y="6237594"/>
                <a:ext cx="89602" cy="129994"/>
              </a:xfrm>
              <a:custGeom>
                <a:avLst/>
                <a:gdLst>
                  <a:gd name="connsiteX0" fmla="*/ 24952 w 89602"/>
                  <a:gd name="connsiteY0" fmla="*/ 9314 h 129994"/>
                  <a:gd name="connsiteX1" fmla="*/ 24952 w 89602"/>
                  <a:gd name="connsiteY1" fmla="*/ 39033 h 129994"/>
                  <a:gd name="connsiteX2" fmla="*/ 24952 w 89602"/>
                  <a:gd name="connsiteY2" fmla="*/ 59740 h 129994"/>
                  <a:gd name="connsiteX3" fmla="*/ 34092 w 89602"/>
                  <a:gd name="connsiteY3" fmla="*/ 59740 h 129994"/>
                  <a:gd name="connsiteX4" fmla="*/ 61318 w 89602"/>
                  <a:gd name="connsiteY4" fmla="*/ 34176 h 129994"/>
                  <a:gd name="connsiteX5" fmla="*/ 35753 w 89602"/>
                  <a:gd name="connsiteY5" fmla="*/ 9314 h 129994"/>
                  <a:gd name="connsiteX6" fmla="*/ 25464 w 89602"/>
                  <a:gd name="connsiteY6" fmla="*/ 9314 h 129994"/>
                  <a:gd name="connsiteX7" fmla="*/ 25464 w 89602"/>
                  <a:gd name="connsiteY7" fmla="*/ 129019 h 129994"/>
                  <a:gd name="connsiteX8" fmla="*/ 11723 w 89602"/>
                  <a:gd name="connsiteY8" fmla="*/ 129019 h 129994"/>
                  <a:gd name="connsiteX9" fmla="*/ -1570 w 89602"/>
                  <a:gd name="connsiteY9" fmla="*/ 129019 h 129994"/>
                  <a:gd name="connsiteX10" fmla="*/ -1059 w 89602"/>
                  <a:gd name="connsiteY10" fmla="*/ 62296 h 129994"/>
                  <a:gd name="connsiteX11" fmla="*/ -1570 w 89602"/>
                  <a:gd name="connsiteY11" fmla="*/ -975 h 129994"/>
                  <a:gd name="connsiteX12" fmla="*/ 18242 w 89602"/>
                  <a:gd name="connsiteY12" fmla="*/ -592 h 129994"/>
                  <a:gd name="connsiteX13" fmla="*/ 46171 w 89602"/>
                  <a:gd name="connsiteY13" fmla="*/ -975 h 129994"/>
                  <a:gd name="connsiteX14" fmla="*/ 88033 w 89602"/>
                  <a:gd name="connsiteY14" fmla="*/ 33984 h 129994"/>
                  <a:gd name="connsiteX15" fmla="*/ 55183 w 89602"/>
                  <a:gd name="connsiteY15" fmla="*/ 68624 h 129994"/>
                  <a:gd name="connsiteX16" fmla="*/ 30065 w 89602"/>
                  <a:gd name="connsiteY16" fmla="*/ 70029 h 129994"/>
                  <a:gd name="connsiteX17" fmla="*/ 24952 w 89602"/>
                  <a:gd name="connsiteY17" fmla="*/ 70029 h 129994"/>
                  <a:gd name="connsiteX18" fmla="*/ 25464 w 89602"/>
                  <a:gd name="connsiteY1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602" h="129994">
                    <a:moveTo>
                      <a:pt x="24952" y="9314"/>
                    </a:moveTo>
                    <a:cubicBezTo>
                      <a:pt x="24952" y="17431"/>
                      <a:pt x="24952" y="39033"/>
                      <a:pt x="24952" y="39033"/>
                    </a:cubicBezTo>
                    <a:lnTo>
                      <a:pt x="24952" y="59740"/>
                    </a:lnTo>
                    <a:lnTo>
                      <a:pt x="34092" y="59740"/>
                    </a:lnTo>
                    <a:cubicBezTo>
                      <a:pt x="47449" y="59740"/>
                      <a:pt x="61318" y="53988"/>
                      <a:pt x="61318" y="34176"/>
                    </a:cubicBezTo>
                    <a:cubicBezTo>
                      <a:pt x="61318" y="16856"/>
                      <a:pt x="52690" y="9314"/>
                      <a:pt x="35753" y="9314"/>
                    </a:cubicBezTo>
                    <a:lnTo>
                      <a:pt x="25464" y="9314"/>
                    </a:lnTo>
                    <a:moveTo>
                      <a:pt x="25464" y="129019"/>
                    </a:moveTo>
                    <a:cubicBezTo>
                      <a:pt x="21118" y="129019"/>
                      <a:pt x="16388" y="129019"/>
                      <a:pt x="11723" y="129019"/>
                    </a:cubicBezTo>
                    <a:cubicBezTo>
                      <a:pt x="7058" y="129019"/>
                      <a:pt x="2456" y="129019"/>
                      <a:pt x="-1570" y="129019"/>
                    </a:cubicBezTo>
                    <a:cubicBezTo>
                      <a:pt x="-1570" y="118921"/>
                      <a:pt x="-1059" y="81597"/>
                      <a:pt x="-1059" y="62296"/>
                    </a:cubicBezTo>
                    <a:cubicBezTo>
                      <a:pt x="-1059" y="35774"/>
                      <a:pt x="-1570" y="3499"/>
                      <a:pt x="-1570" y="-975"/>
                    </a:cubicBezTo>
                    <a:cubicBezTo>
                      <a:pt x="4821" y="-975"/>
                      <a:pt x="10317" y="-592"/>
                      <a:pt x="18242" y="-592"/>
                    </a:cubicBezTo>
                    <a:cubicBezTo>
                      <a:pt x="29426" y="-592"/>
                      <a:pt x="35179" y="-975"/>
                      <a:pt x="46171" y="-975"/>
                    </a:cubicBezTo>
                    <a:cubicBezTo>
                      <a:pt x="67453" y="-975"/>
                      <a:pt x="88033" y="11807"/>
                      <a:pt x="88033" y="33984"/>
                    </a:cubicBezTo>
                    <a:cubicBezTo>
                      <a:pt x="88033" y="53796"/>
                      <a:pt x="71096" y="65173"/>
                      <a:pt x="55183" y="68624"/>
                    </a:cubicBezTo>
                    <a:cubicBezTo>
                      <a:pt x="46874" y="69793"/>
                      <a:pt x="38438" y="70260"/>
                      <a:pt x="30065" y="70029"/>
                    </a:cubicBezTo>
                    <a:lnTo>
                      <a:pt x="24952" y="70029"/>
                    </a:lnTo>
                    <a:cubicBezTo>
                      <a:pt x="24952" y="102305"/>
                      <a:pt x="24952" y="114383"/>
                      <a:pt x="25464"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2" name="Frihandsfigur: Form 31">
                <a:extLst>
                  <a:ext uri="{FF2B5EF4-FFF2-40B4-BE49-F238E27FC236}">
                    <a16:creationId xmlns:a16="http://schemas.microsoft.com/office/drawing/2014/main" id="{389F48B3-28CA-4400-97C2-7EC07E34E022}"/>
                  </a:ext>
                </a:extLst>
              </p:cNvPr>
              <p:cNvSpPr/>
              <p:nvPr/>
            </p:nvSpPr>
            <p:spPr>
              <a:xfrm>
                <a:off x="11117217" y="6237594"/>
                <a:ext cx="27034" cy="129994"/>
              </a:xfrm>
              <a:custGeom>
                <a:avLst/>
                <a:gdLst>
                  <a:gd name="connsiteX0" fmla="*/ 25465 w 27034"/>
                  <a:gd name="connsiteY0" fmla="*/ 129019 h 129994"/>
                  <a:gd name="connsiteX1" fmla="*/ 11979 w 27034"/>
                  <a:gd name="connsiteY1" fmla="*/ 129019 h 129994"/>
                  <a:gd name="connsiteX2" fmla="*/ -1570 w 27034"/>
                  <a:gd name="connsiteY2" fmla="*/ 129019 h 129994"/>
                  <a:gd name="connsiteX3" fmla="*/ -1058 w 27034"/>
                  <a:gd name="connsiteY3" fmla="*/ 62488 h 129994"/>
                  <a:gd name="connsiteX4" fmla="*/ -1570 w 27034"/>
                  <a:gd name="connsiteY4" fmla="*/ -975 h 129994"/>
                  <a:gd name="connsiteX5" fmla="*/ 11979 w 27034"/>
                  <a:gd name="connsiteY5" fmla="*/ -975 h 129994"/>
                  <a:gd name="connsiteX6" fmla="*/ 25465 w 27034"/>
                  <a:gd name="connsiteY6" fmla="*/ -975 h 129994"/>
                  <a:gd name="connsiteX7" fmla="*/ 24889 w 27034"/>
                  <a:gd name="connsiteY7" fmla="*/ 62488 h 129994"/>
                  <a:gd name="connsiteX8" fmla="*/ 25465 w 27034"/>
                  <a:gd name="connsiteY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34" h="129994">
                    <a:moveTo>
                      <a:pt x="25465" y="129019"/>
                    </a:moveTo>
                    <a:cubicBezTo>
                      <a:pt x="21182" y="129019"/>
                      <a:pt x="16581" y="129019"/>
                      <a:pt x="11979" y="129019"/>
                    </a:cubicBezTo>
                    <a:cubicBezTo>
                      <a:pt x="7378" y="129019"/>
                      <a:pt x="2712" y="129019"/>
                      <a:pt x="-1570" y="129019"/>
                    </a:cubicBezTo>
                    <a:cubicBezTo>
                      <a:pt x="-1570" y="104989"/>
                      <a:pt x="-1058" y="79233"/>
                      <a:pt x="-1058" y="62488"/>
                    </a:cubicBezTo>
                    <a:cubicBezTo>
                      <a:pt x="-1058" y="45744"/>
                      <a:pt x="-1570" y="8740"/>
                      <a:pt x="-1570" y="-975"/>
                    </a:cubicBezTo>
                    <a:cubicBezTo>
                      <a:pt x="2648" y="-975"/>
                      <a:pt x="7314" y="-975"/>
                      <a:pt x="11979" y="-975"/>
                    </a:cubicBezTo>
                    <a:cubicBezTo>
                      <a:pt x="16645" y="-975"/>
                      <a:pt x="21310" y="-975"/>
                      <a:pt x="25465" y="-975"/>
                    </a:cubicBezTo>
                    <a:cubicBezTo>
                      <a:pt x="25465" y="9314"/>
                      <a:pt x="24889" y="45169"/>
                      <a:pt x="24889" y="62488"/>
                    </a:cubicBezTo>
                    <a:cubicBezTo>
                      <a:pt x="24889" y="79808"/>
                      <a:pt x="25273" y="105180"/>
                      <a:pt x="25465"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3" name="Frihandsfigur: Form 32">
                <a:extLst>
                  <a:ext uri="{FF2B5EF4-FFF2-40B4-BE49-F238E27FC236}">
                    <a16:creationId xmlns:a16="http://schemas.microsoft.com/office/drawing/2014/main" id="{CE54994E-D617-489A-9DAC-D3CF9CD61BD7}"/>
                  </a:ext>
                </a:extLst>
              </p:cNvPr>
              <p:cNvSpPr/>
              <p:nvPr/>
            </p:nvSpPr>
            <p:spPr>
              <a:xfrm>
                <a:off x="11178124" y="6237594"/>
                <a:ext cx="118554" cy="131591"/>
              </a:xfrm>
              <a:custGeom>
                <a:avLst/>
                <a:gdLst>
                  <a:gd name="connsiteX0" fmla="*/ 116664 w 118554"/>
                  <a:gd name="connsiteY0" fmla="*/ 130617 h 131591"/>
                  <a:gd name="connsiteX1" fmla="*/ 105800 w 118554"/>
                  <a:gd name="connsiteY1" fmla="*/ 130617 h 131591"/>
                  <a:gd name="connsiteX2" fmla="*/ 96149 w 118554"/>
                  <a:gd name="connsiteY2" fmla="*/ 130617 h 131591"/>
                  <a:gd name="connsiteX3" fmla="*/ 45468 w 118554"/>
                  <a:gd name="connsiteY3" fmla="*/ 70924 h 131591"/>
                  <a:gd name="connsiteX4" fmla="*/ 10509 w 118554"/>
                  <a:gd name="connsiteY4" fmla="*/ 31811 h 131591"/>
                  <a:gd name="connsiteX5" fmla="*/ 10509 w 118554"/>
                  <a:gd name="connsiteY5" fmla="*/ 64086 h 131591"/>
                  <a:gd name="connsiteX6" fmla="*/ 11212 w 118554"/>
                  <a:gd name="connsiteY6" fmla="*/ 129019 h 131591"/>
                  <a:gd name="connsiteX7" fmla="*/ 4821 w 118554"/>
                  <a:gd name="connsiteY7" fmla="*/ 129019 h 131591"/>
                  <a:gd name="connsiteX8" fmla="*/ -1570 w 118554"/>
                  <a:gd name="connsiteY8" fmla="*/ 129019 h 131591"/>
                  <a:gd name="connsiteX9" fmla="*/ -1570 w 118554"/>
                  <a:gd name="connsiteY9" fmla="*/ 64278 h 131591"/>
                  <a:gd name="connsiteX10" fmla="*/ -1570 w 118554"/>
                  <a:gd name="connsiteY10" fmla="*/ -975 h 131591"/>
                  <a:gd name="connsiteX11" fmla="*/ 9231 w 118554"/>
                  <a:gd name="connsiteY11" fmla="*/ -975 h 131591"/>
                  <a:gd name="connsiteX12" fmla="*/ 19009 w 118554"/>
                  <a:gd name="connsiteY12" fmla="*/ -975 h 131591"/>
                  <a:gd name="connsiteX13" fmla="*/ 66048 w 118554"/>
                  <a:gd name="connsiteY13" fmla="*/ 55266 h 131591"/>
                  <a:gd name="connsiteX14" fmla="*/ 104394 w 118554"/>
                  <a:gd name="connsiteY14" fmla="*/ 98726 h 131591"/>
                  <a:gd name="connsiteX15" fmla="*/ 104394 w 118554"/>
                  <a:gd name="connsiteY15" fmla="*/ 64278 h 131591"/>
                  <a:gd name="connsiteX16" fmla="*/ 103818 w 118554"/>
                  <a:gd name="connsiteY16" fmla="*/ -975 h 131591"/>
                  <a:gd name="connsiteX17" fmla="*/ 110209 w 118554"/>
                  <a:gd name="connsiteY17" fmla="*/ -975 h 131591"/>
                  <a:gd name="connsiteX18" fmla="*/ 116984 w 118554"/>
                  <a:gd name="connsiteY18" fmla="*/ -975 h 131591"/>
                  <a:gd name="connsiteX19" fmla="*/ 116984 w 118554"/>
                  <a:gd name="connsiteY19" fmla="*/ 64086 h 131591"/>
                  <a:gd name="connsiteX20" fmla="*/ 116984 w 118554"/>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554" h="131591">
                    <a:moveTo>
                      <a:pt x="116664" y="130617"/>
                    </a:moveTo>
                    <a:cubicBezTo>
                      <a:pt x="112510" y="130617"/>
                      <a:pt x="109059" y="130617"/>
                      <a:pt x="105800" y="130617"/>
                    </a:cubicBezTo>
                    <a:cubicBezTo>
                      <a:pt x="102540" y="130617"/>
                      <a:pt x="99409" y="130617"/>
                      <a:pt x="96149" y="130617"/>
                    </a:cubicBezTo>
                    <a:cubicBezTo>
                      <a:pt x="84773" y="118730"/>
                      <a:pt x="70585" y="100707"/>
                      <a:pt x="45468" y="70924"/>
                    </a:cubicBezTo>
                    <a:cubicBezTo>
                      <a:pt x="26295" y="48748"/>
                      <a:pt x="18626" y="40119"/>
                      <a:pt x="10509" y="31811"/>
                    </a:cubicBezTo>
                    <a:cubicBezTo>
                      <a:pt x="10509" y="35454"/>
                      <a:pt x="10509" y="57375"/>
                      <a:pt x="10509" y="64086"/>
                    </a:cubicBezTo>
                    <a:cubicBezTo>
                      <a:pt x="10509" y="78338"/>
                      <a:pt x="10893"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31" y="-975"/>
                    </a:lnTo>
                    <a:lnTo>
                      <a:pt x="19009" y="-975"/>
                    </a:lnTo>
                    <a:cubicBezTo>
                      <a:pt x="32495" y="15450"/>
                      <a:pt x="38182" y="22480"/>
                      <a:pt x="66048" y="55266"/>
                    </a:cubicBezTo>
                    <a:cubicBezTo>
                      <a:pt x="86243" y="78849"/>
                      <a:pt x="93785" y="87733"/>
                      <a:pt x="104394" y="98726"/>
                    </a:cubicBezTo>
                    <a:cubicBezTo>
                      <a:pt x="104394" y="93868"/>
                      <a:pt x="104394" y="71691"/>
                      <a:pt x="104394" y="64278"/>
                    </a:cubicBezTo>
                    <a:cubicBezTo>
                      <a:pt x="104394" y="49834"/>
                      <a:pt x="104394" y="12382"/>
                      <a:pt x="103818" y="-975"/>
                    </a:cubicBezTo>
                    <a:lnTo>
                      <a:pt x="110209" y="-975"/>
                    </a:lnTo>
                    <a:lnTo>
                      <a:pt x="116984" y="-975"/>
                    </a:lnTo>
                    <a:cubicBezTo>
                      <a:pt x="116984" y="14491"/>
                      <a:pt x="116984" y="48620"/>
                      <a:pt x="116984" y="64086"/>
                    </a:cubicBezTo>
                    <a:cubicBezTo>
                      <a:pt x="116984" y="79552"/>
                      <a:pt x="116984" y="114575"/>
                      <a:pt x="116984" y="130617"/>
                    </a:cubicBezTo>
                  </a:path>
                </a:pathLst>
              </a:custGeom>
              <a:grpFill/>
              <a:ln w="6363" cap="flat">
                <a:noFill/>
                <a:prstDash val="solid"/>
                <a:miter/>
              </a:ln>
            </p:spPr>
            <p:txBody>
              <a:bodyPr rtlCol="0" anchor="ctr"/>
              <a:lstStyle/>
              <a:p>
                <a:endParaRPr lang="sv-SE" dirty="0">
                  <a:solidFill>
                    <a:schemeClr val="bg1"/>
                  </a:solidFill>
                </a:endParaRPr>
              </a:p>
            </p:txBody>
          </p:sp>
          <p:sp>
            <p:nvSpPr>
              <p:cNvPr id="34" name="Frihandsfigur: Form 33">
                <a:extLst>
                  <a:ext uri="{FF2B5EF4-FFF2-40B4-BE49-F238E27FC236}">
                    <a16:creationId xmlns:a16="http://schemas.microsoft.com/office/drawing/2014/main" id="{D0BA2405-7988-419F-9B78-FA01C3C8FF7D}"/>
                  </a:ext>
                </a:extLst>
              </p:cNvPr>
              <p:cNvSpPr/>
              <p:nvPr/>
            </p:nvSpPr>
            <p:spPr>
              <a:xfrm>
                <a:off x="11320516" y="6235004"/>
                <a:ext cx="129610" cy="135843"/>
              </a:xfrm>
              <a:custGeom>
                <a:avLst/>
                <a:gdLst>
                  <a:gd name="connsiteX0" fmla="*/ 70585 w 129610"/>
                  <a:gd name="connsiteY0" fmla="*/ 134804 h 135843"/>
                  <a:gd name="connsiteX1" fmla="*/ -1570 w 129610"/>
                  <a:gd name="connsiteY1" fmla="*/ 66867 h 135843"/>
                  <a:gd name="connsiteX2" fmla="*/ 70904 w 129610"/>
                  <a:gd name="connsiteY2" fmla="*/ -942 h 135843"/>
                  <a:gd name="connsiteX3" fmla="*/ 124845 w 129610"/>
                  <a:gd name="connsiteY3" fmla="*/ 18742 h 135843"/>
                  <a:gd name="connsiteX4" fmla="*/ 118837 w 129610"/>
                  <a:gd name="connsiteY4" fmla="*/ 26476 h 135843"/>
                  <a:gd name="connsiteX5" fmla="*/ 79724 w 129610"/>
                  <a:gd name="connsiteY5" fmla="*/ 11329 h 135843"/>
                  <a:gd name="connsiteX6" fmla="*/ 27637 w 129610"/>
                  <a:gd name="connsiteY6" fmla="*/ 65289 h 135843"/>
                  <a:gd name="connsiteX7" fmla="*/ 27637 w 129610"/>
                  <a:gd name="connsiteY7" fmla="*/ 66356 h 135843"/>
                  <a:gd name="connsiteX8" fmla="*/ 79213 w 129610"/>
                  <a:gd name="connsiteY8" fmla="*/ 123875 h 135843"/>
                  <a:gd name="connsiteX9" fmla="*/ 101582 w 129610"/>
                  <a:gd name="connsiteY9" fmla="*/ 121766 h 135843"/>
                  <a:gd name="connsiteX10" fmla="*/ 101198 w 129610"/>
                  <a:gd name="connsiteY10" fmla="*/ 80800 h 135843"/>
                  <a:gd name="connsiteX11" fmla="*/ 73269 w 129610"/>
                  <a:gd name="connsiteY11" fmla="*/ 80800 h 135843"/>
                  <a:gd name="connsiteX12" fmla="*/ 73269 w 129610"/>
                  <a:gd name="connsiteY12" fmla="*/ 70191 h 135843"/>
                  <a:gd name="connsiteX13" fmla="*/ 101198 w 129610"/>
                  <a:gd name="connsiteY13" fmla="*/ 70191 h 135843"/>
                  <a:gd name="connsiteX14" fmla="*/ 124205 w 129610"/>
                  <a:gd name="connsiteY14" fmla="*/ 70191 h 135843"/>
                  <a:gd name="connsiteX15" fmla="*/ 128041 w 129610"/>
                  <a:gd name="connsiteY15" fmla="*/ 70191 h 135843"/>
                  <a:gd name="connsiteX16" fmla="*/ 128041 w 129610"/>
                  <a:gd name="connsiteY16" fmla="*/ 97544 h 135843"/>
                  <a:gd name="connsiteX17" fmla="*/ 128041 w 129610"/>
                  <a:gd name="connsiteY17" fmla="*/ 124770 h 135843"/>
                  <a:gd name="connsiteX18" fmla="*/ 70521 w 129610"/>
                  <a:gd name="connsiteY18" fmla="*/ 134868 h 13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610" h="135843">
                    <a:moveTo>
                      <a:pt x="70585" y="134804"/>
                    </a:moveTo>
                    <a:cubicBezTo>
                      <a:pt x="26934" y="134804"/>
                      <a:pt x="-1570" y="108153"/>
                      <a:pt x="-1570" y="66867"/>
                    </a:cubicBezTo>
                    <a:cubicBezTo>
                      <a:pt x="-1570" y="25581"/>
                      <a:pt x="31599" y="-942"/>
                      <a:pt x="70904" y="-942"/>
                    </a:cubicBezTo>
                    <a:cubicBezTo>
                      <a:pt x="90716" y="-1523"/>
                      <a:pt x="110017" y="5520"/>
                      <a:pt x="124845" y="18742"/>
                    </a:cubicBezTo>
                    <a:lnTo>
                      <a:pt x="118837" y="26476"/>
                    </a:lnTo>
                    <a:cubicBezTo>
                      <a:pt x="107909" y="17068"/>
                      <a:pt x="94104" y="11719"/>
                      <a:pt x="79724" y="11329"/>
                    </a:cubicBezTo>
                    <a:cubicBezTo>
                      <a:pt x="50453" y="11840"/>
                      <a:pt x="27126" y="35998"/>
                      <a:pt x="27637" y="65289"/>
                    </a:cubicBezTo>
                    <a:cubicBezTo>
                      <a:pt x="27637" y="65646"/>
                      <a:pt x="27637" y="65998"/>
                      <a:pt x="27637" y="66356"/>
                    </a:cubicBezTo>
                    <a:cubicBezTo>
                      <a:pt x="27637" y="99142"/>
                      <a:pt x="49814" y="123875"/>
                      <a:pt x="79213" y="123875"/>
                    </a:cubicBezTo>
                    <a:cubicBezTo>
                      <a:pt x="86690" y="123811"/>
                      <a:pt x="94232" y="123108"/>
                      <a:pt x="101582" y="121766"/>
                    </a:cubicBezTo>
                    <a:cubicBezTo>
                      <a:pt x="101582" y="112563"/>
                      <a:pt x="101198" y="86935"/>
                      <a:pt x="101198" y="80800"/>
                    </a:cubicBezTo>
                    <a:cubicBezTo>
                      <a:pt x="88927" y="80800"/>
                      <a:pt x="73269" y="80800"/>
                      <a:pt x="73269" y="80800"/>
                    </a:cubicBezTo>
                    <a:lnTo>
                      <a:pt x="73269" y="70191"/>
                    </a:lnTo>
                    <a:cubicBezTo>
                      <a:pt x="81578" y="70191"/>
                      <a:pt x="87138" y="70191"/>
                      <a:pt x="101198" y="70191"/>
                    </a:cubicBezTo>
                    <a:cubicBezTo>
                      <a:pt x="116344" y="70191"/>
                      <a:pt x="119604" y="70191"/>
                      <a:pt x="124205" y="70191"/>
                    </a:cubicBezTo>
                    <a:lnTo>
                      <a:pt x="128041" y="70191"/>
                    </a:lnTo>
                    <a:cubicBezTo>
                      <a:pt x="128041" y="78435"/>
                      <a:pt x="128041" y="83676"/>
                      <a:pt x="128041" y="97544"/>
                    </a:cubicBezTo>
                    <a:cubicBezTo>
                      <a:pt x="128041" y="107834"/>
                      <a:pt x="128041" y="112371"/>
                      <a:pt x="128041" y="124770"/>
                    </a:cubicBezTo>
                    <a:cubicBezTo>
                      <a:pt x="109570" y="131289"/>
                      <a:pt x="90141" y="134676"/>
                      <a:pt x="70521" y="134868"/>
                    </a:cubicBezTo>
                  </a:path>
                </a:pathLst>
              </a:custGeom>
              <a:grpFill/>
              <a:ln w="6363" cap="flat">
                <a:noFill/>
                <a:prstDash val="solid"/>
                <a:miter/>
              </a:ln>
            </p:spPr>
            <p:txBody>
              <a:bodyPr rtlCol="0" anchor="ctr"/>
              <a:lstStyle/>
              <a:p>
                <a:endParaRPr lang="sv-SE" dirty="0">
                  <a:solidFill>
                    <a:schemeClr val="bg1"/>
                  </a:solidFill>
                </a:endParaRPr>
              </a:p>
            </p:txBody>
          </p:sp>
          <p:sp>
            <p:nvSpPr>
              <p:cNvPr id="35" name="Frihandsfigur: Form 34">
                <a:extLst>
                  <a:ext uri="{FF2B5EF4-FFF2-40B4-BE49-F238E27FC236}">
                    <a16:creationId xmlns:a16="http://schemas.microsoft.com/office/drawing/2014/main" id="{B7B6EF10-816C-41AA-9CCB-2554B9B2EDB0}"/>
                  </a:ext>
                </a:extLst>
              </p:cNvPr>
              <p:cNvSpPr/>
              <p:nvPr/>
            </p:nvSpPr>
            <p:spPr>
              <a:xfrm>
                <a:off x="11470898" y="6235229"/>
                <a:ext cx="88899" cy="134718"/>
              </a:xfrm>
              <a:custGeom>
                <a:avLst/>
                <a:gdLst>
                  <a:gd name="connsiteX0" fmla="*/ 33772 w 88899"/>
                  <a:gd name="connsiteY0" fmla="*/ 133684 h 134718"/>
                  <a:gd name="connsiteX1" fmla="*/ -1570 w 88899"/>
                  <a:gd name="connsiteY1" fmla="*/ 124481 h 134718"/>
                  <a:gd name="connsiteX2" fmla="*/ -1570 w 88899"/>
                  <a:gd name="connsiteY2" fmla="*/ 113169 h 134718"/>
                  <a:gd name="connsiteX3" fmla="*/ 31407 w 88899"/>
                  <a:gd name="connsiteY3" fmla="*/ 121989 h 134718"/>
                  <a:gd name="connsiteX4" fmla="*/ 61318 w 88899"/>
                  <a:gd name="connsiteY4" fmla="*/ 98726 h 134718"/>
                  <a:gd name="connsiteX5" fmla="*/ 25656 w 88899"/>
                  <a:gd name="connsiteY5" fmla="*/ 70093 h 134718"/>
                  <a:gd name="connsiteX6" fmla="*/ 1498 w 88899"/>
                  <a:gd name="connsiteY6" fmla="*/ 36540 h 134718"/>
                  <a:gd name="connsiteX7" fmla="*/ 47641 w 88899"/>
                  <a:gd name="connsiteY7" fmla="*/ -975 h 134718"/>
                  <a:gd name="connsiteX8" fmla="*/ 81322 w 88899"/>
                  <a:gd name="connsiteY8" fmla="*/ 7845 h 134718"/>
                  <a:gd name="connsiteX9" fmla="*/ 79532 w 88899"/>
                  <a:gd name="connsiteY9" fmla="*/ 17048 h 134718"/>
                  <a:gd name="connsiteX10" fmla="*/ 51411 w 88899"/>
                  <a:gd name="connsiteY10" fmla="*/ 11296 h 134718"/>
                  <a:gd name="connsiteX11" fmla="*/ 27445 w 88899"/>
                  <a:gd name="connsiteY11" fmla="*/ 31492 h 134718"/>
                  <a:gd name="connsiteX12" fmla="*/ 68156 w 88899"/>
                  <a:gd name="connsiteY12" fmla="*/ 62871 h 134718"/>
                  <a:gd name="connsiteX13" fmla="*/ 87329 w 88899"/>
                  <a:gd name="connsiteY13" fmla="*/ 93165 h 134718"/>
                  <a:gd name="connsiteX14" fmla="*/ 68604 w 88899"/>
                  <a:gd name="connsiteY14" fmla="*/ 125568 h 134718"/>
                  <a:gd name="connsiteX15" fmla="*/ 33453 w 88899"/>
                  <a:gd name="connsiteY15" fmla="*/ 133684 h 13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899" h="134718">
                    <a:moveTo>
                      <a:pt x="33772" y="133684"/>
                    </a:moveTo>
                    <a:cubicBezTo>
                      <a:pt x="21438" y="133301"/>
                      <a:pt x="9358" y="130169"/>
                      <a:pt x="-1570" y="124481"/>
                    </a:cubicBezTo>
                    <a:lnTo>
                      <a:pt x="-1570" y="113169"/>
                    </a:lnTo>
                    <a:cubicBezTo>
                      <a:pt x="8400" y="119113"/>
                      <a:pt x="19776" y="122181"/>
                      <a:pt x="31407" y="121989"/>
                    </a:cubicBezTo>
                    <a:cubicBezTo>
                      <a:pt x="47258" y="121989"/>
                      <a:pt x="61318" y="112786"/>
                      <a:pt x="61318" y="98726"/>
                    </a:cubicBezTo>
                    <a:cubicBezTo>
                      <a:pt x="61318" y="84665"/>
                      <a:pt x="49622" y="83195"/>
                      <a:pt x="25656" y="70093"/>
                    </a:cubicBezTo>
                    <a:cubicBezTo>
                      <a:pt x="11915" y="62680"/>
                      <a:pt x="1498" y="53668"/>
                      <a:pt x="1498" y="36540"/>
                    </a:cubicBezTo>
                    <a:cubicBezTo>
                      <a:pt x="1498" y="16728"/>
                      <a:pt x="19712" y="-975"/>
                      <a:pt x="47641" y="-975"/>
                    </a:cubicBezTo>
                    <a:cubicBezTo>
                      <a:pt x="59400" y="-771"/>
                      <a:pt x="70968" y="2252"/>
                      <a:pt x="81322" y="7845"/>
                    </a:cubicBezTo>
                    <a:lnTo>
                      <a:pt x="79532" y="17048"/>
                    </a:lnTo>
                    <a:cubicBezTo>
                      <a:pt x="70648" y="13303"/>
                      <a:pt x="61062" y="11353"/>
                      <a:pt x="51411" y="11296"/>
                    </a:cubicBezTo>
                    <a:cubicBezTo>
                      <a:pt x="37926" y="11296"/>
                      <a:pt x="27445" y="19221"/>
                      <a:pt x="27445" y="31492"/>
                    </a:cubicBezTo>
                    <a:cubicBezTo>
                      <a:pt x="27445" y="46830"/>
                      <a:pt x="45468" y="49131"/>
                      <a:pt x="68156" y="62871"/>
                    </a:cubicBezTo>
                    <a:cubicBezTo>
                      <a:pt x="79596" y="68694"/>
                      <a:pt x="86946" y="80319"/>
                      <a:pt x="87329" y="93165"/>
                    </a:cubicBezTo>
                    <a:cubicBezTo>
                      <a:pt x="87393" y="106561"/>
                      <a:pt x="80235" y="118921"/>
                      <a:pt x="68604" y="125568"/>
                    </a:cubicBezTo>
                    <a:cubicBezTo>
                      <a:pt x="57802" y="131384"/>
                      <a:pt x="45660" y="134196"/>
                      <a:pt x="33453" y="133684"/>
                    </a:cubicBezTo>
                  </a:path>
                </a:pathLst>
              </a:custGeom>
              <a:grpFill/>
              <a:ln w="6363" cap="flat">
                <a:noFill/>
                <a:prstDash val="solid"/>
                <a:miter/>
              </a:ln>
            </p:spPr>
            <p:txBody>
              <a:bodyPr rtlCol="0" anchor="ctr"/>
              <a:lstStyle/>
              <a:p>
                <a:endParaRPr lang="sv-SE" dirty="0">
                  <a:solidFill>
                    <a:schemeClr val="bg1"/>
                  </a:solidFill>
                </a:endParaRPr>
              </a:p>
            </p:txBody>
          </p:sp>
          <p:sp>
            <p:nvSpPr>
              <p:cNvPr id="36" name="Frihandsfigur: Form 35">
                <a:extLst>
                  <a:ext uri="{FF2B5EF4-FFF2-40B4-BE49-F238E27FC236}">
                    <a16:creationId xmlns:a16="http://schemas.microsoft.com/office/drawing/2014/main" id="{BD709BE6-5372-43A6-B7E6-61121CE2E825}"/>
                  </a:ext>
                </a:extLst>
              </p:cNvPr>
              <p:cNvSpPr/>
              <p:nvPr/>
            </p:nvSpPr>
            <p:spPr>
              <a:xfrm>
                <a:off x="10351250" y="6442491"/>
                <a:ext cx="115997" cy="131400"/>
              </a:xfrm>
              <a:custGeom>
                <a:avLst/>
                <a:gdLst>
                  <a:gd name="connsiteX0" fmla="*/ 114428 w 115997"/>
                  <a:gd name="connsiteY0" fmla="*/ 130425 h 131400"/>
                  <a:gd name="connsiteX1" fmla="*/ 97619 w 115997"/>
                  <a:gd name="connsiteY1" fmla="*/ 130425 h 131400"/>
                  <a:gd name="connsiteX2" fmla="*/ 79341 w 115997"/>
                  <a:gd name="connsiteY2" fmla="*/ 130425 h 131400"/>
                  <a:gd name="connsiteX3" fmla="*/ 53329 w 115997"/>
                  <a:gd name="connsiteY3" fmla="*/ 99173 h 131400"/>
                  <a:gd name="connsiteX4" fmla="*/ 32047 w 115997"/>
                  <a:gd name="connsiteY4" fmla="*/ 74631 h 131400"/>
                  <a:gd name="connsiteX5" fmla="*/ 25145 w 115997"/>
                  <a:gd name="connsiteY5" fmla="*/ 81022 h 131400"/>
                  <a:gd name="connsiteX6" fmla="*/ 25720 w 115997"/>
                  <a:gd name="connsiteY6" fmla="*/ 130105 h 131400"/>
                  <a:gd name="connsiteX7" fmla="*/ 12235 w 115997"/>
                  <a:gd name="connsiteY7" fmla="*/ 130105 h 131400"/>
                  <a:gd name="connsiteX8" fmla="*/ -1570 w 115997"/>
                  <a:gd name="connsiteY8" fmla="*/ 130105 h 131400"/>
                  <a:gd name="connsiteX9" fmla="*/ -995 w 115997"/>
                  <a:gd name="connsiteY9" fmla="*/ 62999 h 131400"/>
                  <a:gd name="connsiteX10" fmla="*/ -1570 w 115997"/>
                  <a:gd name="connsiteY10" fmla="*/ -911 h 131400"/>
                  <a:gd name="connsiteX11" fmla="*/ 11851 w 115997"/>
                  <a:gd name="connsiteY11" fmla="*/ -911 h 131400"/>
                  <a:gd name="connsiteX12" fmla="*/ 25720 w 115997"/>
                  <a:gd name="connsiteY12" fmla="*/ -911 h 131400"/>
                  <a:gd name="connsiteX13" fmla="*/ 25145 w 115997"/>
                  <a:gd name="connsiteY13" fmla="*/ 62999 h 131400"/>
                  <a:gd name="connsiteX14" fmla="*/ 55310 w 115997"/>
                  <a:gd name="connsiteY14" fmla="*/ 33728 h 131400"/>
                  <a:gd name="connsiteX15" fmla="*/ 89310 w 115997"/>
                  <a:gd name="connsiteY15" fmla="*/ -975 h 131400"/>
                  <a:gd name="connsiteX16" fmla="*/ 98834 w 115997"/>
                  <a:gd name="connsiteY16" fmla="*/ -975 h 131400"/>
                  <a:gd name="connsiteX17" fmla="*/ 108228 w 115997"/>
                  <a:gd name="connsiteY17" fmla="*/ -975 h 131400"/>
                  <a:gd name="connsiteX18" fmla="*/ 49494 w 115997"/>
                  <a:gd name="connsiteY18" fmla="*/ 57056 h 131400"/>
                  <a:gd name="connsiteX19" fmla="*/ 73333 w 115997"/>
                  <a:gd name="connsiteY19" fmla="*/ 84090 h 131400"/>
                  <a:gd name="connsiteX20" fmla="*/ 114428 w 115997"/>
                  <a:gd name="connsiteY20" fmla="*/ 130105 h 13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97" h="131400">
                    <a:moveTo>
                      <a:pt x="114428" y="130425"/>
                    </a:moveTo>
                    <a:cubicBezTo>
                      <a:pt x="109890" y="130425"/>
                      <a:pt x="103882" y="130425"/>
                      <a:pt x="97619" y="130425"/>
                    </a:cubicBezTo>
                    <a:cubicBezTo>
                      <a:pt x="91356" y="130425"/>
                      <a:pt x="84837" y="130425"/>
                      <a:pt x="79341" y="130425"/>
                    </a:cubicBezTo>
                    <a:cubicBezTo>
                      <a:pt x="70265" y="119496"/>
                      <a:pt x="64577" y="112274"/>
                      <a:pt x="53329" y="99173"/>
                    </a:cubicBezTo>
                    <a:cubicBezTo>
                      <a:pt x="43679" y="87861"/>
                      <a:pt x="32047" y="74631"/>
                      <a:pt x="32047" y="74631"/>
                    </a:cubicBezTo>
                    <a:lnTo>
                      <a:pt x="25145" y="81022"/>
                    </a:lnTo>
                    <a:cubicBezTo>
                      <a:pt x="25145" y="104285"/>
                      <a:pt x="25145" y="115406"/>
                      <a:pt x="25720" y="130105"/>
                    </a:cubicBezTo>
                    <a:cubicBezTo>
                      <a:pt x="21310" y="130105"/>
                      <a:pt x="16772" y="130105"/>
                      <a:pt x="12235" y="130105"/>
                    </a:cubicBezTo>
                    <a:cubicBezTo>
                      <a:pt x="7697" y="130105"/>
                      <a:pt x="2968" y="130105"/>
                      <a:pt x="-1570" y="130105"/>
                    </a:cubicBezTo>
                    <a:cubicBezTo>
                      <a:pt x="-1570" y="108121"/>
                      <a:pt x="-995" y="79936"/>
                      <a:pt x="-995" y="62999"/>
                    </a:cubicBezTo>
                    <a:cubicBezTo>
                      <a:pt x="-995" y="46063"/>
                      <a:pt x="-1570" y="10465"/>
                      <a:pt x="-1570" y="-911"/>
                    </a:cubicBezTo>
                    <a:cubicBezTo>
                      <a:pt x="2712" y="-911"/>
                      <a:pt x="7250" y="-911"/>
                      <a:pt x="11851" y="-911"/>
                    </a:cubicBezTo>
                    <a:cubicBezTo>
                      <a:pt x="16453" y="-911"/>
                      <a:pt x="21182" y="-911"/>
                      <a:pt x="25720" y="-911"/>
                    </a:cubicBezTo>
                    <a:cubicBezTo>
                      <a:pt x="25720" y="12894"/>
                      <a:pt x="25145" y="41845"/>
                      <a:pt x="25145" y="62999"/>
                    </a:cubicBezTo>
                    <a:cubicBezTo>
                      <a:pt x="37927" y="51048"/>
                      <a:pt x="45532" y="43379"/>
                      <a:pt x="55310" y="33728"/>
                    </a:cubicBezTo>
                    <a:cubicBezTo>
                      <a:pt x="61701" y="27337"/>
                      <a:pt x="80875" y="7781"/>
                      <a:pt x="89310" y="-975"/>
                    </a:cubicBezTo>
                    <a:cubicBezTo>
                      <a:pt x="92890" y="-975"/>
                      <a:pt x="95702" y="-975"/>
                      <a:pt x="98834" y="-975"/>
                    </a:cubicBezTo>
                    <a:cubicBezTo>
                      <a:pt x="101965" y="-975"/>
                      <a:pt x="104777" y="-975"/>
                      <a:pt x="108228" y="-975"/>
                    </a:cubicBezTo>
                    <a:cubicBezTo>
                      <a:pt x="87841" y="18518"/>
                      <a:pt x="68987" y="37371"/>
                      <a:pt x="49494" y="57056"/>
                    </a:cubicBezTo>
                    <a:lnTo>
                      <a:pt x="73333" y="84090"/>
                    </a:lnTo>
                    <a:cubicBezTo>
                      <a:pt x="86115" y="98853"/>
                      <a:pt x="97875" y="111955"/>
                      <a:pt x="114428" y="130105"/>
                    </a:cubicBezTo>
                  </a:path>
                </a:pathLst>
              </a:custGeom>
              <a:grpFill/>
              <a:ln w="6363" cap="flat">
                <a:noFill/>
                <a:prstDash val="solid"/>
                <a:miter/>
              </a:ln>
            </p:spPr>
            <p:txBody>
              <a:bodyPr rtlCol="0" anchor="ctr"/>
              <a:lstStyle/>
              <a:p>
                <a:endParaRPr lang="sv-SE" dirty="0">
                  <a:solidFill>
                    <a:schemeClr val="bg1"/>
                  </a:solidFill>
                </a:endParaRPr>
              </a:p>
            </p:txBody>
          </p:sp>
          <p:sp>
            <p:nvSpPr>
              <p:cNvPr id="37" name="Frihandsfigur: Form 36">
                <a:extLst>
                  <a:ext uri="{FF2B5EF4-FFF2-40B4-BE49-F238E27FC236}">
                    <a16:creationId xmlns:a16="http://schemas.microsoft.com/office/drawing/2014/main" id="{F7907C0C-33A8-48B1-9E7D-0BE5552AE4AF}"/>
                  </a:ext>
                </a:extLst>
              </p:cNvPr>
              <p:cNvSpPr/>
              <p:nvPr/>
            </p:nvSpPr>
            <p:spPr>
              <a:xfrm>
                <a:off x="10469293" y="6440445"/>
                <a:ext cx="150829" cy="136704"/>
              </a:xfrm>
              <a:custGeom>
                <a:avLst/>
                <a:gdLst>
                  <a:gd name="connsiteX0" fmla="*/ 73845 w 150829"/>
                  <a:gd name="connsiteY0" fmla="*/ 8867 h 136704"/>
                  <a:gd name="connsiteX1" fmla="*/ 28212 w 150829"/>
                  <a:gd name="connsiteY1" fmla="*/ 67601 h 136704"/>
                  <a:gd name="connsiteX2" fmla="*/ 73845 w 150829"/>
                  <a:gd name="connsiteY2" fmla="*/ 126079 h 136704"/>
                  <a:gd name="connsiteX3" fmla="*/ 119477 w 150829"/>
                  <a:gd name="connsiteY3" fmla="*/ 67601 h 136704"/>
                  <a:gd name="connsiteX4" fmla="*/ 73845 w 150829"/>
                  <a:gd name="connsiteY4" fmla="*/ 8867 h 136704"/>
                  <a:gd name="connsiteX5" fmla="*/ 73845 w 150829"/>
                  <a:gd name="connsiteY5" fmla="*/ 135730 h 136704"/>
                  <a:gd name="connsiteX6" fmla="*/ -1570 w 150829"/>
                  <a:gd name="connsiteY6" fmla="*/ 67601 h 136704"/>
                  <a:gd name="connsiteX7" fmla="*/ 73845 w 150829"/>
                  <a:gd name="connsiteY7" fmla="*/ -975 h 136704"/>
                  <a:gd name="connsiteX8" fmla="*/ 149259 w 150829"/>
                  <a:gd name="connsiteY8" fmla="*/ 67601 h 136704"/>
                  <a:gd name="connsiteX9" fmla="*/ 73845 w 150829"/>
                  <a:gd name="connsiteY9" fmla="*/ 135730 h 1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829" h="136704">
                    <a:moveTo>
                      <a:pt x="73845" y="8867"/>
                    </a:moveTo>
                    <a:cubicBezTo>
                      <a:pt x="52371" y="8867"/>
                      <a:pt x="28212" y="29958"/>
                      <a:pt x="28212" y="67601"/>
                    </a:cubicBezTo>
                    <a:cubicBezTo>
                      <a:pt x="28212" y="105245"/>
                      <a:pt x="52243" y="126079"/>
                      <a:pt x="73845" y="126079"/>
                    </a:cubicBezTo>
                    <a:cubicBezTo>
                      <a:pt x="95446" y="126079"/>
                      <a:pt x="119477" y="105756"/>
                      <a:pt x="119477" y="67601"/>
                    </a:cubicBezTo>
                    <a:cubicBezTo>
                      <a:pt x="119477" y="29446"/>
                      <a:pt x="95638" y="8867"/>
                      <a:pt x="73845" y="8867"/>
                    </a:cubicBezTo>
                    <a:moveTo>
                      <a:pt x="73845" y="135730"/>
                    </a:moveTo>
                    <a:cubicBezTo>
                      <a:pt x="29491" y="135730"/>
                      <a:pt x="-1570" y="106650"/>
                      <a:pt x="-1570" y="67601"/>
                    </a:cubicBezTo>
                    <a:cubicBezTo>
                      <a:pt x="-1570" y="28552"/>
                      <a:pt x="29491" y="-975"/>
                      <a:pt x="73845" y="-975"/>
                    </a:cubicBezTo>
                    <a:cubicBezTo>
                      <a:pt x="118199" y="-975"/>
                      <a:pt x="149259" y="28680"/>
                      <a:pt x="149259" y="67601"/>
                    </a:cubicBezTo>
                    <a:cubicBezTo>
                      <a:pt x="149259" y="106522"/>
                      <a:pt x="118390" y="135730"/>
                      <a:pt x="73845" y="135730"/>
                    </a:cubicBezTo>
                  </a:path>
                </a:pathLst>
              </a:custGeom>
              <a:grpFill/>
              <a:ln w="6363" cap="flat">
                <a:noFill/>
                <a:prstDash val="solid"/>
                <a:miter/>
              </a:ln>
            </p:spPr>
            <p:txBody>
              <a:bodyPr rtlCol="0" anchor="ctr"/>
              <a:lstStyle/>
              <a:p>
                <a:endParaRPr lang="sv-SE" dirty="0">
                  <a:solidFill>
                    <a:schemeClr val="bg1"/>
                  </a:solidFill>
                </a:endParaRPr>
              </a:p>
            </p:txBody>
          </p:sp>
          <p:sp>
            <p:nvSpPr>
              <p:cNvPr id="38" name="Frihandsfigur: Form 37">
                <a:extLst>
                  <a:ext uri="{FF2B5EF4-FFF2-40B4-BE49-F238E27FC236}">
                    <a16:creationId xmlns:a16="http://schemas.microsoft.com/office/drawing/2014/main" id="{58D2D300-BAF2-4DA0-9BC0-3915AD639A4C}"/>
                  </a:ext>
                </a:extLst>
              </p:cNvPr>
              <p:cNvSpPr/>
              <p:nvPr/>
            </p:nvSpPr>
            <p:spPr>
              <a:xfrm>
                <a:off x="10637953" y="6441532"/>
                <a:ext cx="168659" cy="132422"/>
              </a:xfrm>
              <a:custGeom>
                <a:avLst/>
                <a:gdLst>
                  <a:gd name="connsiteX0" fmla="*/ 166962 w 168659"/>
                  <a:gd name="connsiteY0" fmla="*/ 131384 h 132422"/>
                  <a:gd name="connsiteX1" fmla="*/ 153285 w 168659"/>
                  <a:gd name="connsiteY1" fmla="*/ 131384 h 132422"/>
                  <a:gd name="connsiteX2" fmla="*/ 138969 w 168659"/>
                  <a:gd name="connsiteY2" fmla="*/ 131384 h 132422"/>
                  <a:gd name="connsiteX3" fmla="*/ 133345 w 168659"/>
                  <a:gd name="connsiteY3" fmla="*/ 78658 h 132422"/>
                  <a:gd name="connsiteX4" fmla="*/ 127658 w 168659"/>
                  <a:gd name="connsiteY4" fmla="*/ 36157 h 132422"/>
                  <a:gd name="connsiteX5" fmla="*/ 106247 w 168659"/>
                  <a:gd name="connsiteY5" fmla="*/ 78274 h 132422"/>
                  <a:gd name="connsiteX6" fmla="*/ 80044 w 168659"/>
                  <a:gd name="connsiteY6" fmla="*/ 131384 h 132422"/>
                  <a:gd name="connsiteX7" fmla="*/ 74676 w 168659"/>
                  <a:gd name="connsiteY7" fmla="*/ 131064 h 132422"/>
                  <a:gd name="connsiteX8" fmla="*/ 70074 w 168659"/>
                  <a:gd name="connsiteY8" fmla="*/ 131384 h 132422"/>
                  <a:gd name="connsiteX9" fmla="*/ 45341 w 168659"/>
                  <a:gd name="connsiteY9" fmla="*/ 82108 h 132422"/>
                  <a:gd name="connsiteX10" fmla="*/ 21310 w 168659"/>
                  <a:gd name="connsiteY10" fmla="*/ 36157 h 132422"/>
                  <a:gd name="connsiteX11" fmla="*/ 17348 w 168659"/>
                  <a:gd name="connsiteY11" fmla="*/ 79935 h 132422"/>
                  <a:gd name="connsiteX12" fmla="*/ 13705 w 168659"/>
                  <a:gd name="connsiteY12" fmla="*/ 131384 h 132422"/>
                  <a:gd name="connsiteX13" fmla="*/ 6100 w 168659"/>
                  <a:gd name="connsiteY13" fmla="*/ 131384 h 132422"/>
                  <a:gd name="connsiteX14" fmla="*/ -1570 w 168659"/>
                  <a:gd name="connsiteY14" fmla="*/ 131384 h 132422"/>
                  <a:gd name="connsiteX15" fmla="*/ 4821 w 168659"/>
                  <a:gd name="connsiteY15" fmla="*/ 65045 h 132422"/>
                  <a:gd name="connsiteX16" fmla="*/ 11212 w 168659"/>
                  <a:gd name="connsiteY16" fmla="*/ -975 h 132422"/>
                  <a:gd name="connsiteX17" fmla="*/ 20416 w 168659"/>
                  <a:gd name="connsiteY17" fmla="*/ -975 h 132422"/>
                  <a:gd name="connsiteX18" fmla="*/ 32111 w 168659"/>
                  <a:gd name="connsiteY18" fmla="*/ -975 h 132422"/>
                  <a:gd name="connsiteX19" fmla="*/ 55374 w 168659"/>
                  <a:gd name="connsiteY19" fmla="*/ 45424 h 132422"/>
                  <a:gd name="connsiteX20" fmla="*/ 82856 w 168659"/>
                  <a:gd name="connsiteY20" fmla="*/ 96552 h 132422"/>
                  <a:gd name="connsiteX21" fmla="*/ 105544 w 168659"/>
                  <a:gd name="connsiteY21" fmla="*/ 51112 h 132422"/>
                  <a:gd name="connsiteX22" fmla="*/ 131108 w 168659"/>
                  <a:gd name="connsiteY22" fmla="*/ -720 h 132422"/>
                  <a:gd name="connsiteX23" fmla="*/ 139353 w 168659"/>
                  <a:gd name="connsiteY23" fmla="*/ -336 h 132422"/>
                  <a:gd name="connsiteX24" fmla="*/ 149962 w 168659"/>
                  <a:gd name="connsiteY24" fmla="*/ -720 h 132422"/>
                  <a:gd name="connsiteX25" fmla="*/ 157631 w 168659"/>
                  <a:gd name="connsiteY25" fmla="*/ 61977 h 132422"/>
                  <a:gd name="connsiteX26" fmla="*/ 167090 w 168659"/>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659" h="132422">
                    <a:moveTo>
                      <a:pt x="166962" y="131384"/>
                    </a:moveTo>
                    <a:cubicBezTo>
                      <a:pt x="163063" y="131384"/>
                      <a:pt x="158206" y="131384"/>
                      <a:pt x="153285" y="131384"/>
                    </a:cubicBezTo>
                    <a:cubicBezTo>
                      <a:pt x="148364" y="131384"/>
                      <a:pt x="143315" y="131384"/>
                      <a:pt x="138969" y="131384"/>
                    </a:cubicBezTo>
                    <a:lnTo>
                      <a:pt x="133345" y="78658"/>
                    </a:lnTo>
                    <a:cubicBezTo>
                      <a:pt x="131492" y="62488"/>
                      <a:pt x="127658" y="36157"/>
                      <a:pt x="127658" y="36157"/>
                    </a:cubicBezTo>
                    <a:cubicBezTo>
                      <a:pt x="121650" y="47916"/>
                      <a:pt x="118071" y="54499"/>
                      <a:pt x="106247" y="78274"/>
                    </a:cubicBezTo>
                    <a:lnTo>
                      <a:pt x="80044" y="131384"/>
                    </a:lnTo>
                    <a:cubicBezTo>
                      <a:pt x="78254" y="131192"/>
                      <a:pt x="76465" y="131064"/>
                      <a:pt x="74676" y="131064"/>
                    </a:cubicBezTo>
                    <a:cubicBezTo>
                      <a:pt x="73142" y="131064"/>
                      <a:pt x="71608" y="131128"/>
                      <a:pt x="70074" y="131384"/>
                    </a:cubicBezTo>
                    <a:cubicBezTo>
                      <a:pt x="60232" y="110996"/>
                      <a:pt x="59721" y="110868"/>
                      <a:pt x="45341" y="82108"/>
                    </a:cubicBezTo>
                    <a:cubicBezTo>
                      <a:pt x="34987" y="61401"/>
                      <a:pt x="31536" y="54499"/>
                      <a:pt x="21310" y="36157"/>
                    </a:cubicBezTo>
                    <a:cubicBezTo>
                      <a:pt x="19329" y="57183"/>
                      <a:pt x="19329" y="55969"/>
                      <a:pt x="17348" y="79935"/>
                    </a:cubicBezTo>
                    <a:cubicBezTo>
                      <a:pt x="15686" y="99939"/>
                      <a:pt x="15366" y="110485"/>
                      <a:pt x="13705" y="131384"/>
                    </a:cubicBezTo>
                    <a:cubicBezTo>
                      <a:pt x="11084" y="131384"/>
                      <a:pt x="8592" y="131384"/>
                      <a:pt x="6100" y="131384"/>
                    </a:cubicBezTo>
                    <a:cubicBezTo>
                      <a:pt x="3607" y="131384"/>
                      <a:pt x="1051" y="131384"/>
                      <a:pt x="-1570" y="131384"/>
                    </a:cubicBezTo>
                    <a:cubicBezTo>
                      <a:pt x="795" y="109398"/>
                      <a:pt x="1881" y="97383"/>
                      <a:pt x="4821" y="65045"/>
                    </a:cubicBezTo>
                    <a:cubicBezTo>
                      <a:pt x="7761" y="32706"/>
                      <a:pt x="9550" y="19923"/>
                      <a:pt x="11212" y="-975"/>
                    </a:cubicBezTo>
                    <a:cubicBezTo>
                      <a:pt x="14344" y="-975"/>
                      <a:pt x="17603" y="-975"/>
                      <a:pt x="20416" y="-975"/>
                    </a:cubicBezTo>
                    <a:cubicBezTo>
                      <a:pt x="24506" y="-975"/>
                      <a:pt x="28468" y="-975"/>
                      <a:pt x="32111" y="-975"/>
                    </a:cubicBezTo>
                    <a:cubicBezTo>
                      <a:pt x="38502" y="12702"/>
                      <a:pt x="41186" y="18198"/>
                      <a:pt x="55374" y="45424"/>
                    </a:cubicBezTo>
                    <a:cubicBezTo>
                      <a:pt x="69946" y="73736"/>
                      <a:pt x="74548" y="81022"/>
                      <a:pt x="82856" y="96552"/>
                    </a:cubicBezTo>
                    <a:cubicBezTo>
                      <a:pt x="91036" y="80702"/>
                      <a:pt x="95638" y="71436"/>
                      <a:pt x="105544" y="51112"/>
                    </a:cubicBezTo>
                    <a:cubicBezTo>
                      <a:pt x="117751" y="26570"/>
                      <a:pt x="125165" y="11296"/>
                      <a:pt x="131108" y="-720"/>
                    </a:cubicBezTo>
                    <a:cubicBezTo>
                      <a:pt x="133729" y="-464"/>
                      <a:pt x="136477" y="-336"/>
                      <a:pt x="139353" y="-336"/>
                    </a:cubicBezTo>
                    <a:cubicBezTo>
                      <a:pt x="142804" y="-336"/>
                      <a:pt x="146383" y="-336"/>
                      <a:pt x="149962" y="-720"/>
                    </a:cubicBezTo>
                    <a:cubicBezTo>
                      <a:pt x="151624" y="16536"/>
                      <a:pt x="153285" y="30021"/>
                      <a:pt x="157631" y="61977"/>
                    </a:cubicBezTo>
                    <a:cubicBezTo>
                      <a:pt x="163063" y="101793"/>
                      <a:pt x="164342" y="113808"/>
                      <a:pt x="167090" y="131448"/>
                    </a:cubicBezTo>
                  </a:path>
                </a:pathLst>
              </a:custGeom>
              <a:grpFill/>
              <a:ln w="6363" cap="flat">
                <a:noFill/>
                <a:prstDash val="solid"/>
                <a:miter/>
              </a:ln>
            </p:spPr>
            <p:txBody>
              <a:bodyPr rtlCol="0" anchor="ctr"/>
              <a:lstStyle/>
              <a:p>
                <a:endParaRPr lang="sv-SE" dirty="0">
                  <a:solidFill>
                    <a:schemeClr val="bg1"/>
                  </a:solidFill>
                </a:endParaRPr>
              </a:p>
            </p:txBody>
          </p:sp>
          <p:sp>
            <p:nvSpPr>
              <p:cNvPr id="39" name="Frihandsfigur: Form 38">
                <a:extLst>
                  <a:ext uri="{FF2B5EF4-FFF2-40B4-BE49-F238E27FC236}">
                    <a16:creationId xmlns:a16="http://schemas.microsoft.com/office/drawing/2014/main" id="{77E3702B-59B4-4AE1-866C-3AD98BAD181B}"/>
                  </a:ext>
                </a:extLst>
              </p:cNvPr>
              <p:cNvSpPr/>
              <p:nvPr/>
            </p:nvSpPr>
            <p:spPr>
              <a:xfrm>
                <a:off x="10827191" y="6441532"/>
                <a:ext cx="168723" cy="132422"/>
              </a:xfrm>
              <a:custGeom>
                <a:avLst/>
                <a:gdLst>
                  <a:gd name="connsiteX0" fmla="*/ 166962 w 168723"/>
                  <a:gd name="connsiteY0" fmla="*/ 131384 h 132422"/>
                  <a:gd name="connsiteX1" fmla="*/ 153286 w 168723"/>
                  <a:gd name="connsiteY1" fmla="*/ 131384 h 132422"/>
                  <a:gd name="connsiteX2" fmla="*/ 138970 w 168723"/>
                  <a:gd name="connsiteY2" fmla="*/ 131384 h 132422"/>
                  <a:gd name="connsiteX3" fmla="*/ 133282 w 168723"/>
                  <a:gd name="connsiteY3" fmla="*/ 78658 h 132422"/>
                  <a:gd name="connsiteX4" fmla="*/ 127658 w 168723"/>
                  <a:gd name="connsiteY4" fmla="*/ 36157 h 132422"/>
                  <a:gd name="connsiteX5" fmla="*/ 106247 w 168723"/>
                  <a:gd name="connsiteY5" fmla="*/ 78274 h 132422"/>
                  <a:gd name="connsiteX6" fmla="*/ 80044 w 168723"/>
                  <a:gd name="connsiteY6" fmla="*/ 131384 h 132422"/>
                  <a:gd name="connsiteX7" fmla="*/ 74612 w 168723"/>
                  <a:gd name="connsiteY7" fmla="*/ 131064 h 132422"/>
                  <a:gd name="connsiteX8" fmla="*/ 70074 w 168723"/>
                  <a:gd name="connsiteY8" fmla="*/ 131384 h 132422"/>
                  <a:gd name="connsiteX9" fmla="*/ 45341 w 168723"/>
                  <a:gd name="connsiteY9" fmla="*/ 82108 h 132422"/>
                  <a:gd name="connsiteX10" fmla="*/ 21310 w 168723"/>
                  <a:gd name="connsiteY10" fmla="*/ 36157 h 132422"/>
                  <a:gd name="connsiteX11" fmla="*/ 17348 w 168723"/>
                  <a:gd name="connsiteY11" fmla="*/ 79935 h 132422"/>
                  <a:gd name="connsiteX12" fmla="*/ 13705 w 168723"/>
                  <a:gd name="connsiteY12" fmla="*/ 131384 h 132422"/>
                  <a:gd name="connsiteX13" fmla="*/ 6036 w 168723"/>
                  <a:gd name="connsiteY13" fmla="*/ 131384 h 132422"/>
                  <a:gd name="connsiteX14" fmla="*/ -1570 w 168723"/>
                  <a:gd name="connsiteY14" fmla="*/ 131384 h 132422"/>
                  <a:gd name="connsiteX15" fmla="*/ 4821 w 168723"/>
                  <a:gd name="connsiteY15" fmla="*/ 65045 h 132422"/>
                  <a:gd name="connsiteX16" fmla="*/ 11212 w 168723"/>
                  <a:gd name="connsiteY16" fmla="*/ -975 h 132422"/>
                  <a:gd name="connsiteX17" fmla="*/ 20416 w 168723"/>
                  <a:gd name="connsiteY17" fmla="*/ -975 h 132422"/>
                  <a:gd name="connsiteX18" fmla="*/ 32111 w 168723"/>
                  <a:gd name="connsiteY18" fmla="*/ -975 h 132422"/>
                  <a:gd name="connsiteX19" fmla="*/ 55374 w 168723"/>
                  <a:gd name="connsiteY19" fmla="*/ 45424 h 132422"/>
                  <a:gd name="connsiteX20" fmla="*/ 82792 w 168723"/>
                  <a:gd name="connsiteY20" fmla="*/ 96552 h 132422"/>
                  <a:gd name="connsiteX21" fmla="*/ 105544 w 168723"/>
                  <a:gd name="connsiteY21" fmla="*/ 51112 h 132422"/>
                  <a:gd name="connsiteX22" fmla="*/ 131108 w 168723"/>
                  <a:gd name="connsiteY22" fmla="*/ -720 h 132422"/>
                  <a:gd name="connsiteX23" fmla="*/ 139417 w 168723"/>
                  <a:gd name="connsiteY23" fmla="*/ -336 h 132422"/>
                  <a:gd name="connsiteX24" fmla="*/ 150026 w 168723"/>
                  <a:gd name="connsiteY24" fmla="*/ -720 h 132422"/>
                  <a:gd name="connsiteX25" fmla="*/ 157695 w 168723"/>
                  <a:gd name="connsiteY25" fmla="*/ 61977 h 132422"/>
                  <a:gd name="connsiteX26" fmla="*/ 167154 w 168723"/>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723" h="132422">
                    <a:moveTo>
                      <a:pt x="166962" y="131384"/>
                    </a:moveTo>
                    <a:cubicBezTo>
                      <a:pt x="162999" y="131384"/>
                      <a:pt x="158206" y="131384"/>
                      <a:pt x="153286" y="131384"/>
                    </a:cubicBezTo>
                    <a:cubicBezTo>
                      <a:pt x="148364" y="131384"/>
                      <a:pt x="143315" y="131384"/>
                      <a:pt x="138970" y="131384"/>
                    </a:cubicBezTo>
                    <a:lnTo>
                      <a:pt x="133282" y="78658"/>
                    </a:lnTo>
                    <a:cubicBezTo>
                      <a:pt x="131492" y="62488"/>
                      <a:pt x="127658" y="36157"/>
                      <a:pt x="127658" y="36157"/>
                    </a:cubicBezTo>
                    <a:cubicBezTo>
                      <a:pt x="121650" y="47916"/>
                      <a:pt x="118071" y="54499"/>
                      <a:pt x="106247" y="78274"/>
                    </a:cubicBezTo>
                    <a:lnTo>
                      <a:pt x="80044" y="131384"/>
                    </a:lnTo>
                    <a:cubicBezTo>
                      <a:pt x="78255" y="131192"/>
                      <a:pt x="76401" y="131064"/>
                      <a:pt x="74612" y="131064"/>
                    </a:cubicBezTo>
                    <a:cubicBezTo>
                      <a:pt x="73078" y="131064"/>
                      <a:pt x="71544" y="131128"/>
                      <a:pt x="70074" y="131384"/>
                    </a:cubicBezTo>
                    <a:cubicBezTo>
                      <a:pt x="60232" y="110996"/>
                      <a:pt x="59657" y="110868"/>
                      <a:pt x="45341" y="82108"/>
                    </a:cubicBezTo>
                    <a:cubicBezTo>
                      <a:pt x="34987" y="61401"/>
                      <a:pt x="31536" y="54499"/>
                      <a:pt x="21310" y="36157"/>
                    </a:cubicBezTo>
                    <a:cubicBezTo>
                      <a:pt x="19329" y="57183"/>
                      <a:pt x="19329" y="55969"/>
                      <a:pt x="17348" y="79935"/>
                    </a:cubicBezTo>
                    <a:cubicBezTo>
                      <a:pt x="15686" y="99939"/>
                      <a:pt x="15302" y="110485"/>
                      <a:pt x="13705" y="131384"/>
                    </a:cubicBezTo>
                    <a:cubicBezTo>
                      <a:pt x="11085" y="131384"/>
                      <a:pt x="8592" y="131384"/>
                      <a:pt x="6036" y="131384"/>
                    </a:cubicBezTo>
                    <a:cubicBezTo>
                      <a:pt x="3479" y="131384"/>
                      <a:pt x="1051" y="131384"/>
                      <a:pt x="-1570" y="131384"/>
                    </a:cubicBezTo>
                    <a:cubicBezTo>
                      <a:pt x="795" y="109398"/>
                      <a:pt x="1881" y="97383"/>
                      <a:pt x="4821" y="65045"/>
                    </a:cubicBezTo>
                    <a:cubicBezTo>
                      <a:pt x="7761" y="32706"/>
                      <a:pt x="9551" y="19923"/>
                      <a:pt x="11212" y="-975"/>
                    </a:cubicBezTo>
                    <a:cubicBezTo>
                      <a:pt x="14344" y="-975"/>
                      <a:pt x="17603" y="-975"/>
                      <a:pt x="20416" y="-975"/>
                    </a:cubicBezTo>
                    <a:cubicBezTo>
                      <a:pt x="24506" y="-975"/>
                      <a:pt x="28468" y="-975"/>
                      <a:pt x="32111" y="-975"/>
                    </a:cubicBezTo>
                    <a:cubicBezTo>
                      <a:pt x="38822" y="12702"/>
                      <a:pt x="41186" y="18198"/>
                      <a:pt x="55374" y="45424"/>
                    </a:cubicBezTo>
                    <a:cubicBezTo>
                      <a:pt x="69946" y="73736"/>
                      <a:pt x="74548" y="81022"/>
                      <a:pt x="82792" y="96552"/>
                    </a:cubicBezTo>
                    <a:cubicBezTo>
                      <a:pt x="90973" y="80702"/>
                      <a:pt x="95574" y="71436"/>
                      <a:pt x="105544" y="51112"/>
                    </a:cubicBezTo>
                    <a:cubicBezTo>
                      <a:pt x="117751" y="26570"/>
                      <a:pt x="125165" y="11296"/>
                      <a:pt x="131108" y="-720"/>
                    </a:cubicBezTo>
                    <a:cubicBezTo>
                      <a:pt x="133729" y="-720"/>
                      <a:pt x="136541" y="-336"/>
                      <a:pt x="139417" y="-336"/>
                    </a:cubicBezTo>
                    <a:cubicBezTo>
                      <a:pt x="142292" y="-336"/>
                      <a:pt x="146447" y="-336"/>
                      <a:pt x="150026" y="-720"/>
                    </a:cubicBezTo>
                    <a:cubicBezTo>
                      <a:pt x="151688" y="16536"/>
                      <a:pt x="153286" y="30021"/>
                      <a:pt x="157695" y="61977"/>
                    </a:cubicBezTo>
                    <a:cubicBezTo>
                      <a:pt x="163127" y="101793"/>
                      <a:pt x="164086" y="113808"/>
                      <a:pt x="167154" y="131448"/>
                    </a:cubicBezTo>
                  </a:path>
                </a:pathLst>
              </a:custGeom>
              <a:grpFill/>
              <a:ln w="6363" cap="flat">
                <a:noFill/>
                <a:prstDash val="solid"/>
                <a:miter/>
              </a:ln>
            </p:spPr>
            <p:txBody>
              <a:bodyPr rtlCol="0" anchor="ctr"/>
              <a:lstStyle/>
              <a:p>
                <a:endParaRPr lang="sv-SE" dirty="0">
                  <a:solidFill>
                    <a:schemeClr val="bg1"/>
                  </a:solidFill>
                </a:endParaRPr>
              </a:p>
            </p:txBody>
          </p:sp>
          <p:sp>
            <p:nvSpPr>
              <p:cNvPr id="40" name="Frihandsfigur: Form 39">
                <a:extLst>
                  <a:ext uri="{FF2B5EF4-FFF2-40B4-BE49-F238E27FC236}">
                    <a16:creationId xmlns:a16="http://schemas.microsoft.com/office/drawing/2014/main" id="{0FE3E8CE-0BEB-4705-A673-1D722EA6D006}"/>
                  </a:ext>
                </a:extLst>
              </p:cNvPr>
              <p:cNvSpPr/>
              <p:nvPr/>
            </p:nvSpPr>
            <p:spPr>
              <a:xfrm>
                <a:off x="11022949" y="6442810"/>
                <a:ext cx="120854" cy="133956"/>
              </a:xfrm>
              <a:custGeom>
                <a:avLst/>
                <a:gdLst>
                  <a:gd name="connsiteX0" fmla="*/ 43871 w 120854"/>
                  <a:gd name="connsiteY0" fmla="*/ 132854 h 133956"/>
                  <a:gd name="connsiteX1" fmla="*/ 3351 w 120854"/>
                  <a:gd name="connsiteY1" fmla="*/ 109718 h 133956"/>
                  <a:gd name="connsiteX2" fmla="*/ -994 w 120854"/>
                  <a:gd name="connsiteY2" fmla="*/ 78275 h 133956"/>
                  <a:gd name="connsiteX3" fmla="*/ -994 w 120854"/>
                  <a:gd name="connsiteY3" fmla="*/ 49578 h 133956"/>
                  <a:gd name="connsiteX4" fmla="*/ -1570 w 120854"/>
                  <a:gd name="connsiteY4" fmla="*/ -975 h 133956"/>
                  <a:gd name="connsiteX5" fmla="*/ 11660 w 120854"/>
                  <a:gd name="connsiteY5" fmla="*/ -975 h 133956"/>
                  <a:gd name="connsiteX6" fmla="*/ 26040 w 120854"/>
                  <a:gd name="connsiteY6" fmla="*/ -975 h 133956"/>
                  <a:gd name="connsiteX7" fmla="*/ 25528 w 120854"/>
                  <a:gd name="connsiteY7" fmla="*/ 47789 h 133956"/>
                  <a:gd name="connsiteX8" fmla="*/ 25528 w 120854"/>
                  <a:gd name="connsiteY8" fmla="*/ 84666 h 133956"/>
                  <a:gd name="connsiteX9" fmla="*/ 55694 w 120854"/>
                  <a:gd name="connsiteY9" fmla="*/ 114639 h 133956"/>
                  <a:gd name="connsiteX10" fmla="*/ 92059 w 120854"/>
                  <a:gd name="connsiteY10" fmla="*/ 98853 h 133956"/>
                  <a:gd name="connsiteX11" fmla="*/ 92059 w 120854"/>
                  <a:gd name="connsiteY11" fmla="*/ 57951 h 133956"/>
                  <a:gd name="connsiteX12" fmla="*/ 91484 w 120854"/>
                  <a:gd name="connsiteY12" fmla="*/ -975 h 133956"/>
                  <a:gd name="connsiteX13" fmla="*/ 105416 w 120854"/>
                  <a:gd name="connsiteY13" fmla="*/ -975 h 133956"/>
                  <a:gd name="connsiteX14" fmla="*/ 118966 w 120854"/>
                  <a:gd name="connsiteY14" fmla="*/ -975 h 133956"/>
                  <a:gd name="connsiteX15" fmla="*/ 118198 w 120854"/>
                  <a:gd name="connsiteY15" fmla="*/ 59931 h 133956"/>
                  <a:gd name="connsiteX16" fmla="*/ 119285 w 120854"/>
                  <a:gd name="connsiteY16" fmla="*/ 130233 h 133956"/>
                  <a:gd name="connsiteX17" fmla="*/ 105353 w 120854"/>
                  <a:gd name="connsiteY17" fmla="*/ 130233 h 133956"/>
                  <a:gd name="connsiteX18" fmla="*/ 91676 w 120854"/>
                  <a:gd name="connsiteY18" fmla="*/ 130233 h 133956"/>
                  <a:gd name="connsiteX19" fmla="*/ 91676 w 120854"/>
                  <a:gd name="connsiteY19" fmla="*/ 112402 h 133956"/>
                  <a:gd name="connsiteX20" fmla="*/ 43487 w 120854"/>
                  <a:gd name="connsiteY20" fmla="*/ 132981 h 13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854" h="133956">
                    <a:moveTo>
                      <a:pt x="43871" y="132854"/>
                    </a:moveTo>
                    <a:cubicBezTo>
                      <a:pt x="26999" y="133684"/>
                      <a:pt x="11212" y="124673"/>
                      <a:pt x="3351" y="109718"/>
                    </a:cubicBezTo>
                    <a:cubicBezTo>
                      <a:pt x="-419" y="99684"/>
                      <a:pt x="-1889" y="88947"/>
                      <a:pt x="-994" y="78275"/>
                    </a:cubicBezTo>
                    <a:lnTo>
                      <a:pt x="-994" y="49578"/>
                    </a:lnTo>
                    <a:cubicBezTo>
                      <a:pt x="-994" y="34687"/>
                      <a:pt x="-994" y="16281"/>
                      <a:pt x="-1570" y="-975"/>
                    </a:cubicBezTo>
                    <a:cubicBezTo>
                      <a:pt x="2456" y="-975"/>
                      <a:pt x="6931" y="-975"/>
                      <a:pt x="11660" y="-975"/>
                    </a:cubicBezTo>
                    <a:cubicBezTo>
                      <a:pt x="16389" y="-975"/>
                      <a:pt x="21246" y="-975"/>
                      <a:pt x="26040" y="-975"/>
                    </a:cubicBezTo>
                    <a:cubicBezTo>
                      <a:pt x="26040" y="16664"/>
                      <a:pt x="25528" y="30469"/>
                      <a:pt x="25528" y="47789"/>
                    </a:cubicBezTo>
                    <a:lnTo>
                      <a:pt x="25528" y="84666"/>
                    </a:lnTo>
                    <a:cubicBezTo>
                      <a:pt x="25528" y="101537"/>
                      <a:pt x="33517" y="114639"/>
                      <a:pt x="55694" y="114639"/>
                    </a:cubicBezTo>
                    <a:cubicBezTo>
                      <a:pt x="69307" y="113872"/>
                      <a:pt x="82217" y="108312"/>
                      <a:pt x="92059" y="98853"/>
                    </a:cubicBezTo>
                    <a:cubicBezTo>
                      <a:pt x="92059" y="89586"/>
                      <a:pt x="92059" y="69774"/>
                      <a:pt x="92059" y="57951"/>
                    </a:cubicBezTo>
                    <a:cubicBezTo>
                      <a:pt x="92059" y="36860"/>
                      <a:pt x="91676" y="14875"/>
                      <a:pt x="91484" y="-975"/>
                    </a:cubicBezTo>
                    <a:cubicBezTo>
                      <a:pt x="94616" y="-975"/>
                      <a:pt x="100048" y="-975"/>
                      <a:pt x="105416" y="-975"/>
                    </a:cubicBezTo>
                    <a:cubicBezTo>
                      <a:pt x="110785" y="-975"/>
                      <a:pt x="116153" y="-975"/>
                      <a:pt x="118966" y="-975"/>
                    </a:cubicBezTo>
                    <a:cubicBezTo>
                      <a:pt x="118966" y="14108"/>
                      <a:pt x="118198" y="22288"/>
                      <a:pt x="118198" y="59931"/>
                    </a:cubicBezTo>
                    <a:cubicBezTo>
                      <a:pt x="118198" y="86454"/>
                      <a:pt x="118582" y="108312"/>
                      <a:pt x="119285" y="130233"/>
                    </a:cubicBezTo>
                    <a:cubicBezTo>
                      <a:pt x="114620" y="130233"/>
                      <a:pt x="109954" y="130233"/>
                      <a:pt x="105353" y="130233"/>
                    </a:cubicBezTo>
                    <a:cubicBezTo>
                      <a:pt x="100751" y="130233"/>
                      <a:pt x="96213" y="130233"/>
                      <a:pt x="91676" y="130233"/>
                    </a:cubicBezTo>
                    <a:cubicBezTo>
                      <a:pt x="91676" y="123842"/>
                      <a:pt x="91676" y="116621"/>
                      <a:pt x="91676" y="112402"/>
                    </a:cubicBezTo>
                    <a:cubicBezTo>
                      <a:pt x="78894" y="125185"/>
                      <a:pt x="61574" y="132598"/>
                      <a:pt x="43487" y="132981"/>
                    </a:cubicBezTo>
                  </a:path>
                </a:pathLst>
              </a:custGeom>
              <a:grpFill/>
              <a:ln w="6363" cap="flat">
                <a:noFill/>
                <a:prstDash val="solid"/>
                <a:miter/>
              </a:ln>
            </p:spPr>
            <p:txBody>
              <a:bodyPr rtlCol="0" anchor="ctr"/>
              <a:lstStyle/>
              <a:p>
                <a:endParaRPr lang="sv-SE" dirty="0">
                  <a:solidFill>
                    <a:schemeClr val="bg1"/>
                  </a:solidFill>
                </a:endParaRPr>
              </a:p>
            </p:txBody>
          </p:sp>
        </p:grpSp>
        <p:grpSp>
          <p:nvGrpSpPr>
            <p:cNvPr id="10" name="Bild 7">
              <a:extLst>
                <a:ext uri="{FF2B5EF4-FFF2-40B4-BE49-F238E27FC236}">
                  <a16:creationId xmlns:a16="http://schemas.microsoft.com/office/drawing/2014/main" id="{DE546A68-5D30-44F2-812C-D8FC6D07CE56}"/>
                </a:ext>
              </a:extLst>
            </p:cNvPr>
            <p:cNvGrpSpPr/>
            <p:nvPr userDrawn="1"/>
          </p:nvGrpSpPr>
          <p:grpSpPr>
            <a:xfrm>
              <a:off x="9962286" y="6237019"/>
              <a:ext cx="1335030" cy="370939"/>
              <a:chOff x="9962286" y="6237019"/>
              <a:chExt cx="1335030" cy="370939"/>
            </a:xfrm>
            <a:solidFill>
              <a:schemeClr val="bg1"/>
            </a:solidFill>
          </p:grpSpPr>
          <p:sp>
            <p:nvSpPr>
              <p:cNvPr id="24" name="Frihandsfigur: Form 23">
                <a:extLst>
                  <a:ext uri="{FF2B5EF4-FFF2-40B4-BE49-F238E27FC236}">
                    <a16:creationId xmlns:a16="http://schemas.microsoft.com/office/drawing/2014/main" id="{E4B5585B-C9E0-4B16-B440-3C655C37D615}"/>
                  </a:ext>
                </a:extLst>
              </p:cNvPr>
              <p:cNvSpPr/>
              <p:nvPr/>
            </p:nvSpPr>
            <p:spPr>
              <a:xfrm>
                <a:off x="11178060" y="6442810"/>
                <a:ext cx="119257" cy="132742"/>
              </a:xfrm>
              <a:custGeom>
                <a:avLst/>
                <a:gdLst>
                  <a:gd name="connsiteX0" fmla="*/ 117623 w 119257"/>
                  <a:gd name="connsiteY0" fmla="*/ 131768 h 132742"/>
                  <a:gd name="connsiteX1" fmla="*/ 106631 w 119257"/>
                  <a:gd name="connsiteY1" fmla="*/ 131768 h 132742"/>
                  <a:gd name="connsiteX2" fmla="*/ 96916 w 119257"/>
                  <a:gd name="connsiteY2" fmla="*/ 131768 h 132742"/>
                  <a:gd name="connsiteX3" fmla="*/ 45788 w 119257"/>
                  <a:gd name="connsiteY3" fmla="*/ 71564 h 132742"/>
                  <a:gd name="connsiteX4" fmla="*/ 10509 w 119257"/>
                  <a:gd name="connsiteY4" fmla="*/ 32131 h 132742"/>
                  <a:gd name="connsiteX5" fmla="*/ 10509 w 119257"/>
                  <a:gd name="connsiteY5" fmla="*/ 64662 h 132742"/>
                  <a:gd name="connsiteX6" fmla="*/ 11212 w 119257"/>
                  <a:gd name="connsiteY6" fmla="*/ 130106 h 132742"/>
                  <a:gd name="connsiteX7" fmla="*/ 4821 w 119257"/>
                  <a:gd name="connsiteY7" fmla="*/ 130106 h 132742"/>
                  <a:gd name="connsiteX8" fmla="*/ -1570 w 119257"/>
                  <a:gd name="connsiteY8" fmla="*/ 130106 h 132742"/>
                  <a:gd name="connsiteX9" fmla="*/ -1570 w 119257"/>
                  <a:gd name="connsiteY9" fmla="*/ 64853 h 132742"/>
                  <a:gd name="connsiteX10" fmla="*/ -1570 w 119257"/>
                  <a:gd name="connsiteY10" fmla="*/ -975 h 132742"/>
                  <a:gd name="connsiteX11" fmla="*/ 9359 w 119257"/>
                  <a:gd name="connsiteY11" fmla="*/ -975 h 132742"/>
                  <a:gd name="connsiteX12" fmla="*/ 19201 w 119257"/>
                  <a:gd name="connsiteY12" fmla="*/ -975 h 132742"/>
                  <a:gd name="connsiteX13" fmla="*/ 66623 w 119257"/>
                  <a:gd name="connsiteY13" fmla="*/ 55778 h 132742"/>
                  <a:gd name="connsiteX14" fmla="*/ 104969 w 119257"/>
                  <a:gd name="connsiteY14" fmla="*/ 99556 h 132742"/>
                  <a:gd name="connsiteX15" fmla="*/ 104969 w 119257"/>
                  <a:gd name="connsiteY15" fmla="*/ 64853 h 132742"/>
                  <a:gd name="connsiteX16" fmla="*/ 104458 w 119257"/>
                  <a:gd name="connsiteY16" fmla="*/ -975 h 132742"/>
                  <a:gd name="connsiteX17" fmla="*/ 110849 w 119257"/>
                  <a:gd name="connsiteY17" fmla="*/ -975 h 132742"/>
                  <a:gd name="connsiteX18" fmla="*/ 117687 w 119257"/>
                  <a:gd name="connsiteY18" fmla="*/ -975 h 132742"/>
                  <a:gd name="connsiteX19" fmla="*/ 117687 w 119257"/>
                  <a:gd name="connsiteY19" fmla="*/ 64662 h 132742"/>
                  <a:gd name="connsiteX20" fmla="*/ 117687 w 119257"/>
                  <a:gd name="connsiteY20" fmla="*/ 131768 h 1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57" h="132742">
                    <a:moveTo>
                      <a:pt x="117623" y="131768"/>
                    </a:moveTo>
                    <a:cubicBezTo>
                      <a:pt x="113469" y="131768"/>
                      <a:pt x="109954" y="131768"/>
                      <a:pt x="106631" y="131768"/>
                    </a:cubicBezTo>
                    <a:cubicBezTo>
                      <a:pt x="103307" y="131768"/>
                      <a:pt x="100240" y="131768"/>
                      <a:pt x="96916" y="131768"/>
                    </a:cubicBezTo>
                    <a:cubicBezTo>
                      <a:pt x="85476" y="119752"/>
                      <a:pt x="71352" y="101537"/>
                      <a:pt x="45788" y="71564"/>
                    </a:cubicBezTo>
                    <a:cubicBezTo>
                      <a:pt x="26615" y="49195"/>
                      <a:pt x="18690" y="40503"/>
                      <a:pt x="10509" y="32131"/>
                    </a:cubicBezTo>
                    <a:cubicBezTo>
                      <a:pt x="10509" y="35774"/>
                      <a:pt x="10509" y="57695"/>
                      <a:pt x="10509" y="64662"/>
                    </a:cubicBezTo>
                    <a:cubicBezTo>
                      <a:pt x="10509" y="79041"/>
                      <a:pt x="10893" y="112083"/>
                      <a:pt x="11212" y="130106"/>
                    </a:cubicBezTo>
                    <a:lnTo>
                      <a:pt x="4821" y="130106"/>
                    </a:lnTo>
                    <a:lnTo>
                      <a:pt x="-1570" y="130106"/>
                    </a:lnTo>
                    <a:cubicBezTo>
                      <a:pt x="-1570" y="113361"/>
                      <a:pt x="-1570" y="80127"/>
                      <a:pt x="-1570" y="64853"/>
                    </a:cubicBezTo>
                    <a:cubicBezTo>
                      <a:pt x="-1570" y="49578"/>
                      <a:pt x="-1570" y="15770"/>
                      <a:pt x="-1570" y="-975"/>
                    </a:cubicBezTo>
                    <a:cubicBezTo>
                      <a:pt x="2520" y="-975"/>
                      <a:pt x="6036" y="-975"/>
                      <a:pt x="9359" y="-975"/>
                    </a:cubicBezTo>
                    <a:cubicBezTo>
                      <a:pt x="12682" y="-975"/>
                      <a:pt x="15750" y="-975"/>
                      <a:pt x="19201" y="-975"/>
                    </a:cubicBezTo>
                    <a:cubicBezTo>
                      <a:pt x="32814" y="15578"/>
                      <a:pt x="38374" y="22672"/>
                      <a:pt x="66623" y="55778"/>
                    </a:cubicBezTo>
                    <a:cubicBezTo>
                      <a:pt x="87010" y="79552"/>
                      <a:pt x="94616" y="88500"/>
                      <a:pt x="104969" y="99556"/>
                    </a:cubicBezTo>
                    <a:cubicBezTo>
                      <a:pt x="104969" y="94635"/>
                      <a:pt x="104969" y="72267"/>
                      <a:pt x="104969" y="64853"/>
                    </a:cubicBezTo>
                    <a:cubicBezTo>
                      <a:pt x="104969" y="50281"/>
                      <a:pt x="104969" y="12510"/>
                      <a:pt x="104458" y="-975"/>
                    </a:cubicBezTo>
                    <a:cubicBezTo>
                      <a:pt x="106311" y="-975"/>
                      <a:pt x="108548" y="-975"/>
                      <a:pt x="110849" y="-975"/>
                    </a:cubicBezTo>
                    <a:cubicBezTo>
                      <a:pt x="113150" y="-975"/>
                      <a:pt x="115514" y="-975"/>
                      <a:pt x="117687" y="-975"/>
                    </a:cubicBezTo>
                    <a:cubicBezTo>
                      <a:pt x="117687" y="14683"/>
                      <a:pt x="117687" y="49003"/>
                      <a:pt x="117687" y="64662"/>
                    </a:cubicBezTo>
                    <a:cubicBezTo>
                      <a:pt x="117687" y="80319"/>
                      <a:pt x="117687" y="115790"/>
                      <a:pt x="117687" y="131768"/>
                    </a:cubicBezTo>
                  </a:path>
                </a:pathLst>
              </a:custGeom>
              <a:grpFill/>
              <a:ln w="6363" cap="flat">
                <a:noFill/>
                <a:prstDash val="solid"/>
                <a:miter/>
              </a:ln>
            </p:spPr>
            <p:txBody>
              <a:bodyPr rtlCol="0" anchor="ctr"/>
              <a:lstStyle/>
              <a:p>
                <a:endParaRPr lang="sv-SE" dirty="0">
                  <a:solidFill>
                    <a:schemeClr val="bg1"/>
                  </a:solidFill>
                </a:endParaRPr>
              </a:p>
            </p:txBody>
          </p:sp>
          <p:sp>
            <p:nvSpPr>
              <p:cNvPr id="25" name="Frihandsfigur: Form 24">
                <a:extLst>
                  <a:ext uri="{FF2B5EF4-FFF2-40B4-BE49-F238E27FC236}">
                    <a16:creationId xmlns:a16="http://schemas.microsoft.com/office/drawing/2014/main" id="{D3A4D2AE-12ED-4B29-918F-75BE794B5D0B}"/>
                  </a:ext>
                </a:extLst>
              </p:cNvPr>
              <p:cNvSpPr/>
              <p:nvPr/>
            </p:nvSpPr>
            <p:spPr>
              <a:xfrm>
                <a:off x="9962286" y="6237019"/>
                <a:ext cx="293610" cy="370939"/>
              </a:xfrm>
              <a:custGeom>
                <a:avLst/>
                <a:gdLst>
                  <a:gd name="connsiteX0" fmla="*/ 291912 w 293610"/>
                  <a:gd name="connsiteY0" fmla="*/ 878 h 370939"/>
                  <a:gd name="connsiteX1" fmla="*/ 291912 w 293610"/>
                  <a:gd name="connsiteY1" fmla="*/ -975 h 370939"/>
                  <a:gd name="connsiteX2" fmla="*/ -1501 w 293610"/>
                  <a:gd name="connsiteY2" fmla="*/ -975 h 370939"/>
                  <a:gd name="connsiteX3" fmla="*/ -1501 w 293610"/>
                  <a:gd name="connsiteY3" fmla="*/ 217598 h 370939"/>
                  <a:gd name="connsiteX4" fmla="*/ 3612 w 293610"/>
                  <a:gd name="connsiteY4" fmla="*/ 269174 h 370939"/>
                  <a:gd name="connsiteX5" fmla="*/ 144854 w 293610"/>
                  <a:gd name="connsiteY5" fmla="*/ 369961 h 370939"/>
                  <a:gd name="connsiteX6" fmla="*/ 232219 w 293610"/>
                  <a:gd name="connsiteY6" fmla="*/ 343119 h 370939"/>
                  <a:gd name="connsiteX7" fmla="*/ 284306 w 293610"/>
                  <a:gd name="connsiteY7" fmla="*/ 275054 h 370939"/>
                  <a:gd name="connsiteX8" fmla="*/ 292040 w 293610"/>
                  <a:gd name="connsiteY8" fmla="*/ 192610 h 370939"/>
                  <a:gd name="connsiteX9" fmla="*/ 10130 w 293610"/>
                  <a:gd name="connsiteY9" fmla="*/ 10657 h 370939"/>
                  <a:gd name="connsiteX10" fmla="*/ 280216 w 293610"/>
                  <a:gd name="connsiteY10" fmla="*/ 10657 h 370939"/>
                  <a:gd name="connsiteX11" fmla="*/ 280216 w 293610"/>
                  <a:gd name="connsiteY11" fmla="*/ 186602 h 370939"/>
                  <a:gd name="connsiteX12" fmla="*/ 273314 w 293610"/>
                  <a:gd name="connsiteY12" fmla="*/ 270836 h 370939"/>
                  <a:gd name="connsiteX13" fmla="*/ 273314 w 293610"/>
                  <a:gd name="connsiteY13" fmla="*/ 270836 h 370939"/>
                  <a:gd name="connsiteX14" fmla="*/ 272355 w 293610"/>
                  <a:gd name="connsiteY14" fmla="*/ 273648 h 370939"/>
                  <a:gd name="connsiteX15" fmla="*/ 271716 w 293610"/>
                  <a:gd name="connsiteY15" fmla="*/ 273648 h 370939"/>
                  <a:gd name="connsiteX16" fmla="*/ 271716 w 293610"/>
                  <a:gd name="connsiteY16" fmla="*/ 273648 h 370939"/>
                  <a:gd name="connsiteX17" fmla="*/ 268393 w 293610"/>
                  <a:gd name="connsiteY17" fmla="*/ 272306 h 370939"/>
                  <a:gd name="connsiteX18" fmla="*/ 268393 w 293610"/>
                  <a:gd name="connsiteY18" fmla="*/ 272306 h 370939"/>
                  <a:gd name="connsiteX19" fmla="*/ 235096 w 293610"/>
                  <a:gd name="connsiteY19" fmla="*/ 269558 h 370939"/>
                  <a:gd name="connsiteX20" fmla="*/ 228705 w 293610"/>
                  <a:gd name="connsiteY20" fmla="*/ 271347 h 370939"/>
                  <a:gd name="connsiteX21" fmla="*/ 175978 w 293610"/>
                  <a:gd name="connsiteY21" fmla="*/ 274287 h 370939"/>
                  <a:gd name="connsiteX22" fmla="*/ 114177 w 293610"/>
                  <a:gd name="connsiteY22" fmla="*/ 274287 h 370939"/>
                  <a:gd name="connsiteX23" fmla="*/ 61387 w 293610"/>
                  <a:gd name="connsiteY23" fmla="*/ 271347 h 370939"/>
                  <a:gd name="connsiteX24" fmla="*/ 61387 w 293610"/>
                  <a:gd name="connsiteY24" fmla="*/ 271347 h 370939"/>
                  <a:gd name="connsiteX25" fmla="*/ 55443 w 293610"/>
                  <a:gd name="connsiteY25" fmla="*/ 269558 h 370939"/>
                  <a:gd name="connsiteX26" fmla="*/ 43939 w 293610"/>
                  <a:gd name="connsiteY26" fmla="*/ 268024 h 370939"/>
                  <a:gd name="connsiteX27" fmla="*/ 22082 w 293610"/>
                  <a:gd name="connsiteY27" fmla="*/ 272306 h 370939"/>
                  <a:gd name="connsiteX28" fmla="*/ 22082 w 293610"/>
                  <a:gd name="connsiteY28" fmla="*/ 272306 h 370939"/>
                  <a:gd name="connsiteX29" fmla="*/ 18695 w 293610"/>
                  <a:gd name="connsiteY29" fmla="*/ 273776 h 370939"/>
                  <a:gd name="connsiteX30" fmla="*/ 18695 w 293610"/>
                  <a:gd name="connsiteY30" fmla="*/ 273776 h 370939"/>
                  <a:gd name="connsiteX31" fmla="*/ 17416 w 293610"/>
                  <a:gd name="connsiteY31" fmla="*/ 274287 h 370939"/>
                  <a:gd name="connsiteX32" fmla="*/ 14221 w 293610"/>
                  <a:gd name="connsiteY32" fmla="*/ 264125 h 370939"/>
                  <a:gd name="connsiteX33" fmla="*/ 10067 w 293610"/>
                  <a:gd name="connsiteY33" fmla="*/ 217854 h 370939"/>
                  <a:gd name="connsiteX34" fmla="*/ 144854 w 293610"/>
                  <a:gd name="connsiteY34" fmla="*/ 358330 h 370939"/>
                  <a:gd name="connsiteX35" fmla="*/ 22082 w 293610"/>
                  <a:gd name="connsiteY35" fmla="*/ 285152 h 370939"/>
                  <a:gd name="connsiteX36" fmla="*/ 24958 w 293610"/>
                  <a:gd name="connsiteY36" fmla="*/ 283746 h 370939"/>
                  <a:gd name="connsiteX37" fmla="*/ 52312 w 293610"/>
                  <a:gd name="connsiteY37" fmla="*/ 280742 h 370939"/>
                  <a:gd name="connsiteX38" fmla="*/ 57872 w 293610"/>
                  <a:gd name="connsiteY38" fmla="*/ 282404 h 370939"/>
                  <a:gd name="connsiteX39" fmla="*/ 58255 w 293610"/>
                  <a:gd name="connsiteY39" fmla="*/ 282404 h 370939"/>
                  <a:gd name="connsiteX40" fmla="*/ 94557 w 293610"/>
                  <a:gd name="connsiteY40" fmla="*/ 289370 h 370939"/>
                  <a:gd name="connsiteX41" fmla="*/ 118395 w 293610"/>
                  <a:gd name="connsiteY41" fmla="*/ 285088 h 370939"/>
                  <a:gd name="connsiteX42" fmla="*/ 172080 w 293610"/>
                  <a:gd name="connsiteY42" fmla="*/ 285088 h 370939"/>
                  <a:gd name="connsiteX43" fmla="*/ 232283 w 293610"/>
                  <a:gd name="connsiteY43" fmla="*/ 282404 h 370939"/>
                  <a:gd name="connsiteX44" fmla="*/ 232283 w 293610"/>
                  <a:gd name="connsiteY44" fmla="*/ 282404 h 370939"/>
                  <a:gd name="connsiteX45" fmla="*/ 238035 w 293610"/>
                  <a:gd name="connsiteY45" fmla="*/ 280678 h 370939"/>
                  <a:gd name="connsiteX46" fmla="*/ 265325 w 293610"/>
                  <a:gd name="connsiteY46" fmla="*/ 283682 h 370939"/>
                  <a:gd name="connsiteX47" fmla="*/ 267562 w 293610"/>
                  <a:gd name="connsiteY47" fmla="*/ 284705 h 370939"/>
                  <a:gd name="connsiteX48" fmla="*/ 144662 w 293610"/>
                  <a:gd name="connsiteY48" fmla="*/ 358266 h 37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3610" h="370939">
                    <a:moveTo>
                      <a:pt x="291912" y="878"/>
                    </a:moveTo>
                    <a:lnTo>
                      <a:pt x="291912" y="-975"/>
                    </a:lnTo>
                    <a:lnTo>
                      <a:pt x="-1501" y="-975"/>
                    </a:lnTo>
                    <a:lnTo>
                      <a:pt x="-1501" y="217598"/>
                    </a:lnTo>
                    <a:cubicBezTo>
                      <a:pt x="-1948" y="234918"/>
                      <a:pt x="-223" y="252238"/>
                      <a:pt x="3612" y="269174"/>
                    </a:cubicBezTo>
                    <a:cubicBezTo>
                      <a:pt x="20293" y="328547"/>
                      <a:pt x="78387" y="369961"/>
                      <a:pt x="144854" y="369961"/>
                    </a:cubicBezTo>
                    <a:cubicBezTo>
                      <a:pt x="176042" y="370153"/>
                      <a:pt x="206528" y="360758"/>
                      <a:pt x="232219" y="343119"/>
                    </a:cubicBezTo>
                    <a:cubicBezTo>
                      <a:pt x="256442" y="326566"/>
                      <a:pt x="274656" y="302727"/>
                      <a:pt x="284306" y="275054"/>
                    </a:cubicBezTo>
                    <a:cubicBezTo>
                      <a:pt x="284306" y="274223"/>
                      <a:pt x="292040" y="255306"/>
                      <a:pt x="292040" y="192610"/>
                    </a:cubicBezTo>
                    <a:close/>
                    <a:moveTo>
                      <a:pt x="10130" y="10657"/>
                    </a:moveTo>
                    <a:lnTo>
                      <a:pt x="280216" y="10657"/>
                    </a:lnTo>
                    <a:lnTo>
                      <a:pt x="280216" y="186602"/>
                    </a:lnTo>
                    <a:cubicBezTo>
                      <a:pt x="280216" y="215873"/>
                      <a:pt x="278107" y="253261"/>
                      <a:pt x="273314" y="270836"/>
                    </a:cubicBezTo>
                    <a:lnTo>
                      <a:pt x="273314" y="270836"/>
                    </a:lnTo>
                    <a:lnTo>
                      <a:pt x="272355" y="273648"/>
                    </a:lnTo>
                    <a:lnTo>
                      <a:pt x="271716" y="273648"/>
                    </a:lnTo>
                    <a:lnTo>
                      <a:pt x="271716" y="273648"/>
                    </a:lnTo>
                    <a:lnTo>
                      <a:pt x="268393" y="272306"/>
                    </a:lnTo>
                    <a:lnTo>
                      <a:pt x="268393" y="272306"/>
                    </a:lnTo>
                    <a:cubicBezTo>
                      <a:pt x="257847" y="267960"/>
                      <a:pt x="246216" y="267001"/>
                      <a:pt x="235096" y="269558"/>
                    </a:cubicBezTo>
                    <a:cubicBezTo>
                      <a:pt x="233114" y="270069"/>
                      <a:pt x="231133" y="270708"/>
                      <a:pt x="228705" y="271347"/>
                    </a:cubicBezTo>
                    <a:cubicBezTo>
                      <a:pt x="213877" y="275885"/>
                      <a:pt x="195408" y="281509"/>
                      <a:pt x="175978" y="274287"/>
                    </a:cubicBezTo>
                    <a:cubicBezTo>
                      <a:pt x="156741" y="263806"/>
                      <a:pt x="133414" y="263806"/>
                      <a:pt x="114177" y="274287"/>
                    </a:cubicBezTo>
                    <a:cubicBezTo>
                      <a:pt x="94685" y="281509"/>
                      <a:pt x="76278" y="275885"/>
                      <a:pt x="61387" y="271347"/>
                    </a:cubicBezTo>
                    <a:lnTo>
                      <a:pt x="61387" y="271347"/>
                    </a:lnTo>
                    <a:lnTo>
                      <a:pt x="55443" y="269558"/>
                    </a:lnTo>
                    <a:cubicBezTo>
                      <a:pt x="51672" y="268535"/>
                      <a:pt x="47838" y="268024"/>
                      <a:pt x="43939" y="268024"/>
                    </a:cubicBezTo>
                    <a:cubicBezTo>
                      <a:pt x="36462" y="268151"/>
                      <a:pt x="29048" y="269622"/>
                      <a:pt x="22082" y="272306"/>
                    </a:cubicBezTo>
                    <a:lnTo>
                      <a:pt x="22082" y="272306"/>
                    </a:lnTo>
                    <a:lnTo>
                      <a:pt x="18695" y="273776"/>
                    </a:lnTo>
                    <a:lnTo>
                      <a:pt x="18695" y="273776"/>
                    </a:lnTo>
                    <a:lnTo>
                      <a:pt x="17416" y="274287"/>
                    </a:lnTo>
                    <a:cubicBezTo>
                      <a:pt x="16202" y="270836"/>
                      <a:pt x="15116" y="267449"/>
                      <a:pt x="14221" y="264125"/>
                    </a:cubicBezTo>
                    <a:cubicBezTo>
                      <a:pt x="11025" y="248915"/>
                      <a:pt x="9619" y="233385"/>
                      <a:pt x="10067" y="217854"/>
                    </a:cubicBezTo>
                    <a:close/>
                    <a:moveTo>
                      <a:pt x="144854" y="358330"/>
                    </a:moveTo>
                    <a:cubicBezTo>
                      <a:pt x="91553" y="358330"/>
                      <a:pt x="43492" y="329633"/>
                      <a:pt x="22082" y="285152"/>
                    </a:cubicBezTo>
                    <a:lnTo>
                      <a:pt x="24958" y="283746"/>
                    </a:lnTo>
                    <a:cubicBezTo>
                      <a:pt x="33522" y="279848"/>
                      <a:pt x="43108" y="278825"/>
                      <a:pt x="52312" y="280742"/>
                    </a:cubicBezTo>
                    <a:lnTo>
                      <a:pt x="57872" y="282404"/>
                    </a:lnTo>
                    <a:lnTo>
                      <a:pt x="58255" y="282404"/>
                    </a:lnTo>
                    <a:cubicBezTo>
                      <a:pt x="69951" y="286558"/>
                      <a:pt x="82158" y="288922"/>
                      <a:pt x="94557" y="289370"/>
                    </a:cubicBezTo>
                    <a:cubicBezTo>
                      <a:pt x="102673" y="289434"/>
                      <a:pt x="110789" y="287964"/>
                      <a:pt x="118395" y="285088"/>
                    </a:cubicBezTo>
                    <a:cubicBezTo>
                      <a:pt x="135012" y="275629"/>
                      <a:pt x="155463" y="275629"/>
                      <a:pt x="172080" y="285088"/>
                    </a:cubicBezTo>
                    <a:cubicBezTo>
                      <a:pt x="195216" y="293716"/>
                      <a:pt x="215795" y="287453"/>
                      <a:pt x="232283" y="282404"/>
                    </a:cubicBezTo>
                    <a:lnTo>
                      <a:pt x="232283" y="282404"/>
                    </a:lnTo>
                    <a:lnTo>
                      <a:pt x="238035" y="280678"/>
                    </a:lnTo>
                    <a:cubicBezTo>
                      <a:pt x="247239" y="278761"/>
                      <a:pt x="256761" y="279784"/>
                      <a:pt x="265325" y="283682"/>
                    </a:cubicBezTo>
                    <a:lnTo>
                      <a:pt x="267562" y="284705"/>
                    </a:lnTo>
                    <a:cubicBezTo>
                      <a:pt x="246216" y="328739"/>
                      <a:pt x="197260" y="358266"/>
                      <a:pt x="144662" y="358266"/>
                    </a:cubicBezTo>
                  </a:path>
                </a:pathLst>
              </a:custGeom>
              <a:grpFill/>
              <a:ln w="6363" cap="flat">
                <a:noFill/>
                <a:prstDash val="solid"/>
                <a:miter/>
              </a:ln>
            </p:spPr>
            <p:txBody>
              <a:bodyPr rtlCol="0" anchor="ctr"/>
              <a:lstStyle/>
              <a:p>
                <a:endParaRPr lang="sv-SE" dirty="0">
                  <a:solidFill>
                    <a:schemeClr val="bg1"/>
                  </a:solidFill>
                </a:endParaRPr>
              </a:p>
            </p:txBody>
          </p:sp>
        </p:grpSp>
        <p:grpSp>
          <p:nvGrpSpPr>
            <p:cNvPr id="11" name="Bild 7">
              <a:extLst>
                <a:ext uri="{FF2B5EF4-FFF2-40B4-BE49-F238E27FC236}">
                  <a16:creationId xmlns:a16="http://schemas.microsoft.com/office/drawing/2014/main" id="{EF70DF54-2452-42CE-BECA-532BF1C99CAA}"/>
                </a:ext>
              </a:extLst>
            </p:cNvPr>
            <p:cNvGrpSpPr/>
            <p:nvPr userDrawn="1"/>
          </p:nvGrpSpPr>
          <p:grpSpPr>
            <a:xfrm>
              <a:off x="10000063" y="6286102"/>
              <a:ext cx="218126" cy="223385"/>
              <a:chOff x="10000063" y="6286102"/>
              <a:chExt cx="218126" cy="223385"/>
            </a:xfrm>
            <a:solidFill>
              <a:schemeClr val="bg1"/>
            </a:solidFill>
          </p:grpSpPr>
          <p:sp>
            <p:nvSpPr>
              <p:cNvPr id="13" name="Frihandsfigur: Form 12">
                <a:extLst>
                  <a:ext uri="{FF2B5EF4-FFF2-40B4-BE49-F238E27FC236}">
                    <a16:creationId xmlns:a16="http://schemas.microsoft.com/office/drawing/2014/main" id="{B1B82D3D-4FFE-45F8-80EE-A8DA94233FFB}"/>
                  </a:ext>
                </a:extLst>
              </p:cNvPr>
              <p:cNvSpPr/>
              <p:nvPr/>
            </p:nvSpPr>
            <p:spPr>
              <a:xfrm>
                <a:off x="10000063" y="6327324"/>
                <a:ext cx="66530" cy="20898"/>
              </a:xfrm>
              <a:custGeom>
                <a:avLst/>
                <a:gdLst>
                  <a:gd name="connsiteX0" fmla="*/ 8244 w 66530"/>
                  <a:gd name="connsiteY0" fmla="*/ 20899 h 20898"/>
                  <a:gd name="connsiteX1" fmla="*/ 54580 w 66530"/>
                  <a:gd name="connsiteY1" fmla="*/ 20899 h 20898"/>
                  <a:gd name="connsiteX2" fmla="*/ 58286 w 66530"/>
                  <a:gd name="connsiteY2" fmla="*/ 20899 h 20898"/>
                  <a:gd name="connsiteX3" fmla="*/ 58286 w 66530"/>
                  <a:gd name="connsiteY3" fmla="*/ 12143 h 20898"/>
                  <a:gd name="connsiteX4" fmla="*/ 66531 w 66530"/>
                  <a:gd name="connsiteY4" fmla="*/ 12143 h 20898"/>
                  <a:gd name="connsiteX5" fmla="*/ 66531 w 66530"/>
                  <a:gd name="connsiteY5" fmla="*/ 0 h 20898"/>
                  <a:gd name="connsiteX6" fmla="*/ 48572 w 66530"/>
                  <a:gd name="connsiteY6" fmla="*/ 0 h 20898"/>
                  <a:gd name="connsiteX7" fmla="*/ 48572 w 66530"/>
                  <a:gd name="connsiteY7" fmla="*/ 8628 h 20898"/>
                  <a:gd name="connsiteX8" fmla="*/ 39561 w 66530"/>
                  <a:gd name="connsiteY8" fmla="*/ 8628 h 20898"/>
                  <a:gd name="connsiteX9" fmla="*/ 39561 w 66530"/>
                  <a:gd name="connsiteY9" fmla="*/ 0 h 20898"/>
                  <a:gd name="connsiteX10" fmla="*/ 26970 w 66530"/>
                  <a:gd name="connsiteY10" fmla="*/ 0 h 20898"/>
                  <a:gd name="connsiteX11" fmla="*/ 26970 w 66530"/>
                  <a:gd name="connsiteY11" fmla="*/ 8628 h 20898"/>
                  <a:gd name="connsiteX12" fmla="*/ 17959 w 66530"/>
                  <a:gd name="connsiteY12" fmla="*/ 8628 h 20898"/>
                  <a:gd name="connsiteX13" fmla="*/ 17959 w 66530"/>
                  <a:gd name="connsiteY13" fmla="*/ 0 h 20898"/>
                  <a:gd name="connsiteX14" fmla="*/ 0 w 66530"/>
                  <a:gd name="connsiteY14" fmla="*/ 0 h 20898"/>
                  <a:gd name="connsiteX15" fmla="*/ 0 w 66530"/>
                  <a:gd name="connsiteY15" fmla="*/ 12143 h 20898"/>
                  <a:gd name="connsiteX16" fmla="*/ 8244 w 66530"/>
                  <a:gd name="connsiteY16" fmla="*/ 12143 h 20898"/>
                  <a:gd name="connsiteX17" fmla="*/ 8244 w 66530"/>
                  <a:gd name="connsiteY17" fmla="*/ 20899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8244" y="20899"/>
                    </a:moveTo>
                    <a:lnTo>
                      <a:pt x="54580" y="20899"/>
                    </a:lnTo>
                    <a:lnTo>
                      <a:pt x="58286" y="20899"/>
                    </a:lnTo>
                    <a:lnTo>
                      <a:pt x="58286" y="12143"/>
                    </a:lnTo>
                    <a:lnTo>
                      <a:pt x="66531" y="12143"/>
                    </a:lnTo>
                    <a:lnTo>
                      <a:pt x="66531" y="0"/>
                    </a:lnTo>
                    <a:lnTo>
                      <a:pt x="48572" y="0"/>
                    </a:lnTo>
                    <a:lnTo>
                      <a:pt x="48572" y="8628"/>
                    </a:lnTo>
                    <a:lnTo>
                      <a:pt x="39561" y="8628"/>
                    </a:lnTo>
                    <a:lnTo>
                      <a:pt x="39561" y="0"/>
                    </a:lnTo>
                    <a:lnTo>
                      <a:pt x="26970" y="0"/>
                    </a:lnTo>
                    <a:lnTo>
                      <a:pt x="26970" y="8628"/>
                    </a:lnTo>
                    <a:lnTo>
                      <a:pt x="17959" y="8628"/>
                    </a:lnTo>
                    <a:lnTo>
                      <a:pt x="17959" y="0"/>
                    </a:lnTo>
                    <a:lnTo>
                      <a:pt x="0" y="0"/>
                    </a:lnTo>
                    <a:lnTo>
                      <a:pt x="0" y="12143"/>
                    </a:lnTo>
                    <a:lnTo>
                      <a:pt x="8244" y="12143"/>
                    </a:lnTo>
                    <a:lnTo>
                      <a:pt x="8244" y="20899"/>
                    </a:lnTo>
                    <a:close/>
                  </a:path>
                </a:pathLst>
              </a:custGeom>
              <a:grpFill/>
              <a:ln w="6363" cap="flat">
                <a:noFill/>
                <a:prstDash val="solid"/>
                <a:miter/>
              </a:ln>
            </p:spPr>
            <p:txBody>
              <a:bodyPr rtlCol="0" anchor="ctr"/>
              <a:lstStyle/>
              <a:p>
                <a:endParaRPr lang="sv-SE" dirty="0"/>
              </a:p>
            </p:txBody>
          </p:sp>
          <p:sp>
            <p:nvSpPr>
              <p:cNvPr id="14" name="Frihandsfigur: Form 13">
                <a:extLst>
                  <a:ext uri="{FF2B5EF4-FFF2-40B4-BE49-F238E27FC236}">
                    <a16:creationId xmlns:a16="http://schemas.microsoft.com/office/drawing/2014/main" id="{CE2ECDCB-0F05-48A5-BF4E-D9CFDFC0A6D3}"/>
                  </a:ext>
                </a:extLst>
              </p:cNvPr>
              <p:cNvSpPr/>
              <p:nvPr/>
            </p:nvSpPr>
            <p:spPr>
              <a:xfrm>
                <a:off x="10151658" y="6327324"/>
                <a:ext cx="66530" cy="20898"/>
              </a:xfrm>
              <a:custGeom>
                <a:avLst/>
                <a:gdLst>
                  <a:gd name="connsiteX0" fmla="*/ 48572 w 66530"/>
                  <a:gd name="connsiteY0" fmla="*/ 8628 h 20898"/>
                  <a:gd name="connsiteX1" fmla="*/ 39497 w 66530"/>
                  <a:gd name="connsiteY1" fmla="*/ 8628 h 20898"/>
                  <a:gd name="connsiteX2" fmla="*/ 39497 w 66530"/>
                  <a:gd name="connsiteY2" fmla="*/ 0 h 20898"/>
                  <a:gd name="connsiteX3" fmla="*/ 26970 w 66530"/>
                  <a:gd name="connsiteY3" fmla="*/ 0 h 20898"/>
                  <a:gd name="connsiteX4" fmla="*/ 26970 w 66530"/>
                  <a:gd name="connsiteY4" fmla="*/ 8628 h 20898"/>
                  <a:gd name="connsiteX5" fmla="*/ 17895 w 66530"/>
                  <a:gd name="connsiteY5" fmla="*/ 8628 h 20898"/>
                  <a:gd name="connsiteX6" fmla="*/ 17895 w 66530"/>
                  <a:gd name="connsiteY6" fmla="*/ 0 h 20898"/>
                  <a:gd name="connsiteX7" fmla="*/ 0 w 66530"/>
                  <a:gd name="connsiteY7" fmla="*/ 0 h 20898"/>
                  <a:gd name="connsiteX8" fmla="*/ 0 w 66530"/>
                  <a:gd name="connsiteY8" fmla="*/ 12143 h 20898"/>
                  <a:gd name="connsiteX9" fmla="*/ 8244 w 66530"/>
                  <a:gd name="connsiteY9" fmla="*/ 12143 h 20898"/>
                  <a:gd name="connsiteX10" fmla="*/ 8244 w 66530"/>
                  <a:gd name="connsiteY10" fmla="*/ 20899 h 20898"/>
                  <a:gd name="connsiteX11" fmla="*/ 54835 w 66530"/>
                  <a:gd name="connsiteY11" fmla="*/ 20899 h 20898"/>
                  <a:gd name="connsiteX12" fmla="*/ 58222 w 66530"/>
                  <a:gd name="connsiteY12" fmla="*/ 20899 h 20898"/>
                  <a:gd name="connsiteX13" fmla="*/ 58222 w 66530"/>
                  <a:gd name="connsiteY13" fmla="*/ 12143 h 20898"/>
                  <a:gd name="connsiteX14" fmla="*/ 66531 w 66530"/>
                  <a:gd name="connsiteY14" fmla="*/ 12143 h 20898"/>
                  <a:gd name="connsiteX15" fmla="*/ 66531 w 66530"/>
                  <a:gd name="connsiteY15" fmla="*/ 0 h 20898"/>
                  <a:gd name="connsiteX16" fmla="*/ 48572 w 66530"/>
                  <a:gd name="connsiteY16" fmla="*/ 0 h 20898"/>
                  <a:gd name="connsiteX17" fmla="*/ 48572 w 66530"/>
                  <a:gd name="connsiteY17" fmla="*/ 8628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48572" y="8628"/>
                    </a:moveTo>
                    <a:lnTo>
                      <a:pt x="39497" y="8628"/>
                    </a:lnTo>
                    <a:lnTo>
                      <a:pt x="39497" y="0"/>
                    </a:lnTo>
                    <a:lnTo>
                      <a:pt x="26970" y="0"/>
                    </a:lnTo>
                    <a:lnTo>
                      <a:pt x="26970" y="8628"/>
                    </a:lnTo>
                    <a:lnTo>
                      <a:pt x="17895" y="8628"/>
                    </a:lnTo>
                    <a:lnTo>
                      <a:pt x="17895" y="0"/>
                    </a:lnTo>
                    <a:lnTo>
                      <a:pt x="0" y="0"/>
                    </a:lnTo>
                    <a:lnTo>
                      <a:pt x="0" y="12143"/>
                    </a:lnTo>
                    <a:lnTo>
                      <a:pt x="8244" y="12143"/>
                    </a:lnTo>
                    <a:lnTo>
                      <a:pt x="8244" y="20899"/>
                    </a:lnTo>
                    <a:lnTo>
                      <a:pt x="54835" y="20899"/>
                    </a:lnTo>
                    <a:lnTo>
                      <a:pt x="58222" y="20899"/>
                    </a:lnTo>
                    <a:lnTo>
                      <a:pt x="58222" y="12143"/>
                    </a:lnTo>
                    <a:lnTo>
                      <a:pt x="66531" y="12143"/>
                    </a:lnTo>
                    <a:lnTo>
                      <a:pt x="66531" y="0"/>
                    </a:lnTo>
                    <a:lnTo>
                      <a:pt x="48572" y="0"/>
                    </a:lnTo>
                    <a:lnTo>
                      <a:pt x="48572" y="8628"/>
                    </a:lnTo>
                    <a:close/>
                  </a:path>
                </a:pathLst>
              </a:custGeom>
              <a:grpFill/>
              <a:ln w="6363" cap="flat">
                <a:noFill/>
                <a:prstDash val="solid"/>
                <a:miter/>
              </a:ln>
            </p:spPr>
            <p:txBody>
              <a:bodyPr rtlCol="0" anchor="ctr"/>
              <a:lstStyle/>
              <a:p>
                <a:endParaRPr lang="sv-SE" dirty="0"/>
              </a:p>
            </p:txBody>
          </p:sp>
          <p:sp>
            <p:nvSpPr>
              <p:cNvPr id="15" name="Frihandsfigur: Form 14">
                <a:extLst>
                  <a:ext uri="{FF2B5EF4-FFF2-40B4-BE49-F238E27FC236}">
                    <a16:creationId xmlns:a16="http://schemas.microsoft.com/office/drawing/2014/main" id="{8791D9C1-AAE8-4A73-B465-572C996CD8B4}"/>
                  </a:ext>
                </a:extLst>
              </p:cNvPr>
              <p:cNvSpPr/>
              <p:nvPr/>
            </p:nvSpPr>
            <p:spPr>
              <a:xfrm>
                <a:off x="10068830" y="6286102"/>
                <a:ext cx="80463" cy="28951"/>
              </a:xfrm>
              <a:custGeom>
                <a:avLst/>
                <a:gdLst>
                  <a:gd name="connsiteX0" fmla="*/ 11057 w 80463"/>
                  <a:gd name="connsiteY0" fmla="*/ 28951 h 28951"/>
                  <a:gd name="connsiteX1" fmla="*/ 69279 w 80463"/>
                  <a:gd name="connsiteY1" fmla="*/ 28951 h 28951"/>
                  <a:gd name="connsiteX2" fmla="*/ 69279 w 80463"/>
                  <a:gd name="connsiteY2" fmla="*/ 17639 h 28951"/>
                  <a:gd name="connsiteX3" fmla="*/ 80463 w 80463"/>
                  <a:gd name="connsiteY3" fmla="*/ 17639 h 28951"/>
                  <a:gd name="connsiteX4" fmla="*/ 80463 w 80463"/>
                  <a:gd name="connsiteY4" fmla="*/ 64 h 28951"/>
                  <a:gd name="connsiteX5" fmla="*/ 63399 w 80463"/>
                  <a:gd name="connsiteY5" fmla="*/ 64 h 28951"/>
                  <a:gd name="connsiteX6" fmla="*/ 63399 w 80463"/>
                  <a:gd name="connsiteY6" fmla="*/ 10609 h 28951"/>
                  <a:gd name="connsiteX7" fmla="*/ 48764 w 80463"/>
                  <a:gd name="connsiteY7" fmla="*/ 10609 h 28951"/>
                  <a:gd name="connsiteX8" fmla="*/ 48764 w 80463"/>
                  <a:gd name="connsiteY8" fmla="*/ 0 h 28951"/>
                  <a:gd name="connsiteX9" fmla="*/ 31700 w 80463"/>
                  <a:gd name="connsiteY9" fmla="*/ 0 h 28951"/>
                  <a:gd name="connsiteX10" fmla="*/ 31700 w 80463"/>
                  <a:gd name="connsiteY10" fmla="*/ 10609 h 28951"/>
                  <a:gd name="connsiteX11" fmla="*/ 17320 w 80463"/>
                  <a:gd name="connsiteY11" fmla="*/ 10609 h 28951"/>
                  <a:gd name="connsiteX12" fmla="*/ 17320 w 80463"/>
                  <a:gd name="connsiteY12" fmla="*/ 64 h 28951"/>
                  <a:gd name="connsiteX13" fmla="*/ 0 w 80463"/>
                  <a:gd name="connsiteY13" fmla="*/ 64 h 28951"/>
                  <a:gd name="connsiteX14" fmla="*/ 0 w 80463"/>
                  <a:gd name="connsiteY14" fmla="*/ 17639 h 28951"/>
                  <a:gd name="connsiteX15" fmla="*/ 11057 w 80463"/>
                  <a:gd name="connsiteY15" fmla="*/ 17639 h 28951"/>
                  <a:gd name="connsiteX16" fmla="*/ 11057 w 80463"/>
                  <a:gd name="connsiteY16" fmla="*/ 28951 h 2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63" h="28951">
                    <a:moveTo>
                      <a:pt x="11057" y="28951"/>
                    </a:moveTo>
                    <a:lnTo>
                      <a:pt x="69279" y="28951"/>
                    </a:lnTo>
                    <a:lnTo>
                      <a:pt x="69279" y="17639"/>
                    </a:lnTo>
                    <a:lnTo>
                      <a:pt x="80463" y="17639"/>
                    </a:lnTo>
                    <a:lnTo>
                      <a:pt x="80463" y="64"/>
                    </a:lnTo>
                    <a:lnTo>
                      <a:pt x="63399" y="64"/>
                    </a:lnTo>
                    <a:lnTo>
                      <a:pt x="63399" y="10609"/>
                    </a:lnTo>
                    <a:lnTo>
                      <a:pt x="48764" y="10609"/>
                    </a:lnTo>
                    <a:lnTo>
                      <a:pt x="48764" y="0"/>
                    </a:lnTo>
                    <a:lnTo>
                      <a:pt x="31700" y="0"/>
                    </a:lnTo>
                    <a:lnTo>
                      <a:pt x="31700" y="10609"/>
                    </a:lnTo>
                    <a:lnTo>
                      <a:pt x="17320" y="10609"/>
                    </a:lnTo>
                    <a:lnTo>
                      <a:pt x="17320" y="64"/>
                    </a:lnTo>
                    <a:lnTo>
                      <a:pt x="0" y="64"/>
                    </a:lnTo>
                    <a:lnTo>
                      <a:pt x="0" y="17639"/>
                    </a:lnTo>
                    <a:lnTo>
                      <a:pt x="11057" y="17639"/>
                    </a:lnTo>
                    <a:lnTo>
                      <a:pt x="11057" y="28951"/>
                    </a:lnTo>
                    <a:close/>
                  </a:path>
                </a:pathLst>
              </a:custGeom>
              <a:grpFill/>
              <a:ln w="6363" cap="flat">
                <a:noFill/>
                <a:prstDash val="solid"/>
                <a:miter/>
              </a:ln>
            </p:spPr>
            <p:txBody>
              <a:bodyPr rtlCol="0" anchor="ctr"/>
              <a:lstStyle/>
              <a:p>
                <a:endParaRPr lang="sv-SE" dirty="0"/>
              </a:p>
            </p:txBody>
          </p:sp>
          <p:sp>
            <p:nvSpPr>
              <p:cNvPr id="16" name="Frihandsfigur: Form 15">
                <a:extLst>
                  <a:ext uri="{FF2B5EF4-FFF2-40B4-BE49-F238E27FC236}">
                    <a16:creationId xmlns:a16="http://schemas.microsoft.com/office/drawing/2014/main" id="{CD133DEA-D5C6-46A7-B1FD-F6477BE245D0}"/>
                  </a:ext>
                </a:extLst>
              </p:cNvPr>
              <p:cNvSpPr/>
              <p:nvPr/>
            </p:nvSpPr>
            <p:spPr>
              <a:xfrm>
                <a:off x="10042947" y="6421975"/>
                <a:ext cx="23646" cy="24925"/>
              </a:xfrm>
              <a:custGeom>
                <a:avLst/>
                <a:gdLst>
                  <a:gd name="connsiteX0" fmla="*/ 0 w 23646"/>
                  <a:gd name="connsiteY0" fmla="*/ 0 h 24925"/>
                  <a:gd name="connsiteX1" fmla="*/ 23647 w 23646"/>
                  <a:gd name="connsiteY1" fmla="*/ 0 h 24925"/>
                  <a:gd name="connsiteX2" fmla="*/ 23647 w 23646"/>
                  <a:gd name="connsiteY2" fmla="*/ 24925 h 24925"/>
                  <a:gd name="connsiteX3" fmla="*/ 0 w 23646"/>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646" h="24925">
                    <a:moveTo>
                      <a:pt x="0" y="0"/>
                    </a:moveTo>
                    <a:lnTo>
                      <a:pt x="23647" y="0"/>
                    </a:lnTo>
                    <a:lnTo>
                      <a:pt x="23647" y="24925"/>
                    </a:lnTo>
                    <a:lnTo>
                      <a:pt x="0" y="24925"/>
                    </a:lnTo>
                    <a:close/>
                  </a:path>
                </a:pathLst>
              </a:custGeom>
              <a:grpFill/>
              <a:ln w="6363" cap="flat">
                <a:noFill/>
                <a:prstDash val="solid"/>
                <a:miter/>
              </a:ln>
            </p:spPr>
            <p:txBody>
              <a:bodyPr rtlCol="0" anchor="ctr"/>
              <a:lstStyle/>
              <a:p>
                <a:endParaRPr lang="sv-SE" dirty="0"/>
              </a:p>
            </p:txBody>
          </p:sp>
          <p:sp>
            <p:nvSpPr>
              <p:cNvPr id="17" name="Frihandsfigur: Form 16">
                <a:extLst>
                  <a:ext uri="{FF2B5EF4-FFF2-40B4-BE49-F238E27FC236}">
                    <a16:creationId xmlns:a16="http://schemas.microsoft.com/office/drawing/2014/main" id="{4CB3D09B-DD73-437C-8206-94BF5F3130FF}"/>
                  </a:ext>
                </a:extLst>
              </p:cNvPr>
              <p:cNvSpPr/>
              <p:nvPr/>
            </p:nvSpPr>
            <p:spPr>
              <a:xfrm>
                <a:off x="10042946" y="6453100"/>
                <a:ext cx="43267" cy="23071"/>
              </a:xfrm>
              <a:custGeom>
                <a:avLst/>
                <a:gdLst>
                  <a:gd name="connsiteX0" fmla="*/ -1570 w 43267"/>
                  <a:gd name="connsiteY0" fmla="*/ 22097 h 23071"/>
                  <a:gd name="connsiteX1" fmla="*/ 41378 w 43267"/>
                  <a:gd name="connsiteY1" fmla="*/ 22097 h 23071"/>
                  <a:gd name="connsiteX2" fmla="*/ 41378 w 43267"/>
                  <a:gd name="connsiteY2" fmla="*/ 2923 h 23071"/>
                  <a:gd name="connsiteX3" fmla="*/ 41697 w 43267"/>
                  <a:gd name="connsiteY3" fmla="*/ -975 h 23071"/>
                  <a:gd name="connsiteX4" fmla="*/ -1570 w 43267"/>
                  <a:gd name="connsiteY4" fmla="*/ -975 h 23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67" h="23071">
                    <a:moveTo>
                      <a:pt x="-1570" y="22097"/>
                    </a:moveTo>
                    <a:lnTo>
                      <a:pt x="41378" y="22097"/>
                    </a:lnTo>
                    <a:lnTo>
                      <a:pt x="41378" y="2923"/>
                    </a:lnTo>
                    <a:cubicBezTo>
                      <a:pt x="41314" y="1645"/>
                      <a:pt x="41442" y="303"/>
                      <a:pt x="41697" y="-975"/>
                    </a:cubicBezTo>
                    <a:lnTo>
                      <a:pt x="-1570" y="-975"/>
                    </a:lnTo>
                    <a:close/>
                  </a:path>
                </a:pathLst>
              </a:custGeom>
              <a:grpFill/>
              <a:ln w="6363" cap="flat">
                <a:noFill/>
                <a:prstDash val="solid"/>
                <a:miter/>
              </a:ln>
            </p:spPr>
            <p:txBody>
              <a:bodyPr rtlCol="0" anchor="ctr"/>
              <a:lstStyle/>
              <a:p>
                <a:endParaRPr lang="sv-SE" dirty="0"/>
              </a:p>
            </p:txBody>
          </p:sp>
          <p:sp>
            <p:nvSpPr>
              <p:cNvPr id="18" name="Frihandsfigur: Form 17">
                <a:extLst>
                  <a:ext uri="{FF2B5EF4-FFF2-40B4-BE49-F238E27FC236}">
                    <a16:creationId xmlns:a16="http://schemas.microsoft.com/office/drawing/2014/main" id="{14CB822D-AEA8-4388-B256-235EFC4EC5F1}"/>
                  </a:ext>
                </a:extLst>
              </p:cNvPr>
              <p:cNvSpPr/>
              <p:nvPr/>
            </p:nvSpPr>
            <p:spPr>
              <a:xfrm>
                <a:off x="10042946" y="6482051"/>
                <a:ext cx="42947" cy="27436"/>
              </a:xfrm>
              <a:custGeom>
                <a:avLst/>
                <a:gdLst>
                  <a:gd name="connsiteX0" fmla="*/ -1570 w 42947"/>
                  <a:gd name="connsiteY0" fmla="*/ -975 h 27436"/>
                  <a:gd name="connsiteX1" fmla="*/ -1570 w 42947"/>
                  <a:gd name="connsiteY1" fmla="*/ 24590 h 27436"/>
                  <a:gd name="connsiteX2" fmla="*/ 32047 w 42947"/>
                  <a:gd name="connsiteY2" fmla="*/ 23311 h 27436"/>
                  <a:gd name="connsiteX3" fmla="*/ 41378 w 42947"/>
                  <a:gd name="connsiteY3" fmla="*/ 20307 h 27436"/>
                  <a:gd name="connsiteX4" fmla="*/ 41378 w 42947"/>
                  <a:gd name="connsiteY4" fmla="*/ -911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7" h="27436">
                    <a:moveTo>
                      <a:pt x="-1570" y="-975"/>
                    </a:moveTo>
                    <a:lnTo>
                      <a:pt x="-1570" y="24590"/>
                    </a:lnTo>
                    <a:cubicBezTo>
                      <a:pt x="9486" y="27465"/>
                      <a:pt x="21182" y="27018"/>
                      <a:pt x="32047" y="23311"/>
                    </a:cubicBezTo>
                    <a:lnTo>
                      <a:pt x="41378" y="20307"/>
                    </a:lnTo>
                    <a:lnTo>
                      <a:pt x="41378" y="-911"/>
                    </a:lnTo>
                    <a:close/>
                  </a:path>
                </a:pathLst>
              </a:custGeom>
              <a:grpFill/>
              <a:ln w="6363" cap="flat">
                <a:noFill/>
                <a:prstDash val="solid"/>
                <a:miter/>
              </a:ln>
            </p:spPr>
            <p:txBody>
              <a:bodyPr rtlCol="0" anchor="ctr"/>
              <a:lstStyle/>
              <a:p>
                <a:endParaRPr lang="sv-SE" dirty="0"/>
              </a:p>
            </p:txBody>
          </p:sp>
          <p:sp>
            <p:nvSpPr>
              <p:cNvPr id="19" name="Frihandsfigur: Form 18">
                <a:extLst>
                  <a:ext uri="{FF2B5EF4-FFF2-40B4-BE49-F238E27FC236}">
                    <a16:creationId xmlns:a16="http://schemas.microsoft.com/office/drawing/2014/main" id="{59AED15C-3781-44FB-BF8E-2DBF461A1BBF}"/>
                  </a:ext>
                </a:extLst>
              </p:cNvPr>
              <p:cNvSpPr/>
              <p:nvPr/>
            </p:nvSpPr>
            <p:spPr>
              <a:xfrm>
                <a:off x="10132102" y="6481987"/>
                <a:ext cx="43011" cy="27436"/>
              </a:xfrm>
              <a:custGeom>
                <a:avLst/>
                <a:gdLst>
                  <a:gd name="connsiteX0" fmla="*/ -1570 w 43011"/>
                  <a:gd name="connsiteY0" fmla="*/ 20307 h 27436"/>
                  <a:gd name="connsiteX1" fmla="*/ 7761 w 43011"/>
                  <a:gd name="connsiteY1" fmla="*/ 23311 h 27436"/>
                  <a:gd name="connsiteX2" fmla="*/ 41442 w 43011"/>
                  <a:gd name="connsiteY2" fmla="*/ 24590 h 27436"/>
                  <a:gd name="connsiteX3" fmla="*/ 41442 w 43011"/>
                  <a:gd name="connsiteY3" fmla="*/ -975 h 27436"/>
                  <a:gd name="connsiteX4" fmla="*/ -1570 w 43011"/>
                  <a:gd name="connsiteY4" fmla="*/ -975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1" h="27436">
                    <a:moveTo>
                      <a:pt x="-1570" y="20307"/>
                    </a:moveTo>
                    <a:lnTo>
                      <a:pt x="7761" y="23311"/>
                    </a:lnTo>
                    <a:cubicBezTo>
                      <a:pt x="18625" y="27018"/>
                      <a:pt x="30321" y="27465"/>
                      <a:pt x="41442" y="24590"/>
                    </a:cubicBezTo>
                    <a:lnTo>
                      <a:pt x="41442" y="-975"/>
                    </a:lnTo>
                    <a:lnTo>
                      <a:pt x="-1570" y="-975"/>
                    </a:lnTo>
                    <a:close/>
                  </a:path>
                </a:pathLst>
              </a:custGeom>
              <a:grpFill/>
              <a:ln w="6363" cap="flat">
                <a:noFill/>
                <a:prstDash val="solid"/>
                <a:miter/>
              </a:ln>
            </p:spPr>
            <p:txBody>
              <a:bodyPr rtlCol="0" anchor="ctr"/>
              <a:lstStyle/>
              <a:p>
                <a:endParaRPr lang="sv-SE" dirty="0"/>
              </a:p>
            </p:txBody>
          </p:sp>
          <p:sp>
            <p:nvSpPr>
              <p:cNvPr id="20" name="Frihandsfigur: Form 19">
                <a:extLst>
                  <a:ext uri="{FF2B5EF4-FFF2-40B4-BE49-F238E27FC236}">
                    <a16:creationId xmlns:a16="http://schemas.microsoft.com/office/drawing/2014/main" id="{83EF87F3-0421-4A24-BEE1-9F76A18743E6}"/>
                  </a:ext>
                </a:extLst>
              </p:cNvPr>
              <p:cNvSpPr/>
              <p:nvPr/>
            </p:nvSpPr>
            <p:spPr>
              <a:xfrm>
                <a:off x="10131782" y="6452525"/>
                <a:ext cx="43650" cy="23327"/>
              </a:xfrm>
              <a:custGeom>
                <a:avLst/>
                <a:gdLst>
                  <a:gd name="connsiteX0" fmla="*/ -1123 w 43650"/>
                  <a:gd name="connsiteY0" fmla="*/ 3179 h 23327"/>
                  <a:gd name="connsiteX1" fmla="*/ -1123 w 43650"/>
                  <a:gd name="connsiteY1" fmla="*/ 22352 h 23327"/>
                  <a:gd name="connsiteX2" fmla="*/ 42081 w 43650"/>
                  <a:gd name="connsiteY2" fmla="*/ 22352 h 23327"/>
                  <a:gd name="connsiteX3" fmla="*/ 42081 w 43650"/>
                  <a:gd name="connsiteY3" fmla="*/ -975 h 23327"/>
                  <a:gd name="connsiteX4" fmla="*/ -1570 w 43650"/>
                  <a:gd name="connsiteY4" fmla="*/ -975 h 23327"/>
                  <a:gd name="connsiteX5" fmla="*/ -1123 w 43650"/>
                  <a:gd name="connsiteY5" fmla="*/ 2860 h 2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50" h="23327">
                    <a:moveTo>
                      <a:pt x="-1123" y="3179"/>
                    </a:moveTo>
                    <a:lnTo>
                      <a:pt x="-1123" y="22352"/>
                    </a:lnTo>
                    <a:lnTo>
                      <a:pt x="42081" y="22352"/>
                    </a:lnTo>
                    <a:lnTo>
                      <a:pt x="42081" y="-975"/>
                    </a:lnTo>
                    <a:lnTo>
                      <a:pt x="-1570" y="-975"/>
                    </a:lnTo>
                    <a:cubicBezTo>
                      <a:pt x="-1314" y="303"/>
                      <a:pt x="-1187" y="1582"/>
                      <a:pt x="-1123" y="2860"/>
                    </a:cubicBezTo>
                  </a:path>
                </a:pathLst>
              </a:custGeom>
              <a:grpFill/>
              <a:ln w="6363" cap="flat">
                <a:noFill/>
                <a:prstDash val="solid"/>
                <a:miter/>
              </a:ln>
            </p:spPr>
            <p:txBody>
              <a:bodyPr rtlCol="0" anchor="ctr"/>
              <a:lstStyle/>
              <a:p>
                <a:endParaRPr lang="sv-SE" dirty="0"/>
              </a:p>
            </p:txBody>
          </p:sp>
          <p:sp>
            <p:nvSpPr>
              <p:cNvPr id="21" name="Frihandsfigur: Form 20">
                <a:extLst>
                  <a:ext uri="{FF2B5EF4-FFF2-40B4-BE49-F238E27FC236}">
                    <a16:creationId xmlns:a16="http://schemas.microsoft.com/office/drawing/2014/main" id="{EFFF3147-B19F-43F2-8460-35239ECEA5F7}"/>
                  </a:ext>
                </a:extLst>
              </p:cNvPr>
              <p:cNvSpPr/>
              <p:nvPr/>
            </p:nvSpPr>
            <p:spPr>
              <a:xfrm>
                <a:off x="10072473" y="6422039"/>
                <a:ext cx="73305" cy="24925"/>
              </a:xfrm>
              <a:custGeom>
                <a:avLst/>
                <a:gdLst>
                  <a:gd name="connsiteX0" fmla="*/ 71735 w 73305"/>
                  <a:gd name="connsiteY0" fmla="*/ -975 h 24925"/>
                  <a:gd name="connsiteX1" fmla="*/ -1570 w 73305"/>
                  <a:gd name="connsiteY1" fmla="*/ -975 h 24925"/>
                  <a:gd name="connsiteX2" fmla="*/ -1570 w 73305"/>
                  <a:gd name="connsiteY2" fmla="*/ 23950 h 24925"/>
                  <a:gd name="connsiteX3" fmla="*/ 14216 w 73305"/>
                  <a:gd name="connsiteY3" fmla="*/ 23950 h 24925"/>
                  <a:gd name="connsiteX4" fmla="*/ 34540 w 73305"/>
                  <a:gd name="connsiteY4" fmla="*/ 11168 h 24925"/>
                  <a:gd name="connsiteX5" fmla="*/ 55694 w 73305"/>
                  <a:gd name="connsiteY5" fmla="*/ 23950 h 24925"/>
                  <a:gd name="connsiteX6" fmla="*/ 71735 w 73305"/>
                  <a:gd name="connsiteY6" fmla="*/ 23950 h 2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05" h="24925">
                    <a:moveTo>
                      <a:pt x="71735" y="-975"/>
                    </a:moveTo>
                    <a:lnTo>
                      <a:pt x="-1570" y="-975"/>
                    </a:lnTo>
                    <a:lnTo>
                      <a:pt x="-1570" y="23950"/>
                    </a:lnTo>
                    <a:lnTo>
                      <a:pt x="14216" y="23950"/>
                    </a:lnTo>
                    <a:cubicBezTo>
                      <a:pt x="18178" y="16345"/>
                      <a:pt x="25976" y="11424"/>
                      <a:pt x="34540" y="11168"/>
                    </a:cubicBezTo>
                    <a:cubicBezTo>
                      <a:pt x="43423" y="11040"/>
                      <a:pt x="51668" y="16025"/>
                      <a:pt x="55694" y="23950"/>
                    </a:cubicBezTo>
                    <a:lnTo>
                      <a:pt x="71735" y="23950"/>
                    </a:lnTo>
                    <a:close/>
                  </a:path>
                </a:pathLst>
              </a:custGeom>
              <a:grpFill/>
              <a:ln w="6363" cap="flat">
                <a:noFill/>
                <a:prstDash val="solid"/>
                <a:miter/>
              </a:ln>
            </p:spPr>
            <p:txBody>
              <a:bodyPr rtlCol="0" anchor="ctr"/>
              <a:lstStyle/>
              <a:p>
                <a:endParaRPr lang="sv-SE" dirty="0"/>
              </a:p>
            </p:txBody>
          </p:sp>
          <p:sp>
            <p:nvSpPr>
              <p:cNvPr id="22" name="Frihandsfigur: Form 21">
                <a:extLst>
                  <a:ext uri="{FF2B5EF4-FFF2-40B4-BE49-F238E27FC236}">
                    <a16:creationId xmlns:a16="http://schemas.microsoft.com/office/drawing/2014/main" id="{A70D4FCE-5842-4F79-A463-739EE91A05A3}"/>
                  </a:ext>
                </a:extLst>
              </p:cNvPr>
              <p:cNvSpPr/>
              <p:nvPr/>
            </p:nvSpPr>
            <p:spPr>
              <a:xfrm>
                <a:off x="10151658" y="6421975"/>
                <a:ext cx="23774" cy="24925"/>
              </a:xfrm>
              <a:custGeom>
                <a:avLst/>
                <a:gdLst>
                  <a:gd name="connsiteX0" fmla="*/ 0 w 23774"/>
                  <a:gd name="connsiteY0" fmla="*/ 0 h 24925"/>
                  <a:gd name="connsiteX1" fmla="*/ 23775 w 23774"/>
                  <a:gd name="connsiteY1" fmla="*/ 0 h 24925"/>
                  <a:gd name="connsiteX2" fmla="*/ 23775 w 23774"/>
                  <a:gd name="connsiteY2" fmla="*/ 24925 h 24925"/>
                  <a:gd name="connsiteX3" fmla="*/ 0 w 23774"/>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774" h="24925">
                    <a:moveTo>
                      <a:pt x="0" y="0"/>
                    </a:moveTo>
                    <a:lnTo>
                      <a:pt x="23775" y="0"/>
                    </a:lnTo>
                    <a:lnTo>
                      <a:pt x="23775" y="24925"/>
                    </a:lnTo>
                    <a:lnTo>
                      <a:pt x="0" y="24925"/>
                    </a:lnTo>
                    <a:close/>
                  </a:path>
                </a:pathLst>
              </a:custGeom>
              <a:grpFill/>
              <a:ln w="6363" cap="flat">
                <a:noFill/>
                <a:prstDash val="solid"/>
                <a:miter/>
              </a:ln>
            </p:spPr>
            <p:txBody>
              <a:bodyPr rtlCol="0" anchor="ctr"/>
              <a:lstStyle/>
              <a:p>
                <a:endParaRPr lang="sv-SE" dirty="0"/>
              </a:p>
            </p:txBody>
          </p:sp>
          <p:sp>
            <p:nvSpPr>
              <p:cNvPr id="23" name="Frihandsfigur: Form 22">
                <a:extLst>
                  <a:ext uri="{FF2B5EF4-FFF2-40B4-BE49-F238E27FC236}">
                    <a16:creationId xmlns:a16="http://schemas.microsoft.com/office/drawing/2014/main" id="{539BB035-12BD-4F5D-A711-31C4A6309800}"/>
                  </a:ext>
                </a:extLst>
              </p:cNvPr>
              <p:cNvSpPr/>
              <p:nvPr/>
            </p:nvSpPr>
            <p:spPr>
              <a:xfrm>
                <a:off x="10005623" y="6320933"/>
                <a:ext cx="207708" cy="95162"/>
              </a:xfrm>
              <a:custGeom>
                <a:avLst/>
                <a:gdLst>
                  <a:gd name="connsiteX0" fmla="*/ 196105 w 207708"/>
                  <a:gd name="connsiteY0" fmla="*/ 32706 h 95162"/>
                  <a:gd name="connsiteX1" fmla="*/ 152901 w 207708"/>
                  <a:gd name="connsiteY1" fmla="*/ 32706 h 95162"/>
                  <a:gd name="connsiteX2" fmla="*/ 152901 w 207708"/>
                  <a:gd name="connsiteY2" fmla="*/ 74631 h 95162"/>
                  <a:gd name="connsiteX3" fmla="*/ 133728 w 207708"/>
                  <a:gd name="connsiteY3" fmla="*/ 74631 h 95162"/>
                  <a:gd name="connsiteX4" fmla="*/ 133728 w 207708"/>
                  <a:gd name="connsiteY4" fmla="*/ 59293 h 95162"/>
                  <a:gd name="connsiteX5" fmla="*/ 124781 w 207708"/>
                  <a:gd name="connsiteY5" fmla="*/ 59293 h 95162"/>
                  <a:gd name="connsiteX6" fmla="*/ 124781 w 207708"/>
                  <a:gd name="connsiteY6" fmla="*/ -975 h 95162"/>
                  <a:gd name="connsiteX7" fmla="*/ 78574 w 207708"/>
                  <a:gd name="connsiteY7" fmla="*/ -975 h 95162"/>
                  <a:gd name="connsiteX8" fmla="*/ 78574 w 207708"/>
                  <a:gd name="connsiteY8" fmla="*/ 59293 h 95162"/>
                  <a:gd name="connsiteX9" fmla="*/ 70201 w 207708"/>
                  <a:gd name="connsiteY9" fmla="*/ 59293 h 95162"/>
                  <a:gd name="connsiteX10" fmla="*/ 70201 w 207708"/>
                  <a:gd name="connsiteY10" fmla="*/ 74631 h 95162"/>
                  <a:gd name="connsiteX11" fmla="*/ 51028 w 207708"/>
                  <a:gd name="connsiteY11" fmla="*/ 74631 h 95162"/>
                  <a:gd name="connsiteX12" fmla="*/ 51028 w 207708"/>
                  <a:gd name="connsiteY12" fmla="*/ 32706 h 95162"/>
                  <a:gd name="connsiteX13" fmla="*/ 8017 w 207708"/>
                  <a:gd name="connsiteY13" fmla="*/ 32706 h 95162"/>
                  <a:gd name="connsiteX14" fmla="*/ 8017 w 207708"/>
                  <a:gd name="connsiteY14" fmla="*/ 59293 h 95162"/>
                  <a:gd name="connsiteX15" fmla="*/ -1570 w 207708"/>
                  <a:gd name="connsiteY15" fmla="*/ 59293 h 95162"/>
                  <a:gd name="connsiteX16" fmla="*/ -1570 w 207708"/>
                  <a:gd name="connsiteY16" fmla="*/ 83131 h 95162"/>
                  <a:gd name="connsiteX17" fmla="*/ 22204 w 207708"/>
                  <a:gd name="connsiteY17" fmla="*/ 83131 h 95162"/>
                  <a:gd name="connsiteX18" fmla="*/ 22204 w 207708"/>
                  <a:gd name="connsiteY18" fmla="*/ 94187 h 95162"/>
                  <a:gd name="connsiteX19" fmla="*/ 182364 w 207708"/>
                  <a:gd name="connsiteY19" fmla="*/ 94187 h 95162"/>
                  <a:gd name="connsiteX20" fmla="*/ 182364 w 207708"/>
                  <a:gd name="connsiteY20" fmla="*/ 83131 h 95162"/>
                  <a:gd name="connsiteX21" fmla="*/ 206139 w 207708"/>
                  <a:gd name="connsiteY21" fmla="*/ 83131 h 95162"/>
                  <a:gd name="connsiteX22" fmla="*/ 206139 w 207708"/>
                  <a:gd name="connsiteY22" fmla="*/ 59293 h 95162"/>
                  <a:gd name="connsiteX23" fmla="*/ 196424 w 207708"/>
                  <a:gd name="connsiteY23" fmla="*/ 59293 h 95162"/>
                  <a:gd name="connsiteX24" fmla="*/ 39588 w 207708"/>
                  <a:gd name="connsiteY24" fmla="*/ 75654 h 95162"/>
                  <a:gd name="connsiteX25" fmla="*/ 28660 w 207708"/>
                  <a:gd name="connsiteY25" fmla="*/ 75654 h 95162"/>
                  <a:gd name="connsiteX26" fmla="*/ 28660 w 207708"/>
                  <a:gd name="connsiteY26" fmla="*/ 61721 h 95162"/>
                  <a:gd name="connsiteX27" fmla="*/ 18498 w 207708"/>
                  <a:gd name="connsiteY27" fmla="*/ 61721 h 95162"/>
                  <a:gd name="connsiteX28" fmla="*/ 18498 w 207708"/>
                  <a:gd name="connsiteY28" fmla="*/ 53412 h 95162"/>
                  <a:gd name="connsiteX29" fmla="*/ 21310 w 207708"/>
                  <a:gd name="connsiteY29" fmla="*/ 45296 h 95162"/>
                  <a:gd name="connsiteX30" fmla="*/ 28340 w 207708"/>
                  <a:gd name="connsiteY30" fmla="*/ 42292 h 95162"/>
                  <a:gd name="connsiteX31" fmla="*/ 30577 w 207708"/>
                  <a:gd name="connsiteY31" fmla="*/ 42292 h 95162"/>
                  <a:gd name="connsiteX32" fmla="*/ 39716 w 207708"/>
                  <a:gd name="connsiteY32" fmla="*/ 52198 h 95162"/>
                  <a:gd name="connsiteX33" fmla="*/ 39588 w 207708"/>
                  <a:gd name="connsiteY33" fmla="*/ 53285 h 95162"/>
                  <a:gd name="connsiteX34" fmla="*/ 114875 w 207708"/>
                  <a:gd name="connsiteY34" fmla="*/ 60443 h 95162"/>
                  <a:gd name="connsiteX35" fmla="*/ 88799 w 207708"/>
                  <a:gd name="connsiteY35" fmla="*/ 60443 h 95162"/>
                  <a:gd name="connsiteX36" fmla="*/ 88799 w 207708"/>
                  <a:gd name="connsiteY36" fmla="*/ 23119 h 95162"/>
                  <a:gd name="connsiteX37" fmla="*/ 101582 w 207708"/>
                  <a:gd name="connsiteY37" fmla="*/ 10337 h 95162"/>
                  <a:gd name="connsiteX38" fmla="*/ 110656 w 207708"/>
                  <a:gd name="connsiteY38" fmla="*/ 13852 h 95162"/>
                  <a:gd name="connsiteX39" fmla="*/ 114875 w 207708"/>
                  <a:gd name="connsiteY39" fmla="*/ 23119 h 95162"/>
                  <a:gd name="connsiteX40" fmla="*/ 185879 w 207708"/>
                  <a:gd name="connsiteY40" fmla="*/ 54499 h 95162"/>
                  <a:gd name="connsiteX41" fmla="*/ 185879 w 207708"/>
                  <a:gd name="connsiteY41" fmla="*/ 62744 h 95162"/>
                  <a:gd name="connsiteX42" fmla="*/ 175781 w 207708"/>
                  <a:gd name="connsiteY42" fmla="*/ 62744 h 95162"/>
                  <a:gd name="connsiteX43" fmla="*/ 175781 w 207708"/>
                  <a:gd name="connsiteY43" fmla="*/ 76740 h 95162"/>
                  <a:gd name="connsiteX44" fmla="*/ 164789 w 207708"/>
                  <a:gd name="connsiteY44" fmla="*/ 76740 h 95162"/>
                  <a:gd name="connsiteX45" fmla="*/ 164789 w 207708"/>
                  <a:gd name="connsiteY45" fmla="*/ 54499 h 95162"/>
                  <a:gd name="connsiteX46" fmla="*/ 173800 w 207708"/>
                  <a:gd name="connsiteY46" fmla="*/ 43442 h 95162"/>
                  <a:gd name="connsiteX47" fmla="*/ 176037 w 207708"/>
                  <a:gd name="connsiteY47" fmla="*/ 43442 h 95162"/>
                  <a:gd name="connsiteX48" fmla="*/ 183131 w 207708"/>
                  <a:gd name="connsiteY48" fmla="*/ 46446 h 95162"/>
                  <a:gd name="connsiteX49" fmla="*/ 185879 w 207708"/>
                  <a:gd name="connsiteY49" fmla="*/ 54627 h 9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7708" h="95162">
                    <a:moveTo>
                      <a:pt x="196105" y="32706"/>
                    </a:moveTo>
                    <a:lnTo>
                      <a:pt x="152901" y="32706"/>
                    </a:lnTo>
                    <a:lnTo>
                      <a:pt x="152901" y="74631"/>
                    </a:lnTo>
                    <a:lnTo>
                      <a:pt x="133728" y="74631"/>
                    </a:lnTo>
                    <a:lnTo>
                      <a:pt x="133728" y="59293"/>
                    </a:lnTo>
                    <a:lnTo>
                      <a:pt x="124781" y="59293"/>
                    </a:lnTo>
                    <a:lnTo>
                      <a:pt x="124781" y="-975"/>
                    </a:lnTo>
                    <a:lnTo>
                      <a:pt x="78574" y="-975"/>
                    </a:lnTo>
                    <a:lnTo>
                      <a:pt x="78574" y="59293"/>
                    </a:lnTo>
                    <a:lnTo>
                      <a:pt x="70201" y="59293"/>
                    </a:lnTo>
                    <a:lnTo>
                      <a:pt x="70201" y="74631"/>
                    </a:lnTo>
                    <a:lnTo>
                      <a:pt x="51028" y="74631"/>
                    </a:lnTo>
                    <a:lnTo>
                      <a:pt x="51028" y="32706"/>
                    </a:lnTo>
                    <a:lnTo>
                      <a:pt x="8017" y="32706"/>
                    </a:lnTo>
                    <a:lnTo>
                      <a:pt x="8017" y="59293"/>
                    </a:lnTo>
                    <a:lnTo>
                      <a:pt x="-1570" y="59293"/>
                    </a:lnTo>
                    <a:lnTo>
                      <a:pt x="-1570" y="83131"/>
                    </a:lnTo>
                    <a:lnTo>
                      <a:pt x="22204" y="83131"/>
                    </a:lnTo>
                    <a:lnTo>
                      <a:pt x="22204" y="94187"/>
                    </a:lnTo>
                    <a:lnTo>
                      <a:pt x="182364" y="94187"/>
                    </a:lnTo>
                    <a:lnTo>
                      <a:pt x="182364" y="83131"/>
                    </a:lnTo>
                    <a:lnTo>
                      <a:pt x="206139" y="83131"/>
                    </a:lnTo>
                    <a:lnTo>
                      <a:pt x="206139" y="59293"/>
                    </a:lnTo>
                    <a:lnTo>
                      <a:pt x="196424" y="59293"/>
                    </a:lnTo>
                    <a:close/>
                    <a:moveTo>
                      <a:pt x="39588" y="75654"/>
                    </a:moveTo>
                    <a:lnTo>
                      <a:pt x="28660" y="75654"/>
                    </a:lnTo>
                    <a:lnTo>
                      <a:pt x="28660" y="61721"/>
                    </a:lnTo>
                    <a:lnTo>
                      <a:pt x="18498" y="61721"/>
                    </a:lnTo>
                    <a:lnTo>
                      <a:pt x="18498" y="53412"/>
                    </a:lnTo>
                    <a:cubicBezTo>
                      <a:pt x="18178" y="50409"/>
                      <a:pt x="19201" y="47405"/>
                      <a:pt x="21310" y="45296"/>
                    </a:cubicBezTo>
                    <a:cubicBezTo>
                      <a:pt x="23163" y="43442"/>
                      <a:pt x="25720" y="42356"/>
                      <a:pt x="28340" y="42292"/>
                    </a:cubicBezTo>
                    <a:lnTo>
                      <a:pt x="30577" y="42292"/>
                    </a:lnTo>
                    <a:cubicBezTo>
                      <a:pt x="35817" y="42484"/>
                      <a:pt x="39908" y="46958"/>
                      <a:pt x="39716" y="52198"/>
                    </a:cubicBezTo>
                    <a:cubicBezTo>
                      <a:pt x="39652" y="52582"/>
                      <a:pt x="39652" y="52901"/>
                      <a:pt x="39588" y="53285"/>
                    </a:cubicBezTo>
                    <a:close/>
                    <a:moveTo>
                      <a:pt x="114875" y="60443"/>
                    </a:moveTo>
                    <a:lnTo>
                      <a:pt x="88799" y="60443"/>
                    </a:lnTo>
                    <a:lnTo>
                      <a:pt x="88799" y="23119"/>
                    </a:lnTo>
                    <a:cubicBezTo>
                      <a:pt x="89055" y="16159"/>
                      <a:pt x="94615" y="10567"/>
                      <a:pt x="101582" y="10337"/>
                    </a:cubicBezTo>
                    <a:cubicBezTo>
                      <a:pt x="104968" y="10324"/>
                      <a:pt x="108164" y="11583"/>
                      <a:pt x="110656" y="13852"/>
                    </a:cubicBezTo>
                    <a:cubicBezTo>
                      <a:pt x="113277" y="16249"/>
                      <a:pt x="114747" y="19585"/>
                      <a:pt x="114875" y="23119"/>
                    </a:cubicBezTo>
                    <a:close/>
                    <a:moveTo>
                      <a:pt x="185879" y="54499"/>
                    </a:moveTo>
                    <a:lnTo>
                      <a:pt x="185879" y="62744"/>
                    </a:lnTo>
                    <a:lnTo>
                      <a:pt x="175781" y="62744"/>
                    </a:lnTo>
                    <a:lnTo>
                      <a:pt x="175781" y="76740"/>
                    </a:lnTo>
                    <a:lnTo>
                      <a:pt x="164789" y="76740"/>
                    </a:lnTo>
                    <a:lnTo>
                      <a:pt x="164789" y="54499"/>
                    </a:lnTo>
                    <a:cubicBezTo>
                      <a:pt x="164789" y="48108"/>
                      <a:pt x="167729" y="44146"/>
                      <a:pt x="173800" y="43442"/>
                    </a:cubicBezTo>
                    <a:lnTo>
                      <a:pt x="176037" y="43442"/>
                    </a:lnTo>
                    <a:cubicBezTo>
                      <a:pt x="178721" y="43506"/>
                      <a:pt x="181214" y="44593"/>
                      <a:pt x="183131" y="46446"/>
                    </a:cubicBezTo>
                    <a:cubicBezTo>
                      <a:pt x="185240" y="48619"/>
                      <a:pt x="186263" y="51623"/>
                      <a:pt x="185879" y="54627"/>
                    </a:cubicBezTo>
                  </a:path>
                </a:pathLst>
              </a:custGeom>
              <a:grpFill/>
              <a:ln w="6363" cap="flat">
                <a:noFill/>
                <a:prstDash val="solid"/>
                <a:miter/>
              </a:ln>
            </p:spPr>
            <p:txBody>
              <a:bodyPr rtlCol="0" anchor="ctr"/>
              <a:lstStyle/>
              <a:p>
                <a:endParaRPr lang="sv-SE" dirty="0"/>
              </a:p>
            </p:txBody>
          </p:sp>
        </p:grpSp>
        <p:sp>
          <p:nvSpPr>
            <p:cNvPr id="12" name="textruta 11">
              <a:extLst>
                <a:ext uri="{FF2B5EF4-FFF2-40B4-BE49-F238E27FC236}">
                  <a16:creationId xmlns:a16="http://schemas.microsoft.com/office/drawing/2014/main" id="{D1026F2A-EA2E-4351-A08E-DBB7CF5328AF}"/>
                </a:ext>
              </a:extLst>
            </p:cNvPr>
            <p:cNvSpPr txBox="1"/>
            <p:nvPr userDrawn="1"/>
          </p:nvSpPr>
          <p:spPr>
            <a:xfrm>
              <a:off x="542923" y="6235525"/>
              <a:ext cx="1367682" cy="323165"/>
            </a:xfrm>
            <a:prstGeom prst="rect">
              <a:avLst/>
            </a:prstGeom>
            <a:noFill/>
          </p:spPr>
          <p:txBody>
            <a:bodyPr wrap="none" rtlCol="0">
              <a:spAutoFit/>
            </a:bodyPr>
            <a:lstStyle/>
            <a:p>
              <a:r>
                <a:rPr lang="sv-SE" sz="1500" b="1" dirty="0">
                  <a:solidFill>
                    <a:schemeClr val="bg1"/>
                  </a:solidFill>
                </a:rPr>
                <a:t>jonkoping.se</a:t>
              </a:r>
            </a:p>
          </p:txBody>
        </p:sp>
      </p:grpSp>
      <p:sp>
        <p:nvSpPr>
          <p:cNvPr id="6" name="Platshållare för bildnummer 5">
            <a:extLst>
              <a:ext uri="{FF2B5EF4-FFF2-40B4-BE49-F238E27FC236}">
                <a16:creationId xmlns:a16="http://schemas.microsoft.com/office/drawing/2014/main" id="{847B5247-350E-459E-B2C0-691FEB7D1367}"/>
              </a:ext>
            </a:extLst>
          </p:cNvPr>
          <p:cNvSpPr>
            <a:spLocks noGrp="1"/>
          </p:cNvSpPr>
          <p:nvPr>
            <p:ph type="sldNum" sz="quarter" idx="12"/>
          </p:nvPr>
        </p:nvSpPr>
        <p:spPr/>
        <p:txBody>
          <a:bodyPr/>
          <a:lstStyle>
            <a:lvl1pPr>
              <a:defRPr>
                <a:solidFill>
                  <a:schemeClr val="bg1"/>
                </a:solidFill>
              </a:defRPr>
            </a:lvl1pPr>
          </a:lstStyle>
          <a:p>
            <a:fld id="{1530FA24-EA69-48AB-999F-0B3AF33E8E8C}" type="slidenum">
              <a:rPr lang="sv-SE" smtClean="0"/>
              <a:pPr/>
              <a:t>‹#›</a:t>
            </a:fld>
            <a:endParaRPr lang="sv-SE" dirty="0"/>
          </a:p>
        </p:txBody>
      </p:sp>
      <p:sp>
        <p:nvSpPr>
          <p:cNvPr id="41" name="textruta 40">
            <a:extLst>
              <a:ext uri="{FF2B5EF4-FFF2-40B4-BE49-F238E27FC236}">
                <a16:creationId xmlns:a16="http://schemas.microsoft.com/office/drawing/2014/main" id="{ADF8137D-CDDC-4470-AA76-ACBEB214B685}"/>
              </a:ext>
            </a:extLst>
          </p:cNvPr>
          <p:cNvSpPr txBox="1"/>
          <p:nvPr userDrawn="1">
            <p:custDataLst>
              <p:tags r:id="rId1"/>
            </p:custDataLst>
          </p:nvPr>
        </p:nvSpPr>
        <p:spPr>
          <a:xfrm>
            <a:off x="8110329" y="272535"/>
            <a:ext cx="3404333" cy="184666"/>
          </a:xfrm>
          <a:prstGeom prst="rect">
            <a:avLst/>
          </a:prstGeom>
          <a:noFill/>
        </p:spPr>
        <p:txBody>
          <a:bodyPr wrap="square" lIns="0" tIns="0" rIns="0" bIns="0" rtlCol="0">
            <a:spAutoFit/>
          </a:bodyPr>
          <a:lstStyle/>
          <a:p>
            <a:pPr algn="r"/>
            <a:endParaRPr lang="sv-SE" sz="1200" b="1" dirty="0">
              <a:solidFill>
                <a:schemeClr val="bg1"/>
              </a:solidFill>
            </a:endParaRPr>
          </a:p>
        </p:txBody>
      </p:sp>
    </p:spTree>
    <p:extLst>
      <p:ext uri="{BB962C8B-B14F-4D97-AF65-F5344CB8AC3E}">
        <p14:creationId xmlns:p14="http://schemas.microsoft.com/office/powerpoint/2010/main" val="35877305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04" userDrawn="1">
          <p15:clr>
            <a:srgbClr val="FBAE40"/>
          </p15:clr>
        </p15:guide>
        <p15:guide id="4" pos="7488" userDrawn="1">
          <p15:clr>
            <a:srgbClr val="FBAE40"/>
          </p15:clr>
        </p15:guide>
        <p15:guide id="5" orient="horz" pos="192" userDrawn="1">
          <p15:clr>
            <a:srgbClr val="FBAE40"/>
          </p15:clr>
        </p15:guide>
        <p15:guide id="6" orient="horz" pos="410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p:txBody>
          <a:bodyPr/>
          <a:lstStyle>
            <a:lvl1pPr>
              <a:defRPr>
                <a:solidFill>
                  <a:schemeClr val="bg1"/>
                </a:solidFill>
              </a:defRPr>
            </a:lvl1pPr>
          </a:lstStyle>
          <a:p>
            <a:r>
              <a:rPr lang="sv-SE" dirty="0"/>
              <a:t>Agenda rubrik</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solidFill>
                  <a:schemeClr val="bg1"/>
                </a:solidFill>
              </a:defRPr>
            </a:lvl1pPr>
          </a:lstStyle>
          <a:p>
            <a:fld id="{42586710-D849-46CD-A114-4C0EE0F38F3A}" type="datetime1">
              <a:rPr lang="sv-SE" smtClean="0"/>
              <a:t>2023-05-22</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9" name="Platshållare för text 8">
            <a:extLst>
              <a:ext uri="{FF2B5EF4-FFF2-40B4-BE49-F238E27FC236}">
                <a16:creationId xmlns:a16="http://schemas.microsoft.com/office/drawing/2014/main" id="{FA06CED9-8CD7-4FBF-9E6A-BA9FFE0F8C23}"/>
              </a:ext>
            </a:extLst>
          </p:cNvPr>
          <p:cNvSpPr>
            <a:spLocks noGrp="1"/>
          </p:cNvSpPr>
          <p:nvPr>
            <p:ph type="body" sz="quarter" idx="13"/>
          </p:nvPr>
        </p:nvSpPr>
        <p:spPr>
          <a:xfrm>
            <a:off x="638175" y="1930400"/>
            <a:ext cx="10861675" cy="3928961"/>
          </a:xfrm>
          <a:custGeom>
            <a:avLst/>
            <a:gdLst>
              <a:gd name="connsiteX0" fmla="*/ 0 w 10823575"/>
              <a:gd name="connsiteY0" fmla="*/ 0 h 3928961"/>
              <a:gd name="connsiteX1" fmla="*/ 10823575 w 10823575"/>
              <a:gd name="connsiteY1" fmla="*/ 0 h 3928961"/>
              <a:gd name="connsiteX2" fmla="*/ 10823575 w 10823575"/>
              <a:gd name="connsiteY2" fmla="*/ 3928961 h 3928961"/>
              <a:gd name="connsiteX3" fmla="*/ 0 w 10823575"/>
              <a:gd name="connsiteY3" fmla="*/ 3928961 h 3928961"/>
            </a:gdLst>
            <a:ahLst/>
            <a:cxnLst>
              <a:cxn ang="0">
                <a:pos x="connsiteX0" y="connsiteY0"/>
              </a:cxn>
              <a:cxn ang="0">
                <a:pos x="connsiteX1" y="connsiteY1"/>
              </a:cxn>
              <a:cxn ang="0">
                <a:pos x="connsiteX2" y="connsiteY2"/>
              </a:cxn>
              <a:cxn ang="0">
                <a:pos x="connsiteX3" y="connsiteY3"/>
              </a:cxn>
            </a:cxnLst>
            <a:rect l="l" t="t" r="r" b="b"/>
            <a:pathLst>
              <a:path w="10823575" h="3928961">
                <a:moveTo>
                  <a:pt x="0" y="0"/>
                </a:moveTo>
                <a:lnTo>
                  <a:pt x="10823575" y="0"/>
                </a:lnTo>
                <a:lnTo>
                  <a:pt x="10823575" y="3928961"/>
                </a:lnTo>
                <a:lnTo>
                  <a:pt x="0" y="3928961"/>
                </a:lnTo>
                <a:close/>
              </a:path>
            </a:pathLst>
          </a:custGeom>
        </p:spPr>
        <p:txBody>
          <a:bodyPr wrap="square" numCol="2" spcCol="900000">
            <a:noAutofit/>
          </a:bodyPr>
          <a:lstStyle>
            <a:lvl1pPr marL="266700" indent="-266700">
              <a:lnSpc>
                <a:spcPct val="150000"/>
              </a:lnSpc>
              <a:buClr>
                <a:schemeClr val="bg1"/>
              </a:buClr>
              <a:buFont typeface="+mj-lt"/>
              <a:buAutoNum type="arabicPeriod"/>
              <a:defRPr>
                <a:solidFill>
                  <a:schemeClr val="bg1"/>
                </a:solidFill>
              </a:defRPr>
            </a:lvl1pPr>
            <a:lvl2pPr marL="542925" indent="-276225">
              <a:lnSpc>
                <a:spcPct val="150000"/>
              </a:lnSpc>
              <a:buClr>
                <a:schemeClr val="bg1"/>
              </a:buClr>
              <a:buFont typeface="+mj-lt"/>
              <a:buAutoNum type="arabicPeriod"/>
              <a:defRPr>
                <a:solidFill>
                  <a:schemeClr val="bg1"/>
                </a:solidFill>
              </a:defRPr>
            </a:lvl2pPr>
            <a:lvl3pPr marL="809625" indent="-266700">
              <a:lnSpc>
                <a:spcPct val="150000"/>
              </a:lnSpc>
              <a:buClr>
                <a:schemeClr val="bg1"/>
              </a:buClr>
              <a:buFont typeface="+mj-lt"/>
              <a:buAutoNum type="arabicPeriod"/>
              <a:defRPr>
                <a:solidFill>
                  <a:schemeClr val="bg1"/>
                </a:solidFill>
              </a:defRPr>
            </a:lvl3pPr>
            <a:lvl4pPr marL="1076325" indent="-266700">
              <a:lnSpc>
                <a:spcPct val="150000"/>
              </a:lnSpc>
              <a:buClr>
                <a:schemeClr val="bg1"/>
              </a:buClr>
              <a:buFont typeface="+mj-lt"/>
              <a:buAutoNum type="arabicPeriod"/>
              <a:defRPr>
                <a:solidFill>
                  <a:schemeClr val="bg1"/>
                </a:solidFill>
              </a:defRPr>
            </a:lvl4pPr>
            <a:lvl5pPr marL="1343025" indent="-266700">
              <a:lnSpc>
                <a:spcPct val="150000"/>
              </a:lnSpc>
              <a:buClr>
                <a:schemeClr val="bg1"/>
              </a:buClr>
              <a:buFont typeface="+mj-lt"/>
              <a:buAutoNum type="arabicPeriod"/>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grpSp>
        <p:nvGrpSpPr>
          <p:cNvPr id="7" name="Grupp 6">
            <a:extLst>
              <a:ext uri="{FF2B5EF4-FFF2-40B4-BE49-F238E27FC236}">
                <a16:creationId xmlns:a16="http://schemas.microsoft.com/office/drawing/2014/main" id="{6A9CA4BC-5F6B-4B28-818A-33D7C68D01A1}"/>
              </a:ext>
            </a:extLst>
          </p:cNvPr>
          <p:cNvGrpSpPr/>
          <p:nvPr userDrawn="1"/>
        </p:nvGrpSpPr>
        <p:grpSpPr>
          <a:xfrm>
            <a:off x="276224" y="5972873"/>
            <a:ext cx="11610975" cy="635085"/>
            <a:chOff x="276224" y="5972873"/>
            <a:chExt cx="11610975" cy="635085"/>
          </a:xfrm>
        </p:grpSpPr>
        <p:pic>
          <p:nvPicPr>
            <p:cNvPr id="8" name="Bild 7">
              <a:extLst>
                <a:ext uri="{FF2B5EF4-FFF2-40B4-BE49-F238E27FC236}">
                  <a16:creationId xmlns:a16="http://schemas.microsoft.com/office/drawing/2014/main" id="{5C302DEC-A01F-473D-8D60-FD815D2C14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76224" y="5972873"/>
              <a:ext cx="11610975" cy="165190"/>
            </a:xfrm>
            <a:prstGeom prst="rect">
              <a:avLst/>
            </a:prstGeom>
          </p:spPr>
        </p:pic>
        <p:grpSp>
          <p:nvGrpSpPr>
            <p:cNvPr id="10" name="Bild 7">
              <a:extLst>
                <a:ext uri="{FF2B5EF4-FFF2-40B4-BE49-F238E27FC236}">
                  <a16:creationId xmlns:a16="http://schemas.microsoft.com/office/drawing/2014/main" id="{9E541FE2-AEF6-40AB-B653-DCD841E8337B}"/>
                </a:ext>
              </a:extLst>
            </p:cNvPr>
            <p:cNvGrpSpPr/>
            <p:nvPr userDrawn="1"/>
          </p:nvGrpSpPr>
          <p:grpSpPr>
            <a:xfrm>
              <a:off x="10331566" y="6187753"/>
              <a:ext cx="1228230" cy="389397"/>
              <a:chOff x="10331566" y="6187753"/>
              <a:chExt cx="1228230" cy="389397"/>
            </a:xfrm>
            <a:solidFill>
              <a:schemeClr val="bg1"/>
            </a:solidFill>
          </p:grpSpPr>
          <p:sp>
            <p:nvSpPr>
              <p:cNvPr id="27" name="Frihandsfigur: Form 26">
                <a:extLst>
                  <a:ext uri="{FF2B5EF4-FFF2-40B4-BE49-F238E27FC236}">
                    <a16:creationId xmlns:a16="http://schemas.microsoft.com/office/drawing/2014/main" id="{69AD36EB-7E8B-40C4-865C-D8596E65BF08}"/>
                  </a:ext>
                </a:extLst>
              </p:cNvPr>
              <p:cNvSpPr/>
              <p:nvPr/>
            </p:nvSpPr>
            <p:spPr>
              <a:xfrm>
                <a:off x="10331566" y="6237594"/>
                <a:ext cx="47357" cy="156133"/>
              </a:xfrm>
              <a:custGeom>
                <a:avLst/>
                <a:gdLst>
                  <a:gd name="connsiteX0" fmla="*/ 2137 w 47357"/>
                  <a:gd name="connsiteY0" fmla="*/ 155158 h 156133"/>
                  <a:gd name="connsiteX1" fmla="*/ 603 w 47357"/>
                  <a:gd name="connsiteY1" fmla="*/ 155158 h 156133"/>
                  <a:gd name="connsiteX2" fmla="*/ -1570 w 47357"/>
                  <a:gd name="connsiteY2" fmla="*/ 145061 h 156133"/>
                  <a:gd name="connsiteX3" fmla="*/ 19137 w 47357"/>
                  <a:gd name="connsiteY3" fmla="*/ 111508 h 156133"/>
                  <a:gd name="connsiteX4" fmla="*/ 19137 w 47357"/>
                  <a:gd name="connsiteY4" fmla="*/ 56864 h 156133"/>
                  <a:gd name="connsiteX5" fmla="*/ 18753 w 47357"/>
                  <a:gd name="connsiteY5" fmla="*/ -975 h 156133"/>
                  <a:gd name="connsiteX6" fmla="*/ 32175 w 47357"/>
                  <a:gd name="connsiteY6" fmla="*/ -975 h 156133"/>
                  <a:gd name="connsiteX7" fmla="*/ 45788 w 47357"/>
                  <a:gd name="connsiteY7" fmla="*/ -975 h 156133"/>
                  <a:gd name="connsiteX8" fmla="*/ 44893 w 47357"/>
                  <a:gd name="connsiteY8" fmla="*/ 62296 h 156133"/>
                  <a:gd name="connsiteX9" fmla="*/ 45596 w 47357"/>
                  <a:gd name="connsiteY9" fmla="*/ 110804 h 156133"/>
                  <a:gd name="connsiteX10" fmla="*/ 2456 w 47357"/>
                  <a:gd name="connsiteY10" fmla="*/ 155158 h 15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57" h="156133">
                    <a:moveTo>
                      <a:pt x="2137" y="155158"/>
                    </a:moveTo>
                    <a:lnTo>
                      <a:pt x="603" y="155158"/>
                    </a:lnTo>
                    <a:lnTo>
                      <a:pt x="-1570" y="145061"/>
                    </a:lnTo>
                    <a:cubicBezTo>
                      <a:pt x="20415" y="144677"/>
                      <a:pt x="18945" y="126846"/>
                      <a:pt x="19137" y="111508"/>
                    </a:cubicBezTo>
                    <a:cubicBezTo>
                      <a:pt x="19520" y="92909"/>
                      <a:pt x="19137" y="75654"/>
                      <a:pt x="19137" y="56864"/>
                    </a:cubicBezTo>
                    <a:cubicBezTo>
                      <a:pt x="19137" y="35071"/>
                      <a:pt x="18753" y="14683"/>
                      <a:pt x="18753" y="-975"/>
                    </a:cubicBezTo>
                    <a:cubicBezTo>
                      <a:pt x="22716" y="-975"/>
                      <a:pt x="27446" y="-975"/>
                      <a:pt x="32175" y="-975"/>
                    </a:cubicBezTo>
                    <a:cubicBezTo>
                      <a:pt x="36904" y="-975"/>
                      <a:pt x="41761" y="-975"/>
                      <a:pt x="45788" y="-975"/>
                    </a:cubicBezTo>
                    <a:cubicBezTo>
                      <a:pt x="45788" y="16345"/>
                      <a:pt x="44893" y="38650"/>
                      <a:pt x="44893" y="62296"/>
                    </a:cubicBezTo>
                    <a:cubicBezTo>
                      <a:pt x="44893" y="70029"/>
                      <a:pt x="45404" y="98853"/>
                      <a:pt x="45596" y="110804"/>
                    </a:cubicBezTo>
                    <a:cubicBezTo>
                      <a:pt x="45596" y="136369"/>
                      <a:pt x="30513" y="155158"/>
                      <a:pt x="2456" y="155158"/>
                    </a:cubicBezTo>
                  </a:path>
                </a:pathLst>
              </a:custGeom>
              <a:grpFill/>
              <a:ln w="6363" cap="flat">
                <a:noFill/>
                <a:prstDash val="solid"/>
                <a:miter/>
              </a:ln>
            </p:spPr>
            <p:txBody>
              <a:bodyPr rtlCol="0" anchor="ctr"/>
              <a:lstStyle/>
              <a:p>
                <a:endParaRPr lang="sv-SE" dirty="0">
                  <a:solidFill>
                    <a:schemeClr val="bg1"/>
                  </a:solidFill>
                </a:endParaRPr>
              </a:p>
            </p:txBody>
          </p:sp>
          <p:sp>
            <p:nvSpPr>
              <p:cNvPr id="28" name="Frihandsfigur: Form 27">
                <a:extLst>
                  <a:ext uri="{FF2B5EF4-FFF2-40B4-BE49-F238E27FC236}">
                    <a16:creationId xmlns:a16="http://schemas.microsoft.com/office/drawing/2014/main" id="{CBB50836-F733-4EA6-94EE-E7B2E9A360F6}"/>
                  </a:ext>
                </a:extLst>
              </p:cNvPr>
              <p:cNvSpPr/>
              <p:nvPr/>
            </p:nvSpPr>
            <p:spPr>
              <a:xfrm>
                <a:off x="10398864" y="6187753"/>
                <a:ext cx="149613" cy="183030"/>
              </a:xfrm>
              <a:custGeom>
                <a:avLst/>
                <a:gdLst>
                  <a:gd name="connsiteX0" fmla="*/ 54032 w 149613"/>
                  <a:gd name="connsiteY0" fmla="*/ 26497 h 183030"/>
                  <a:gd name="connsiteX1" fmla="*/ 40803 w 149613"/>
                  <a:gd name="connsiteY1" fmla="*/ 12251 h 183030"/>
                  <a:gd name="connsiteX2" fmla="*/ 55055 w 149613"/>
                  <a:gd name="connsiteY2" fmla="*/ -965 h 183030"/>
                  <a:gd name="connsiteX3" fmla="*/ 68284 w 149613"/>
                  <a:gd name="connsiteY3" fmla="*/ 12820 h 183030"/>
                  <a:gd name="connsiteX4" fmla="*/ 54096 w 149613"/>
                  <a:gd name="connsiteY4" fmla="*/ 26497 h 183030"/>
                  <a:gd name="connsiteX5" fmla="*/ 54032 w 149613"/>
                  <a:gd name="connsiteY5" fmla="*/ 26497 h 183030"/>
                  <a:gd name="connsiteX6" fmla="*/ 92378 w 149613"/>
                  <a:gd name="connsiteY6" fmla="*/ 26497 h 183030"/>
                  <a:gd name="connsiteX7" fmla="*/ 79149 w 149613"/>
                  <a:gd name="connsiteY7" fmla="*/ 12251 h 183030"/>
                  <a:gd name="connsiteX8" fmla="*/ 93401 w 149613"/>
                  <a:gd name="connsiteY8" fmla="*/ -965 h 183030"/>
                  <a:gd name="connsiteX9" fmla="*/ 106630 w 149613"/>
                  <a:gd name="connsiteY9" fmla="*/ 12820 h 183030"/>
                  <a:gd name="connsiteX10" fmla="*/ 92442 w 149613"/>
                  <a:gd name="connsiteY10" fmla="*/ 26497 h 183030"/>
                  <a:gd name="connsiteX11" fmla="*/ 92378 w 149613"/>
                  <a:gd name="connsiteY11" fmla="*/ 26497 h 183030"/>
                  <a:gd name="connsiteX12" fmla="*/ 73205 w 149613"/>
                  <a:gd name="connsiteY12" fmla="*/ 56279 h 183030"/>
                  <a:gd name="connsiteX13" fmla="*/ 27957 w 149613"/>
                  <a:gd name="connsiteY13" fmla="*/ 114502 h 183030"/>
                  <a:gd name="connsiteX14" fmla="*/ 73205 w 149613"/>
                  <a:gd name="connsiteY14" fmla="*/ 172533 h 183030"/>
                  <a:gd name="connsiteX15" fmla="*/ 118453 w 149613"/>
                  <a:gd name="connsiteY15" fmla="*/ 114502 h 183030"/>
                  <a:gd name="connsiteX16" fmla="*/ 73205 w 149613"/>
                  <a:gd name="connsiteY16" fmla="*/ 56279 h 183030"/>
                  <a:gd name="connsiteX17" fmla="*/ 73205 w 149613"/>
                  <a:gd name="connsiteY17" fmla="*/ 182055 h 183030"/>
                  <a:gd name="connsiteX18" fmla="*/ -1570 w 149613"/>
                  <a:gd name="connsiteY18" fmla="*/ 114502 h 183030"/>
                  <a:gd name="connsiteX19" fmla="*/ 73205 w 149613"/>
                  <a:gd name="connsiteY19" fmla="*/ 46501 h 183030"/>
                  <a:gd name="connsiteX20" fmla="*/ 148044 w 149613"/>
                  <a:gd name="connsiteY20" fmla="*/ 114502 h 183030"/>
                  <a:gd name="connsiteX21" fmla="*/ 73205 w 149613"/>
                  <a:gd name="connsiteY21" fmla="*/ 182055 h 1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9613" h="183030">
                    <a:moveTo>
                      <a:pt x="54032" y="26497"/>
                    </a:moveTo>
                    <a:cubicBezTo>
                      <a:pt x="46427" y="26216"/>
                      <a:pt x="40547" y="19837"/>
                      <a:pt x="40803" y="12251"/>
                    </a:cubicBezTo>
                    <a:cubicBezTo>
                      <a:pt x="41122" y="4672"/>
                      <a:pt x="47449" y="-1247"/>
                      <a:pt x="55055" y="-965"/>
                    </a:cubicBezTo>
                    <a:cubicBezTo>
                      <a:pt x="62468" y="-690"/>
                      <a:pt x="68284" y="5407"/>
                      <a:pt x="68284" y="12820"/>
                    </a:cubicBezTo>
                    <a:cubicBezTo>
                      <a:pt x="68156" y="20515"/>
                      <a:pt x="61765" y="26638"/>
                      <a:pt x="54096" y="26497"/>
                    </a:cubicBezTo>
                    <a:cubicBezTo>
                      <a:pt x="54096" y="26497"/>
                      <a:pt x="54032" y="26497"/>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23" y="56279"/>
                      <a:pt x="27957" y="77178"/>
                      <a:pt x="27957" y="114502"/>
                    </a:cubicBezTo>
                    <a:cubicBezTo>
                      <a:pt x="27957" y="151825"/>
                      <a:pt x="51795" y="172533"/>
                      <a:pt x="73205" y="172533"/>
                    </a:cubicBezTo>
                    <a:cubicBezTo>
                      <a:pt x="94615" y="172533"/>
                      <a:pt x="118453" y="152337"/>
                      <a:pt x="118453" y="114502"/>
                    </a:cubicBezTo>
                    <a:cubicBezTo>
                      <a:pt x="118453" y="76667"/>
                      <a:pt x="94871" y="56279"/>
                      <a:pt x="73205" y="56279"/>
                    </a:cubicBezTo>
                    <a:moveTo>
                      <a:pt x="73205" y="182055"/>
                    </a:moveTo>
                    <a:cubicBezTo>
                      <a:pt x="29234" y="182055"/>
                      <a:pt x="-1570" y="153231"/>
                      <a:pt x="-1570" y="114502"/>
                    </a:cubicBezTo>
                    <a:cubicBezTo>
                      <a:pt x="-1570" y="75772"/>
                      <a:pt x="29234" y="46501"/>
                      <a:pt x="73205" y="46501"/>
                    </a:cubicBezTo>
                    <a:cubicBezTo>
                      <a:pt x="117175" y="46501"/>
                      <a:pt x="148044" y="75900"/>
                      <a:pt x="148044" y="114502"/>
                    </a:cubicBezTo>
                    <a:cubicBezTo>
                      <a:pt x="148044" y="153104"/>
                      <a:pt x="117367" y="182055"/>
                      <a:pt x="73205" y="182055"/>
                    </a:cubicBezTo>
                  </a:path>
                </a:pathLst>
              </a:custGeom>
              <a:grpFill/>
              <a:ln w="6363" cap="flat">
                <a:noFill/>
                <a:prstDash val="solid"/>
                <a:miter/>
              </a:ln>
            </p:spPr>
            <p:txBody>
              <a:bodyPr rtlCol="0" anchor="ctr"/>
              <a:lstStyle/>
              <a:p>
                <a:endParaRPr lang="sv-SE" dirty="0">
                  <a:solidFill>
                    <a:schemeClr val="bg1"/>
                  </a:solidFill>
                </a:endParaRPr>
              </a:p>
            </p:txBody>
          </p:sp>
          <p:sp>
            <p:nvSpPr>
              <p:cNvPr id="29" name="Frihandsfigur: Form 28">
                <a:extLst>
                  <a:ext uri="{FF2B5EF4-FFF2-40B4-BE49-F238E27FC236}">
                    <a16:creationId xmlns:a16="http://schemas.microsoft.com/office/drawing/2014/main" id="{75881654-DE7D-4DB6-B60C-AD0047CB3733}"/>
                  </a:ext>
                </a:extLst>
              </p:cNvPr>
              <p:cNvSpPr/>
              <p:nvPr/>
            </p:nvSpPr>
            <p:spPr>
              <a:xfrm>
                <a:off x="10569569" y="6237594"/>
                <a:ext cx="118681" cy="131591"/>
              </a:xfrm>
              <a:custGeom>
                <a:avLst/>
                <a:gdLst>
                  <a:gd name="connsiteX0" fmla="*/ 116664 w 118681"/>
                  <a:gd name="connsiteY0" fmla="*/ 130617 h 131591"/>
                  <a:gd name="connsiteX1" fmla="*/ 105736 w 118681"/>
                  <a:gd name="connsiteY1" fmla="*/ 130617 h 131591"/>
                  <a:gd name="connsiteX2" fmla="*/ 96085 w 118681"/>
                  <a:gd name="connsiteY2" fmla="*/ 130617 h 131591"/>
                  <a:gd name="connsiteX3" fmla="*/ 45404 w 118681"/>
                  <a:gd name="connsiteY3" fmla="*/ 70924 h 131591"/>
                  <a:gd name="connsiteX4" fmla="*/ 10445 w 118681"/>
                  <a:gd name="connsiteY4" fmla="*/ 31811 h 131591"/>
                  <a:gd name="connsiteX5" fmla="*/ 10445 w 118681"/>
                  <a:gd name="connsiteY5" fmla="*/ 64086 h 131591"/>
                  <a:gd name="connsiteX6" fmla="*/ 11212 w 118681"/>
                  <a:gd name="connsiteY6" fmla="*/ 129019 h 131591"/>
                  <a:gd name="connsiteX7" fmla="*/ 4821 w 118681"/>
                  <a:gd name="connsiteY7" fmla="*/ 129019 h 131591"/>
                  <a:gd name="connsiteX8" fmla="*/ -1570 w 118681"/>
                  <a:gd name="connsiteY8" fmla="*/ 129019 h 131591"/>
                  <a:gd name="connsiteX9" fmla="*/ -1570 w 118681"/>
                  <a:gd name="connsiteY9" fmla="*/ 64278 h 131591"/>
                  <a:gd name="connsiteX10" fmla="*/ -1570 w 118681"/>
                  <a:gd name="connsiteY10" fmla="*/ -975 h 131591"/>
                  <a:gd name="connsiteX11" fmla="*/ 9294 w 118681"/>
                  <a:gd name="connsiteY11" fmla="*/ -975 h 131591"/>
                  <a:gd name="connsiteX12" fmla="*/ 19009 w 118681"/>
                  <a:gd name="connsiteY12" fmla="*/ -975 h 131591"/>
                  <a:gd name="connsiteX13" fmla="*/ 66047 w 118681"/>
                  <a:gd name="connsiteY13" fmla="*/ 55266 h 131591"/>
                  <a:gd name="connsiteX14" fmla="*/ 104393 w 118681"/>
                  <a:gd name="connsiteY14" fmla="*/ 98726 h 131591"/>
                  <a:gd name="connsiteX15" fmla="*/ 104393 w 118681"/>
                  <a:gd name="connsiteY15" fmla="*/ 64278 h 131591"/>
                  <a:gd name="connsiteX16" fmla="*/ 103882 w 118681"/>
                  <a:gd name="connsiteY16" fmla="*/ -975 h 131591"/>
                  <a:gd name="connsiteX17" fmla="*/ 110273 w 118681"/>
                  <a:gd name="connsiteY17" fmla="*/ -975 h 131591"/>
                  <a:gd name="connsiteX18" fmla="*/ 117111 w 118681"/>
                  <a:gd name="connsiteY18" fmla="*/ -975 h 131591"/>
                  <a:gd name="connsiteX19" fmla="*/ 117111 w 118681"/>
                  <a:gd name="connsiteY19" fmla="*/ 64086 h 131591"/>
                  <a:gd name="connsiteX20" fmla="*/ 117111 w 118681"/>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681" h="131591">
                    <a:moveTo>
                      <a:pt x="116664" y="130617"/>
                    </a:moveTo>
                    <a:cubicBezTo>
                      <a:pt x="112510" y="130617"/>
                      <a:pt x="108995" y="130617"/>
                      <a:pt x="105736" y="130617"/>
                    </a:cubicBezTo>
                    <a:cubicBezTo>
                      <a:pt x="102476" y="130617"/>
                      <a:pt x="99345" y="130617"/>
                      <a:pt x="96085" y="130617"/>
                    </a:cubicBezTo>
                    <a:cubicBezTo>
                      <a:pt x="84709" y="118730"/>
                      <a:pt x="70521" y="100707"/>
                      <a:pt x="45404" y="70924"/>
                    </a:cubicBezTo>
                    <a:cubicBezTo>
                      <a:pt x="26231" y="48748"/>
                      <a:pt x="18562" y="40119"/>
                      <a:pt x="10445" y="31811"/>
                    </a:cubicBezTo>
                    <a:cubicBezTo>
                      <a:pt x="10445" y="35454"/>
                      <a:pt x="10445" y="57375"/>
                      <a:pt x="10445" y="64086"/>
                    </a:cubicBezTo>
                    <a:cubicBezTo>
                      <a:pt x="10445" y="78338"/>
                      <a:pt x="10828"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94" y="-975"/>
                    </a:lnTo>
                    <a:lnTo>
                      <a:pt x="19009" y="-975"/>
                    </a:lnTo>
                    <a:cubicBezTo>
                      <a:pt x="32558" y="15450"/>
                      <a:pt x="38182" y="22480"/>
                      <a:pt x="66047" y="55266"/>
                    </a:cubicBezTo>
                    <a:cubicBezTo>
                      <a:pt x="86243" y="78849"/>
                      <a:pt x="93848" y="87733"/>
                      <a:pt x="104393" y="98726"/>
                    </a:cubicBezTo>
                    <a:cubicBezTo>
                      <a:pt x="104393" y="93868"/>
                      <a:pt x="104393" y="71691"/>
                      <a:pt x="104393" y="64278"/>
                    </a:cubicBezTo>
                    <a:cubicBezTo>
                      <a:pt x="104393" y="49834"/>
                      <a:pt x="104393" y="12382"/>
                      <a:pt x="103882" y="-975"/>
                    </a:cubicBezTo>
                    <a:lnTo>
                      <a:pt x="110273" y="-975"/>
                    </a:lnTo>
                    <a:lnTo>
                      <a:pt x="117111" y="-975"/>
                    </a:lnTo>
                    <a:cubicBezTo>
                      <a:pt x="117111" y="14491"/>
                      <a:pt x="117111" y="48620"/>
                      <a:pt x="117111" y="64086"/>
                    </a:cubicBezTo>
                    <a:cubicBezTo>
                      <a:pt x="117111" y="79552"/>
                      <a:pt x="117111" y="114575"/>
                      <a:pt x="117111" y="130617"/>
                    </a:cubicBezTo>
                  </a:path>
                </a:pathLst>
              </a:custGeom>
              <a:grpFill/>
              <a:ln w="6363" cap="flat">
                <a:noFill/>
                <a:prstDash val="solid"/>
                <a:miter/>
              </a:ln>
            </p:spPr>
            <p:txBody>
              <a:bodyPr rtlCol="0" anchor="ctr"/>
              <a:lstStyle/>
              <a:p>
                <a:endParaRPr lang="sv-SE" dirty="0">
                  <a:solidFill>
                    <a:schemeClr val="bg1"/>
                  </a:solidFill>
                </a:endParaRPr>
              </a:p>
            </p:txBody>
          </p:sp>
          <p:sp>
            <p:nvSpPr>
              <p:cNvPr id="30" name="Frihandsfigur: Form 29">
                <a:extLst>
                  <a:ext uri="{FF2B5EF4-FFF2-40B4-BE49-F238E27FC236}">
                    <a16:creationId xmlns:a16="http://schemas.microsoft.com/office/drawing/2014/main" id="{3C7A0227-308E-4FEF-8E15-5D1944C1816E}"/>
                  </a:ext>
                </a:extLst>
              </p:cNvPr>
              <p:cNvSpPr/>
              <p:nvPr/>
            </p:nvSpPr>
            <p:spPr>
              <a:xfrm>
                <a:off x="10717905" y="6237530"/>
                <a:ext cx="114974" cy="130249"/>
              </a:xfrm>
              <a:custGeom>
                <a:avLst/>
                <a:gdLst>
                  <a:gd name="connsiteX0" fmla="*/ 113214 w 114974"/>
                  <a:gd name="connsiteY0" fmla="*/ 129275 h 130249"/>
                  <a:gd name="connsiteX1" fmla="*/ 96596 w 114974"/>
                  <a:gd name="connsiteY1" fmla="*/ 129275 h 130249"/>
                  <a:gd name="connsiteX2" fmla="*/ 78446 w 114974"/>
                  <a:gd name="connsiteY2" fmla="*/ 129275 h 130249"/>
                  <a:gd name="connsiteX3" fmla="*/ 52882 w 114974"/>
                  <a:gd name="connsiteY3" fmla="*/ 98214 h 130249"/>
                  <a:gd name="connsiteX4" fmla="*/ 31791 w 114974"/>
                  <a:gd name="connsiteY4" fmla="*/ 73928 h 130249"/>
                  <a:gd name="connsiteX5" fmla="*/ 24953 w 114974"/>
                  <a:gd name="connsiteY5" fmla="*/ 80319 h 130249"/>
                  <a:gd name="connsiteX6" fmla="*/ 25464 w 114974"/>
                  <a:gd name="connsiteY6" fmla="*/ 129019 h 130249"/>
                  <a:gd name="connsiteX7" fmla="*/ 12107 w 114974"/>
                  <a:gd name="connsiteY7" fmla="*/ 129019 h 130249"/>
                  <a:gd name="connsiteX8" fmla="*/ -1570 w 114974"/>
                  <a:gd name="connsiteY8" fmla="*/ 129019 h 130249"/>
                  <a:gd name="connsiteX9" fmla="*/ -1058 w 114974"/>
                  <a:gd name="connsiteY9" fmla="*/ 62488 h 130249"/>
                  <a:gd name="connsiteX10" fmla="*/ -1570 w 114974"/>
                  <a:gd name="connsiteY10" fmla="*/ -975 h 130249"/>
                  <a:gd name="connsiteX11" fmla="*/ 11724 w 114974"/>
                  <a:gd name="connsiteY11" fmla="*/ -975 h 130249"/>
                  <a:gd name="connsiteX12" fmla="*/ 25464 w 114974"/>
                  <a:gd name="connsiteY12" fmla="*/ -975 h 130249"/>
                  <a:gd name="connsiteX13" fmla="*/ 24953 w 114974"/>
                  <a:gd name="connsiteY13" fmla="*/ 62488 h 130249"/>
                  <a:gd name="connsiteX14" fmla="*/ 54863 w 114974"/>
                  <a:gd name="connsiteY14" fmla="*/ 33473 h 130249"/>
                  <a:gd name="connsiteX15" fmla="*/ 88544 w 114974"/>
                  <a:gd name="connsiteY15" fmla="*/ -975 h 130249"/>
                  <a:gd name="connsiteX16" fmla="*/ 98003 w 114974"/>
                  <a:gd name="connsiteY16" fmla="*/ -975 h 130249"/>
                  <a:gd name="connsiteX17" fmla="*/ 107334 w 114974"/>
                  <a:gd name="connsiteY17" fmla="*/ -975 h 130249"/>
                  <a:gd name="connsiteX18" fmla="*/ 49047 w 114974"/>
                  <a:gd name="connsiteY18" fmla="*/ 56544 h 130249"/>
                  <a:gd name="connsiteX19" fmla="*/ 72694 w 114974"/>
                  <a:gd name="connsiteY19" fmla="*/ 83387 h 130249"/>
                  <a:gd name="connsiteX20" fmla="*/ 113405 w 114974"/>
                  <a:gd name="connsiteY20" fmla="*/ 129019 h 13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974" h="130249">
                    <a:moveTo>
                      <a:pt x="113214" y="129275"/>
                    </a:moveTo>
                    <a:cubicBezTo>
                      <a:pt x="108739" y="129275"/>
                      <a:pt x="102796" y="129275"/>
                      <a:pt x="96596" y="129275"/>
                    </a:cubicBezTo>
                    <a:cubicBezTo>
                      <a:pt x="90397" y="129275"/>
                      <a:pt x="83814" y="129275"/>
                      <a:pt x="78446" y="129275"/>
                    </a:cubicBezTo>
                    <a:cubicBezTo>
                      <a:pt x="69434" y="118410"/>
                      <a:pt x="63874" y="111188"/>
                      <a:pt x="52882" y="98214"/>
                    </a:cubicBezTo>
                    <a:cubicBezTo>
                      <a:pt x="43295" y="87094"/>
                      <a:pt x="31791" y="73928"/>
                      <a:pt x="31791" y="73928"/>
                    </a:cubicBezTo>
                    <a:lnTo>
                      <a:pt x="24953" y="80319"/>
                    </a:lnTo>
                    <a:cubicBezTo>
                      <a:pt x="24953" y="103391"/>
                      <a:pt x="24953" y="114384"/>
                      <a:pt x="25464" y="129019"/>
                    </a:cubicBezTo>
                    <a:cubicBezTo>
                      <a:pt x="21119" y="129019"/>
                      <a:pt x="16644" y="129019"/>
                      <a:pt x="12107" y="129019"/>
                    </a:cubicBezTo>
                    <a:cubicBezTo>
                      <a:pt x="7570" y="129019"/>
                      <a:pt x="2904" y="129019"/>
                      <a:pt x="-1570" y="129019"/>
                    </a:cubicBezTo>
                    <a:cubicBezTo>
                      <a:pt x="-1570" y="107162"/>
                      <a:pt x="-1058" y="79233"/>
                      <a:pt x="-1058" y="62488"/>
                    </a:cubicBezTo>
                    <a:cubicBezTo>
                      <a:pt x="-1058" y="45744"/>
                      <a:pt x="-1570" y="10401"/>
                      <a:pt x="-1570" y="-975"/>
                    </a:cubicBezTo>
                    <a:cubicBezTo>
                      <a:pt x="2648" y="-975"/>
                      <a:pt x="7186" y="-975"/>
                      <a:pt x="11724" y="-975"/>
                    </a:cubicBezTo>
                    <a:cubicBezTo>
                      <a:pt x="16261" y="-975"/>
                      <a:pt x="20927" y="-975"/>
                      <a:pt x="25464" y="-975"/>
                    </a:cubicBezTo>
                    <a:cubicBezTo>
                      <a:pt x="25464" y="12702"/>
                      <a:pt x="24953" y="41398"/>
                      <a:pt x="24953" y="62488"/>
                    </a:cubicBezTo>
                    <a:cubicBezTo>
                      <a:pt x="37735" y="50601"/>
                      <a:pt x="45085" y="43315"/>
                      <a:pt x="54863" y="33473"/>
                    </a:cubicBezTo>
                    <a:cubicBezTo>
                      <a:pt x="61254" y="27082"/>
                      <a:pt x="79916" y="7909"/>
                      <a:pt x="88544" y="-975"/>
                    </a:cubicBezTo>
                    <a:cubicBezTo>
                      <a:pt x="92059" y="-975"/>
                      <a:pt x="94935" y="-975"/>
                      <a:pt x="98003" y="-975"/>
                    </a:cubicBezTo>
                    <a:cubicBezTo>
                      <a:pt x="101071" y="-975"/>
                      <a:pt x="103882" y="-975"/>
                      <a:pt x="107334" y="-975"/>
                    </a:cubicBezTo>
                    <a:cubicBezTo>
                      <a:pt x="87138" y="18198"/>
                      <a:pt x="68348" y="36860"/>
                      <a:pt x="49047" y="56544"/>
                    </a:cubicBezTo>
                    <a:lnTo>
                      <a:pt x="72694" y="83387"/>
                    </a:lnTo>
                    <a:cubicBezTo>
                      <a:pt x="85476" y="97959"/>
                      <a:pt x="97044" y="110932"/>
                      <a:pt x="113405"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1" name="Frihandsfigur: Form 30">
                <a:extLst>
                  <a:ext uri="{FF2B5EF4-FFF2-40B4-BE49-F238E27FC236}">
                    <a16:creationId xmlns:a16="http://schemas.microsoft.com/office/drawing/2014/main" id="{FE3A8E81-22DF-46F0-8318-8943DCEEAF09}"/>
                  </a:ext>
                </a:extLst>
              </p:cNvPr>
              <p:cNvSpPr/>
              <p:nvPr/>
            </p:nvSpPr>
            <p:spPr>
              <a:xfrm>
                <a:off x="10833455" y="6187753"/>
                <a:ext cx="149613" cy="183285"/>
              </a:xfrm>
              <a:custGeom>
                <a:avLst/>
                <a:gdLst>
                  <a:gd name="connsiteX0" fmla="*/ 54032 w 149613"/>
                  <a:gd name="connsiteY0" fmla="*/ 26497 h 183285"/>
                  <a:gd name="connsiteX1" fmla="*/ 39396 w 149613"/>
                  <a:gd name="connsiteY1" fmla="*/ 13728 h 183285"/>
                  <a:gd name="connsiteX2" fmla="*/ 52178 w 149613"/>
                  <a:gd name="connsiteY2" fmla="*/ -921 h 183285"/>
                  <a:gd name="connsiteX3" fmla="*/ 54032 w 149613"/>
                  <a:gd name="connsiteY3" fmla="*/ -921 h 183285"/>
                  <a:gd name="connsiteX4" fmla="*/ 68668 w 149613"/>
                  <a:gd name="connsiteY4" fmla="*/ 11849 h 183285"/>
                  <a:gd name="connsiteX5" fmla="*/ 55885 w 149613"/>
                  <a:gd name="connsiteY5" fmla="*/ 26497 h 183285"/>
                  <a:gd name="connsiteX6" fmla="*/ 54032 w 149613"/>
                  <a:gd name="connsiteY6" fmla="*/ 26497 h 183285"/>
                  <a:gd name="connsiteX7" fmla="*/ 92378 w 149613"/>
                  <a:gd name="connsiteY7" fmla="*/ 26497 h 183285"/>
                  <a:gd name="connsiteX8" fmla="*/ 79149 w 149613"/>
                  <a:gd name="connsiteY8" fmla="*/ 12251 h 183285"/>
                  <a:gd name="connsiteX9" fmla="*/ 93401 w 149613"/>
                  <a:gd name="connsiteY9" fmla="*/ -965 h 183285"/>
                  <a:gd name="connsiteX10" fmla="*/ 106630 w 149613"/>
                  <a:gd name="connsiteY10" fmla="*/ 12820 h 183285"/>
                  <a:gd name="connsiteX11" fmla="*/ 92442 w 149613"/>
                  <a:gd name="connsiteY11" fmla="*/ 26497 h 183285"/>
                  <a:gd name="connsiteX12" fmla="*/ 92378 w 149613"/>
                  <a:gd name="connsiteY12" fmla="*/ 26497 h 183285"/>
                  <a:gd name="connsiteX13" fmla="*/ 73205 w 149613"/>
                  <a:gd name="connsiteY13" fmla="*/ 56279 h 183285"/>
                  <a:gd name="connsiteX14" fmla="*/ 27957 w 149613"/>
                  <a:gd name="connsiteY14" fmla="*/ 114502 h 183285"/>
                  <a:gd name="connsiteX15" fmla="*/ 73205 w 149613"/>
                  <a:gd name="connsiteY15" fmla="*/ 172533 h 183285"/>
                  <a:gd name="connsiteX16" fmla="*/ 118453 w 149613"/>
                  <a:gd name="connsiteY16" fmla="*/ 114502 h 183285"/>
                  <a:gd name="connsiteX17" fmla="*/ 73205 w 149613"/>
                  <a:gd name="connsiteY17" fmla="*/ 56535 h 183285"/>
                  <a:gd name="connsiteX18" fmla="*/ 73205 w 149613"/>
                  <a:gd name="connsiteY18" fmla="*/ 182311 h 183285"/>
                  <a:gd name="connsiteX19" fmla="*/ -1570 w 149613"/>
                  <a:gd name="connsiteY19" fmla="*/ 114757 h 183285"/>
                  <a:gd name="connsiteX20" fmla="*/ 73205 w 149613"/>
                  <a:gd name="connsiteY20" fmla="*/ 46756 h 183285"/>
                  <a:gd name="connsiteX21" fmla="*/ 148044 w 149613"/>
                  <a:gd name="connsiteY21" fmla="*/ 114757 h 183285"/>
                  <a:gd name="connsiteX22" fmla="*/ 73205 w 149613"/>
                  <a:gd name="connsiteY22" fmla="*/ 182311 h 18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613" h="183285">
                    <a:moveTo>
                      <a:pt x="54032" y="26497"/>
                    </a:moveTo>
                    <a:cubicBezTo>
                      <a:pt x="46490" y="27015"/>
                      <a:pt x="39908" y="21295"/>
                      <a:pt x="39396" y="13728"/>
                    </a:cubicBezTo>
                    <a:cubicBezTo>
                      <a:pt x="38885" y="6154"/>
                      <a:pt x="44573" y="-403"/>
                      <a:pt x="52178" y="-921"/>
                    </a:cubicBezTo>
                    <a:cubicBezTo>
                      <a:pt x="52754" y="-965"/>
                      <a:pt x="53393" y="-965"/>
                      <a:pt x="54032" y="-921"/>
                    </a:cubicBezTo>
                    <a:cubicBezTo>
                      <a:pt x="61574" y="-1438"/>
                      <a:pt x="68156" y="4282"/>
                      <a:pt x="68668" y="11849"/>
                    </a:cubicBezTo>
                    <a:cubicBezTo>
                      <a:pt x="69179" y="19422"/>
                      <a:pt x="63490" y="25979"/>
                      <a:pt x="55885" y="26497"/>
                    </a:cubicBezTo>
                    <a:cubicBezTo>
                      <a:pt x="55310" y="26542"/>
                      <a:pt x="54671" y="26542"/>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87" y="56279"/>
                      <a:pt x="27957" y="77178"/>
                      <a:pt x="27957" y="114502"/>
                    </a:cubicBezTo>
                    <a:cubicBezTo>
                      <a:pt x="27957" y="151825"/>
                      <a:pt x="51795" y="172533"/>
                      <a:pt x="73205" y="172533"/>
                    </a:cubicBezTo>
                    <a:cubicBezTo>
                      <a:pt x="94615" y="172533"/>
                      <a:pt x="118453" y="152337"/>
                      <a:pt x="118453" y="114502"/>
                    </a:cubicBezTo>
                    <a:cubicBezTo>
                      <a:pt x="118453" y="76667"/>
                      <a:pt x="94871" y="56535"/>
                      <a:pt x="73205" y="56535"/>
                    </a:cubicBezTo>
                    <a:moveTo>
                      <a:pt x="73205" y="182311"/>
                    </a:moveTo>
                    <a:cubicBezTo>
                      <a:pt x="29234" y="182311"/>
                      <a:pt x="-1570" y="153487"/>
                      <a:pt x="-1570" y="114757"/>
                    </a:cubicBezTo>
                    <a:cubicBezTo>
                      <a:pt x="-1570" y="76028"/>
                      <a:pt x="29234" y="46756"/>
                      <a:pt x="73205" y="46756"/>
                    </a:cubicBezTo>
                    <a:cubicBezTo>
                      <a:pt x="117175" y="46756"/>
                      <a:pt x="148044" y="76155"/>
                      <a:pt x="148044" y="114757"/>
                    </a:cubicBezTo>
                    <a:cubicBezTo>
                      <a:pt x="148044" y="153359"/>
                      <a:pt x="117367" y="182311"/>
                      <a:pt x="73205" y="182311"/>
                    </a:cubicBezTo>
                  </a:path>
                </a:pathLst>
              </a:custGeom>
              <a:grpFill/>
              <a:ln w="6363" cap="flat">
                <a:noFill/>
                <a:prstDash val="solid"/>
                <a:miter/>
              </a:ln>
            </p:spPr>
            <p:txBody>
              <a:bodyPr rtlCol="0" anchor="ctr"/>
              <a:lstStyle/>
              <a:p>
                <a:endParaRPr lang="sv-SE" dirty="0">
                  <a:solidFill>
                    <a:schemeClr val="bg1"/>
                  </a:solidFill>
                </a:endParaRPr>
              </a:p>
            </p:txBody>
          </p:sp>
          <p:sp>
            <p:nvSpPr>
              <p:cNvPr id="32" name="Frihandsfigur: Form 31">
                <a:extLst>
                  <a:ext uri="{FF2B5EF4-FFF2-40B4-BE49-F238E27FC236}">
                    <a16:creationId xmlns:a16="http://schemas.microsoft.com/office/drawing/2014/main" id="{4345D007-BBCF-4357-8B80-F469D55E481B}"/>
                  </a:ext>
                </a:extLst>
              </p:cNvPr>
              <p:cNvSpPr/>
              <p:nvPr/>
            </p:nvSpPr>
            <p:spPr>
              <a:xfrm>
                <a:off x="11007547" y="6237594"/>
                <a:ext cx="89602" cy="129994"/>
              </a:xfrm>
              <a:custGeom>
                <a:avLst/>
                <a:gdLst>
                  <a:gd name="connsiteX0" fmla="*/ 24952 w 89602"/>
                  <a:gd name="connsiteY0" fmla="*/ 9314 h 129994"/>
                  <a:gd name="connsiteX1" fmla="*/ 24952 w 89602"/>
                  <a:gd name="connsiteY1" fmla="*/ 39033 h 129994"/>
                  <a:gd name="connsiteX2" fmla="*/ 24952 w 89602"/>
                  <a:gd name="connsiteY2" fmla="*/ 59740 h 129994"/>
                  <a:gd name="connsiteX3" fmla="*/ 34092 w 89602"/>
                  <a:gd name="connsiteY3" fmla="*/ 59740 h 129994"/>
                  <a:gd name="connsiteX4" fmla="*/ 61318 w 89602"/>
                  <a:gd name="connsiteY4" fmla="*/ 34176 h 129994"/>
                  <a:gd name="connsiteX5" fmla="*/ 35753 w 89602"/>
                  <a:gd name="connsiteY5" fmla="*/ 9314 h 129994"/>
                  <a:gd name="connsiteX6" fmla="*/ 25464 w 89602"/>
                  <a:gd name="connsiteY6" fmla="*/ 9314 h 129994"/>
                  <a:gd name="connsiteX7" fmla="*/ 25464 w 89602"/>
                  <a:gd name="connsiteY7" fmla="*/ 129019 h 129994"/>
                  <a:gd name="connsiteX8" fmla="*/ 11723 w 89602"/>
                  <a:gd name="connsiteY8" fmla="*/ 129019 h 129994"/>
                  <a:gd name="connsiteX9" fmla="*/ -1570 w 89602"/>
                  <a:gd name="connsiteY9" fmla="*/ 129019 h 129994"/>
                  <a:gd name="connsiteX10" fmla="*/ -1059 w 89602"/>
                  <a:gd name="connsiteY10" fmla="*/ 62296 h 129994"/>
                  <a:gd name="connsiteX11" fmla="*/ -1570 w 89602"/>
                  <a:gd name="connsiteY11" fmla="*/ -975 h 129994"/>
                  <a:gd name="connsiteX12" fmla="*/ 18242 w 89602"/>
                  <a:gd name="connsiteY12" fmla="*/ -592 h 129994"/>
                  <a:gd name="connsiteX13" fmla="*/ 46171 w 89602"/>
                  <a:gd name="connsiteY13" fmla="*/ -975 h 129994"/>
                  <a:gd name="connsiteX14" fmla="*/ 88033 w 89602"/>
                  <a:gd name="connsiteY14" fmla="*/ 33984 h 129994"/>
                  <a:gd name="connsiteX15" fmla="*/ 55183 w 89602"/>
                  <a:gd name="connsiteY15" fmla="*/ 68624 h 129994"/>
                  <a:gd name="connsiteX16" fmla="*/ 30065 w 89602"/>
                  <a:gd name="connsiteY16" fmla="*/ 70029 h 129994"/>
                  <a:gd name="connsiteX17" fmla="*/ 24952 w 89602"/>
                  <a:gd name="connsiteY17" fmla="*/ 70029 h 129994"/>
                  <a:gd name="connsiteX18" fmla="*/ 25464 w 89602"/>
                  <a:gd name="connsiteY1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602" h="129994">
                    <a:moveTo>
                      <a:pt x="24952" y="9314"/>
                    </a:moveTo>
                    <a:cubicBezTo>
                      <a:pt x="24952" y="17431"/>
                      <a:pt x="24952" y="39033"/>
                      <a:pt x="24952" y="39033"/>
                    </a:cubicBezTo>
                    <a:lnTo>
                      <a:pt x="24952" y="59740"/>
                    </a:lnTo>
                    <a:lnTo>
                      <a:pt x="34092" y="59740"/>
                    </a:lnTo>
                    <a:cubicBezTo>
                      <a:pt x="47449" y="59740"/>
                      <a:pt x="61318" y="53988"/>
                      <a:pt x="61318" y="34176"/>
                    </a:cubicBezTo>
                    <a:cubicBezTo>
                      <a:pt x="61318" y="16856"/>
                      <a:pt x="52690" y="9314"/>
                      <a:pt x="35753" y="9314"/>
                    </a:cubicBezTo>
                    <a:lnTo>
                      <a:pt x="25464" y="9314"/>
                    </a:lnTo>
                    <a:moveTo>
                      <a:pt x="25464" y="129019"/>
                    </a:moveTo>
                    <a:cubicBezTo>
                      <a:pt x="21118" y="129019"/>
                      <a:pt x="16388" y="129019"/>
                      <a:pt x="11723" y="129019"/>
                    </a:cubicBezTo>
                    <a:cubicBezTo>
                      <a:pt x="7058" y="129019"/>
                      <a:pt x="2456" y="129019"/>
                      <a:pt x="-1570" y="129019"/>
                    </a:cubicBezTo>
                    <a:cubicBezTo>
                      <a:pt x="-1570" y="118921"/>
                      <a:pt x="-1059" y="81597"/>
                      <a:pt x="-1059" y="62296"/>
                    </a:cubicBezTo>
                    <a:cubicBezTo>
                      <a:pt x="-1059" y="35774"/>
                      <a:pt x="-1570" y="3499"/>
                      <a:pt x="-1570" y="-975"/>
                    </a:cubicBezTo>
                    <a:cubicBezTo>
                      <a:pt x="4821" y="-975"/>
                      <a:pt x="10317" y="-592"/>
                      <a:pt x="18242" y="-592"/>
                    </a:cubicBezTo>
                    <a:cubicBezTo>
                      <a:pt x="29426" y="-592"/>
                      <a:pt x="35179" y="-975"/>
                      <a:pt x="46171" y="-975"/>
                    </a:cubicBezTo>
                    <a:cubicBezTo>
                      <a:pt x="67453" y="-975"/>
                      <a:pt x="88033" y="11807"/>
                      <a:pt x="88033" y="33984"/>
                    </a:cubicBezTo>
                    <a:cubicBezTo>
                      <a:pt x="88033" y="53796"/>
                      <a:pt x="71096" y="65173"/>
                      <a:pt x="55183" y="68624"/>
                    </a:cubicBezTo>
                    <a:cubicBezTo>
                      <a:pt x="46874" y="69793"/>
                      <a:pt x="38438" y="70260"/>
                      <a:pt x="30065" y="70029"/>
                    </a:cubicBezTo>
                    <a:lnTo>
                      <a:pt x="24952" y="70029"/>
                    </a:lnTo>
                    <a:cubicBezTo>
                      <a:pt x="24952" y="102305"/>
                      <a:pt x="24952" y="114383"/>
                      <a:pt x="25464"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3" name="Frihandsfigur: Form 32">
                <a:extLst>
                  <a:ext uri="{FF2B5EF4-FFF2-40B4-BE49-F238E27FC236}">
                    <a16:creationId xmlns:a16="http://schemas.microsoft.com/office/drawing/2014/main" id="{477280ED-39D3-40CE-895C-4BF3BAFA4F02}"/>
                  </a:ext>
                </a:extLst>
              </p:cNvPr>
              <p:cNvSpPr/>
              <p:nvPr/>
            </p:nvSpPr>
            <p:spPr>
              <a:xfrm>
                <a:off x="11117217" y="6237594"/>
                <a:ext cx="27034" cy="129994"/>
              </a:xfrm>
              <a:custGeom>
                <a:avLst/>
                <a:gdLst>
                  <a:gd name="connsiteX0" fmla="*/ 25465 w 27034"/>
                  <a:gd name="connsiteY0" fmla="*/ 129019 h 129994"/>
                  <a:gd name="connsiteX1" fmla="*/ 11979 w 27034"/>
                  <a:gd name="connsiteY1" fmla="*/ 129019 h 129994"/>
                  <a:gd name="connsiteX2" fmla="*/ -1570 w 27034"/>
                  <a:gd name="connsiteY2" fmla="*/ 129019 h 129994"/>
                  <a:gd name="connsiteX3" fmla="*/ -1058 w 27034"/>
                  <a:gd name="connsiteY3" fmla="*/ 62488 h 129994"/>
                  <a:gd name="connsiteX4" fmla="*/ -1570 w 27034"/>
                  <a:gd name="connsiteY4" fmla="*/ -975 h 129994"/>
                  <a:gd name="connsiteX5" fmla="*/ 11979 w 27034"/>
                  <a:gd name="connsiteY5" fmla="*/ -975 h 129994"/>
                  <a:gd name="connsiteX6" fmla="*/ 25465 w 27034"/>
                  <a:gd name="connsiteY6" fmla="*/ -975 h 129994"/>
                  <a:gd name="connsiteX7" fmla="*/ 24889 w 27034"/>
                  <a:gd name="connsiteY7" fmla="*/ 62488 h 129994"/>
                  <a:gd name="connsiteX8" fmla="*/ 25465 w 27034"/>
                  <a:gd name="connsiteY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34" h="129994">
                    <a:moveTo>
                      <a:pt x="25465" y="129019"/>
                    </a:moveTo>
                    <a:cubicBezTo>
                      <a:pt x="21182" y="129019"/>
                      <a:pt x="16581" y="129019"/>
                      <a:pt x="11979" y="129019"/>
                    </a:cubicBezTo>
                    <a:cubicBezTo>
                      <a:pt x="7378" y="129019"/>
                      <a:pt x="2712" y="129019"/>
                      <a:pt x="-1570" y="129019"/>
                    </a:cubicBezTo>
                    <a:cubicBezTo>
                      <a:pt x="-1570" y="104989"/>
                      <a:pt x="-1058" y="79233"/>
                      <a:pt x="-1058" y="62488"/>
                    </a:cubicBezTo>
                    <a:cubicBezTo>
                      <a:pt x="-1058" y="45744"/>
                      <a:pt x="-1570" y="8740"/>
                      <a:pt x="-1570" y="-975"/>
                    </a:cubicBezTo>
                    <a:cubicBezTo>
                      <a:pt x="2648" y="-975"/>
                      <a:pt x="7314" y="-975"/>
                      <a:pt x="11979" y="-975"/>
                    </a:cubicBezTo>
                    <a:cubicBezTo>
                      <a:pt x="16645" y="-975"/>
                      <a:pt x="21310" y="-975"/>
                      <a:pt x="25465" y="-975"/>
                    </a:cubicBezTo>
                    <a:cubicBezTo>
                      <a:pt x="25465" y="9314"/>
                      <a:pt x="24889" y="45169"/>
                      <a:pt x="24889" y="62488"/>
                    </a:cubicBezTo>
                    <a:cubicBezTo>
                      <a:pt x="24889" y="79808"/>
                      <a:pt x="25273" y="105180"/>
                      <a:pt x="25465"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4" name="Frihandsfigur: Form 33">
                <a:extLst>
                  <a:ext uri="{FF2B5EF4-FFF2-40B4-BE49-F238E27FC236}">
                    <a16:creationId xmlns:a16="http://schemas.microsoft.com/office/drawing/2014/main" id="{41E213E8-B8C2-43E0-B616-13F1AD554B3E}"/>
                  </a:ext>
                </a:extLst>
              </p:cNvPr>
              <p:cNvSpPr/>
              <p:nvPr/>
            </p:nvSpPr>
            <p:spPr>
              <a:xfrm>
                <a:off x="11178124" y="6237594"/>
                <a:ext cx="118554" cy="131591"/>
              </a:xfrm>
              <a:custGeom>
                <a:avLst/>
                <a:gdLst>
                  <a:gd name="connsiteX0" fmla="*/ 116664 w 118554"/>
                  <a:gd name="connsiteY0" fmla="*/ 130617 h 131591"/>
                  <a:gd name="connsiteX1" fmla="*/ 105800 w 118554"/>
                  <a:gd name="connsiteY1" fmla="*/ 130617 h 131591"/>
                  <a:gd name="connsiteX2" fmla="*/ 96149 w 118554"/>
                  <a:gd name="connsiteY2" fmla="*/ 130617 h 131591"/>
                  <a:gd name="connsiteX3" fmla="*/ 45468 w 118554"/>
                  <a:gd name="connsiteY3" fmla="*/ 70924 h 131591"/>
                  <a:gd name="connsiteX4" fmla="*/ 10509 w 118554"/>
                  <a:gd name="connsiteY4" fmla="*/ 31811 h 131591"/>
                  <a:gd name="connsiteX5" fmla="*/ 10509 w 118554"/>
                  <a:gd name="connsiteY5" fmla="*/ 64086 h 131591"/>
                  <a:gd name="connsiteX6" fmla="*/ 11212 w 118554"/>
                  <a:gd name="connsiteY6" fmla="*/ 129019 h 131591"/>
                  <a:gd name="connsiteX7" fmla="*/ 4821 w 118554"/>
                  <a:gd name="connsiteY7" fmla="*/ 129019 h 131591"/>
                  <a:gd name="connsiteX8" fmla="*/ -1570 w 118554"/>
                  <a:gd name="connsiteY8" fmla="*/ 129019 h 131591"/>
                  <a:gd name="connsiteX9" fmla="*/ -1570 w 118554"/>
                  <a:gd name="connsiteY9" fmla="*/ 64278 h 131591"/>
                  <a:gd name="connsiteX10" fmla="*/ -1570 w 118554"/>
                  <a:gd name="connsiteY10" fmla="*/ -975 h 131591"/>
                  <a:gd name="connsiteX11" fmla="*/ 9231 w 118554"/>
                  <a:gd name="connsiteY11" fmla="*/ -975 h 131591"/>
                  <a:gd name="connsiteX12" fmla="*/ 19009 w 118554"/>
                  <a:gd name="connsiteY12" fmla="*/ -975 h 131591"/>
                  <a:gd name="connsiteX13" fmla="*/ 66048 w 118554"/>
                  <a:gd name="connsiteY13" fmla="*/ 55266 h 131591"/>
                  <a:gd name="connsiteX14" fmla="*/ 104394 w 118554"/>
                  <a:gd name="connsiteY14" fmla="*/ 98726 h 131591"/>
                  <a:gd name="connsiteX15" fmla="*/ 104394 w 118554"/>
                  <a:gd name="connsiteY15" fmla="*/ 64278 h 131591"/>
                  <a:gd name="connsiteX16" fmla="*/ 103818 w 118554"/>
                  <a:gd name="connsiteY16" fmla="*/ -975 h 131591"/>
                  <a:gd name="connsiteX17" fmla="*/ 110209 w 118554"/>
                  <a:gd name="connsiteY17" fmla="*/ -975 h 131591"/>
                  <a:gd name="connsiteX18" fmla="*/ 116984 w 118554"/>
                  <a:gd name="connsiteY18" fmla="*/ -975 h 131591"/>
                  <a:gd name="connsiteX19" fmla="*/ 116984 w 118554"/>
                  <a:gd name="connsiteY19" fmla="*/ 64086 h 131591"/>
                  <a:gd name="connsiteX20" fmla="*/ 116984 w 118554"/>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554" h="131591">
                    <a:moveTo>
                      <a:pt x="116664" y="130617"/>
                    </a:moveTo>
                    <a:cubicBezTo>
                      <a:pt x="112510" y="130617"/>
                      <a:pt x="109059" y="130617"/>
                      <a:pt x="105800" y="130617"/>
                    </a:cubicBezTo>
                    <a:cubicBezTo>
                      <a:pt x="102540" y="130617"/>
                      <a:pt x="99409" y="130617"/>
                      <a:pt x="96149" y="130617"/>
                    </a:cubicBezTo>
                    <a:cubicBezTo>
                      <a:pt x="84773" y="118730"/>
                      <a:pt x="70585" y="100707"/>
                      <a:pt x="45468" y="70924"/>
                    </a:cubicBezTo>
                    <a:cubicBezTo>
                      <a:pt x="26295" y="48748"/>
                      <a:pt x="18626" y="40119"/>
                      <a:pt x="10509" y="31811"/>
                    </a:cubicBezTo>
                    <a:cubicBezTo>
                      <a:pt x="10509" y="35454"/>
                      <a:pt x="10509" y="57375"/>
                      <a:pt x="10509" y="64086"/>
                    </a:cubicBezTo>
                    <a:cubicBezTo>
                      <a:pt x="10509" y="78338"/>
                      <a:pt x="10893"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31" y="-975"/>
                    </a:lnTo>
                    <a:lnTo>
                      <a:pt x="19009" y="-975"/>
                    </a:lnTo>
                    <a:cubicBezTo>
                      <a:pt x="32495" y="15450"/>
                      <a:pt x="38182" y="22480"/>
                      <a:pt x="66048" y="55266"/>
                    </a:cubicBezTo>
                    <a:cubicBezTo>
                      <a:pt x="86243" y="78849"/>
                      <a:pt x="93785" y="87733"/>
                      <a:pt x="104394" y="98726"/>
                    </a:cubicBezTo>
                    <a:cubicBezTo>
                      <a:pt x="104394" y="93868"/>
                      <a:pt x="104394" y="71691"/>
                      <a:pt x="104394" y="64278"/>
                    </a:cubicBezTo>
                    <a:cubicBezTo>
                      <a:pt x="104394" y="49834"/>
                      <a:pt x="104394" y="12382"/>
                      <a:pt x="103818" y="-975"/>
                    </a:cubicBezTo>
                    <a:lnTo>
                      <a:pt x="110209" y="-975"/>
                    </a:lnTo>
                    <a:lnTo>
                      <a:pt x="116984" y="-975"/>
                    </a:lnTo>
                    <a:cubicBezTo>
                      <a:pt x="116984" y="14491"/>
                      <a:pt x="116984" y="48620"/>
                      <a:pt x="116984" y="64086"/>
                    </a:cubicBezTo>
                    <a:cubicBezTo>
                      <a:pt x="116984" y="79552"/>
                      <a:pt x="116984" y="114575"/>
                      <a:pt x="116984" y="130617"/>
                    </a:cubicBezTo>
                  </a:path>
                </a:pathLst>
              </a:custGeom>
              <a:grpFill/>
              <a:ln w="6363" cap="flat">
                <a:noFill/>
                <a:prstDash val="solid"/>
                <a:miter/>
              </a:ln>
            </p:spPr>
            <p:txBody>
              <a:bodyPr rtlCol="0" anchor="ctr"/>
              <a:lstStyle/>
              <a:p>
                <a:endParaRPr lang="sv-SE" dirty="0">
                  <a:solidFill>
                    <a:schemeClr val="bg1"/>
                  </a:solidFill>
                </a:endParaRPr>
              </a:p>
            </p:txBody>
          </p:sp>
          <p:sp>
            <p:nvSpPr>
              <p:cNvPr id="35" name="Frihandsfigur: Form 34">
                <a:extLst>
                  <a:ext uri="{FF2B5EF4-FFF2-40B4-BE49-F238E27FC236}">
                    <a16:creationId xmlns:a16="http://schemas.microsoft.com/office/drawing/2014/main" id="{9E227985-42EE-45AD-8894-E7E1004AEDD5}"/>
                  </a:ext>
                </a:extLst>
              </p:cNvPr>
              <p:cNvSpPr/>
              <p:nvPr/>
            </p:nvSpPr>
            <p:spPr>
              <a:xfrm>
                <a:off x="11320516" y="6235004"/>
                <a:ext cx="129610" cy="135843"/>
              </a:xfrm>
              <a:custGeom>
                <a:avLst/>
                <a:gdLst>
                  <a:gd name="connsiteX0" fmla="*/ 70585 w 129610"/>
                  <a:gd name="connsiteY0" fmla="*/ 134804 h 135843"/>
                  <a:gd name="connsiteX1" fmla="*/ -1570 w 129610"/>
                  <a:gd name="connsiteY1" fmla="*/ 66867 h 135843"/>
                  <a:gd name="connsiteX2" fmla="*/ 70904 w 129610"/>
                  <a:gd name="connsiteY2" fmla="*/ -942 h 135843"/>
                  <a:gd name="connsiteX3" fmla="*/ 124845 w 129610"/>
                  <a:gd name="connsiteY3" fmla="*/ 18742 h 135843"/>
                  <a:gd name="connsiteX4" fmla="*/ 118837 w 129610"/>
                  <a:gd name="connsiteY4" fmla="*/ 26476 h 135843"/>
                  <a:gd name="connsiteX5" fmla="*/ 79724 w 129610"/>
                  <a:gd name="connsiteY5" fmla="*/ 11329 h 135843"/>
                  <a:gd name="connsiteX6" fmla="*/ 27637 w 129610"/>
                  <a:gd name="connsiteY6" fmla="*/ 65289 h 135843"/>
                  <a:gd name="connsiteX7" fmla="*/ 27637 w 129610"/>
                  <a:gd name="connsiteY7" fmla="*/ 66356 h 135843"/>
                  <a:gd name="connsiteX8" fmla="*/ 79213 w 129610"/>
                  <a:gd name="connsiteY8" fmla="*/ 123875 h 135843"/>
                  <a:gd name="connsiteX9" fmla="*/ 101582 w 129610"/>
                  <a:gd name="connsiteY9" fmla="*/ 121766 h 135843"/>
                  <a:gd name="connsiteX10" fmla="*/ 101198 w 129610"/>
                  <a:gd name="connsiteY10" fmla="*/ 80800 h 135843"/>
                  <a:gd name="connsiteX11" fmla="*/ 73269 w 129610"/>
                  <a:gd name="connsiteY11" fmla="*/ 80800 h 135843"/>
                  <a:gd name="connsiteX12" fmla="*/ 73269 w 129610"/>
                  <a:gd name="connsiteY12" fmla="*/ 70191 h 135843"/>
                  <a:gd name="connsiteX13" fmla="*/ 101198 w 129610"/>
                  <a:gd name="connsiteY13" fmla="*/ 70191 h 135843"/>
                  <a:gd name="connsiteX14" fmla="*/ 124205 w 129610"/>
                  <a:gd name="connsiteY14" fmla="*/ 70191 h 135843"/>
                  <a:gd name="connsiteX15" fmla="*/ 128041 w 129610"/>
                  <a:gd name="connsiteY15" fmla="*/ 70191 h 135843"/>
                  <a:gd name="connsiteX16" fmla="*/ 128041 w 129610"/>
                  <a:gd name="connsiteY16" fmla="*/ 97544 h 135843"/>
                  <a:gd name="connsiteX17" fmla="*/ 128041 w 129610"/>
                  <a:gd name="connsiteY17" fmla="*/ 124770 h 135843"/>
                  <a:gd name="connsiteX18" fmla="*/ 70521 w 129610"/>
                  <a:gd name="connsiteY18" fmla="*/ 134868 h 13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610" h="135843">
                    <a:moveTo>
                      <a:pt x="70585" y="134804"/>
                    </a:moveTo>
                    <a:cubicBezTo>
                      <a:pt x="26934" y="134804"/>
                      <a:pt x="-1570" y="108153"/>
                      <a:pt x="-1570" y="66867"/>
                    </a:cubicBezTo>
                    <a:cubicBezTo>
                      <a:pt x="-1570" y="25581"/>
                      <a:pt x="31599" y="-942"/>
                      <a:pt x="70904" y="-942"/>
                    </a:cubicBezTo>
                    <a:cubicBezTo>
                      <a:pt x="90716" y="-1523"/>
                      <a:pt x="110017" y="5520"/>
                      <a:pt x="124845" y="18742"/>
                    </a:cubicBezTo>
                    <a:lnTo>
                      <a:pt x="118837" y="26476"/>
                    </a:lnTo>
                    <a:cubicBezTo>
                      <a:pt x="107909" y="17068"/>
                      <a:pt x="94104" y="11719"/>
                      <a:pt x="79724" y="11329"/>
                    </a:cubicBezTo>
                    <a:cubicBezTo>
                      <a:pt x="50453" y="11840"/>
                      <a:pt x="27126" y="35998"/>
                      <a:pt x="27637" y="65289"/>
                    </a:cubicBezTo>
                    <a:cubicBezTo>
                      <a:pt x="27637" y="65646"/>
                      <a:pt x="27637" y="65998"/>
                      <a:pt x="27637" y="66356"/>
                    </a:cubicBezTo>
                    <a:cubicBezTo>
                      <a:pt x="27637" y="99142"/>
                      <a:pt x="49814" y="123875"/>
                      <a:pt x="79213" y="123875"/>
                    </a:cubicBezTo>
                    <a:cubicBezTo>
                      <a:pt x="86690" y="123811"/>
                      <a:pt x="94232" y="123108"/>
                      <a:pt x="101582" y="121766"/>
                    </a:cubicBezTo>
                    <a:cubicBezTo>
                      <a:pt x="101582" y="112563"/>
                      <a:pt x="101198" y="86935"/>
                      <a:pt x="101198" y="80800"/>
                    </a:cubicBezTo>
                    <a:cubicBezTo>
                      <a:pt x="88927" y="80800"/>
                      <a:pt x="73269" y="80800"/>
                      <a:pt x="73269" y="80800"/>
                    </a:cubicBezTo>
                    <a:lnTo>
                      <a:pt x="73269" y="70191"/>
                    </a:lnTo>
                    <a:cubicBezTo>
                      <a:pt x="81578" y="70191"/>
                      <a:pt x="87138" y="70191"/>
                      <a:pt x="101198" y="70191"/>
                    </a:cubicBezTo>
                    <a:cubicBezTo>
                      <a:pt x="116344" y="70191"/>
                      <a:pt x="119604" y="70191"/>
                      <a:pt x="124205" y="70191"/>
                    </a:cubicBezTo>
                    <a:lnTo>
                      <a:pt x="128041" y="70191"/>
                    </a:lnTo>
                    <a:cubicBezTo>
                      <a:pt x="128041" y="78435"/>
                      <a:pt x="128041" y="83676"/>
                      <a:pt x="128041" y="97544"/>
                    </a:cubicBezTo>
                    <a:cubicBezTo>
                      <a:pt x="128041" y="107834"/>
                      <a:pt x="128041" y="112371"/>
                      <a:pt x="128041" y="124770"/>
                    </a:cubicBezTo>
                    <a:cubicBezTo>
                      <a:pt x="109570" y="131289"/>
                      <a:pt x="90141" y="134676"/>
                      <a:pt x="70521" y="134868"/>
                    </a:cubicBezTo>
                  </a:path>
                </a:pathLst>
              </a:custGeom>
              <a:grpFill/>
              <a:ln w="6363" cap="flat">
                <a:noFill/>
                <a:prstDash val="solid"/>
                <a:miter/>
              </a:ln>
            </p:spPr>
            <p:txBody>
              <a:bodyPr rtlCol="0" anchor="ctr"/>
              <a:lstStyle/>
              <a:p>
                <a:endParaRPr lang="sv-SE" dirty="0">
                  <a:solidFill>
                    <a:schemeClr val="bg1"/>
                  </a:solidFill>
                </a:endParaRPr>
              </a:p>
            </p:txBody>
          </p:sp>
          <p:sp>
            <p:nvSpPr>
              <p:cNvPr id="36" name="Frihandsfigur: Form 35">
                <a:extLst>
                  <a:ext uri="{FF2B5EF4-FFF2-40B4-BE49-F238E27FC236}">
                    <a16:creationId xmlns:a16="http://schemas.microsoft.com/office/drawing/2014/main" id="{32E0C8DA-CD54-43F2-9DEB-C08EE6CEC0D0}"/>
                  </a:ext>
                </a:extLst>
              </p:cNvPr>
              <p:cNvSpPr/>
              <p:nvPr/>
            </p:nvSpPr>
            <p:spPr>
              <a:xfrm>
                <a:off x="11470898" y="6235229"/>
                <a:ext cx="88899" cy="134718"/>
              </a:xfrm>
              <a:custGeom>
                <a:avLst/>
                <a:gdLst>
                  <a:gd name="connsiteX0" fmla="*/ 33772 w 88899"/>
                  <a:gd name="connsiteY0" fmla="*/ 133684 h 134718"/>
                  <a:gd name="connsiteX1" fmla="*/ -1570 w 88899"/>
                  <a:gd name="connsiteY1" fmla="*/ 124481 h 134718"/>
                  <a:gd name="connsiteX2" fmla="*/ -1570 w 88899"/>
                  <a:gd name="connsiteY2" fmla="*/ 113169 h 134718"/>
                  <a:gd name="connsiteX3" fmla="*/ 31407 w 88899"/>
                  <a:gd name="connsiteY3" fmla="*/ 121989 h 134718"/>
                  <a:gd name="connsiteX4" fmla="*/ 61318 w 88899"/>
                  <a:gd name="connsiteY4" fmla="*/ 98726 h 134718"/>
                  <a:gd name="connsiteX5" fmla="*/ 25656 w 88899"/>
                  <a:gd name="connsiteY5" fmla="*/ 70093 h 134718"/>
                  <a:gd name="connsiteX6" fmla="*/ 1498 w 88899"/>
                  <a:gd name="connsiteY6" fmla="*/ 36540 h 134718"/>
                  <a:gd name="connsiteX7" fmla="*/ 47641 w 88899"/>
                  <a:gd name="connsiteY7" fmla="*/ -975 h 134718"/>
                  <a:gd name="connsiteX8" fmla="*/ 81322 w 88899"/>
                  <a:gd name="connsiteY8" fmla="*/ 7845 h 134718"/>
                  <a:gd name="connsiteX9" fmla="*/ 79532 w 88899"/>
                  <a:gd name="connsiteY9" fmla="*/ 17048 h 134718"/>
                  <a:gd name="connsiteX10" fmla="*/ 51411 w 88899"/>
                  <a:gd name="connsiteY10" fmla="*/ 11296 h 134718"/>
                  <a:gd name="connsiteX11" fmla="*/ 27445 w 88899"/>
                  <a:gd name="connsiteY11" fmla="*/ 31492 h 134718"/>
                  <a:gd name="connsiteX12" fmla="*/ 68156 w 88899"/>
                  <a:gd name="connsiteY12" fmla="*/ 62871 h 134718"/>
                  <a:gd name="connsiteX13" fmla="*/ 87329 w 88899"/>
                  <a:gd name="connsiteY13" fmla="*/ 93165 h 134718"/>
                  <a:gd name="connsiteX14" fmla="*/ 68604 w 88899"/>
                  <a:gd name="connsiteY14" fmla="*/ 125568 h 134718"/>
                  <a:gd name="connsiteX15" fmla="*/ 33453 w 88899"/>
                  <a:gd name="connsiteY15" fmla="*/ 133684 h 13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899" h="134718">
                    <a:moveTo>
                      <a:pt x="33772" y="133684"/>
                    </a:moveTo>
                    <a:cubicBezTo>
                      <a:pt x="21438" y="133301"/>
                      <a:pt x="9358" y="130169"/>
                      <a:pt x="-1570" y="124481"/>
                    </a:cubicBezTo>
                    <a:lnTo>
                      <a:pt x="-1570" y="113169"/>
                    </a:lnTo>
                    <a:cubicBezTo>
                      <a:pt x="8400" y="119113"/>
                      <a:pt x="19776" y="122181"/>
                      <a:pt x="31407" y="121989"/>
                    </a:cubicBezTo>
                    <a:cubicBezTo>
                      <a:pt x="47258" y="121989"/>
                      <a:pt x="61318" y="112786"/>
                      <a:pt x="61318" y="98726"/>
                    </a:cubicBezTo>
                    <a:cubicBezTo>
                      <a:pt x="61318" y="84665"/>
                      <a:pt x="49622" y="83195"/>
                      <a:pt x="25656" y="70093"/>
                    </a:cubicBezTo>
                    <a:cubicBezTo>
                      <a:pt x="11915" y="62680"/>
                      <a:pt x="1498" y="53668"/>
                      <a:pt x="1498" y="36540"/>
                    </a:cubicBezTo>
                    <a:cubicBezTo>
                      <a:pt x="1498" y="16728"/>
                      <a:pt x="19712" y="-975"/>
                      <a:pt x="47641" y="-975"/>
                    </a:cubicBezTo>
                    <a:cubicBezTo>
                      <a:pt x="59400" y="-771"/>
                      <a:pt x="70968" y="2252"/>
                      <a:pt x="81322" y="7845"/>
                    </a:cubicBezTo>
                    <a:lnTo>
                      <a:pt x="79532" y="17048"/>
                    </a:lnTo>
                    <a:cubicBezTo>
                      <a:pt x="70648" y="13303"/>
                      <a:pt x="61062" y="11353"/>
                      <a:pt x="51411" y="11296"/>
                    </a:cubicBezTo>
                    <a:cubicBezTo>
                      <a:pt x="37926" y="11296"/>
                      <a:pt x="27445" y="19221"/>
                      <a:pt x="27445" y="31492"/>
                    </a:cubicBezTo>
                    <a:cubicBezTo>
                      <a:pt x="27445" y="46830"/>
                      <a:pt x="45468" y="49131"/>
                      <a:pt x="68156" y="62871"/>
                    </a:cubicBezTo>
                    <a:cubicBezTo>
                      <a:pt x="79596" y="68694"/>
                      <a:pt x="86946" y="80319"/>
                      <a:pt x="87329" y="93165"/>
                    </a:cubicBezTo>
                    <a:cubicBezTo>
                      <a:pt x="87393" y="106561"/>
                      <a:pt x="80235" y="118921"/>
                      <a:pt x="68604" y="125568"/>
                    </a:cubicBezTo>
                    <a:cubicBezTo>
                      <a:pt x="57802" y="131384"/>
                      <a:pt x="45660" y="134196"/>
                      <a:pt x="33453" y="133684"/>
                    </a:cubicBezTo>
                  </a:path>
                </a:pathLst>
              </a:custGeom>
              <a:grpFill/>
              <a:ln w="6363" cap="flat">
                <a:noFill/>
                <a:prstDash val="solid"/>
                <a:miter/>
              </a:ln>
            </p:spPr>
            <p:txBody>
              <a:bodyPr rtlCol="0" anchor="ctr"/>
              <a:lstStyle/>
              <a:p>
                <a:endParaRPr lang="sv-SE" dirty="0">
                  <a:solidFill>
                    <a:schemeClr val="bg1"/>
                  </a:solidFill>
                </a:endParaRPr>
              </a:p>
            </p:txBody>
          </p:sp>
          <p:sp>
            <p:nvSpPr>
              <p:cNvPr id="37" name="Frihandsfigur: Form 36">
                <a:extLst>
                  <a:ext uri="{FF2B5EF4-FFF2-40B4-BE49-F238E27FC236}">
                    <a16:creationId xmlns:a16="http://schemas.microsoft.com/office/drawing/2014/main" id="{ACFDA698-6B79-4814-9B30-8090BC6E958F}"/>
                  </a:ext>
                </a:extLst>
              </p:cNvPr>
              <p:cNvSpPr/>
              <p:nvPr/>
            </p:nvSpPr>
            <p:spPr>
              <a:xfrm>
                <a:off x="10351250" y="6442491"/>
                <a:ext cx="115997" cy="131400"/>
              </a:xfrm>
              <a:custGeom>
                <a:avLst/>
                <a:gdLst>
                  <a:gd name="connsiteX0" fmla="*/ 114428 w 115997"/>
                  <a:gd name="connsiteY0" fmla="*/ 130425 h 131400"/>
                  <a:gd name="connsiteX1" fmla="*/ 97619 w 115997"/>
                  <a:gd name="connsiteY1" fmla="*/ 130425 h 131400"/>
                  <a:gd name="connsiteX2" fmla="*/ 79341 w 115997"/>
                  <a:gd name="connsiteY2" fmla="*/ 130425 h 131400"/>
                  <a:gd name="connsiteX3" fmla="*/ 53329 w 115997"/>
                  <a:gd name="connsiteY3" fmla="*/ 99173 h 131400"/>
                  <a:gd name="connsiteX4" fmla="*/ 32047 w 115997"/>
                  <a:gd name="connsiteY4" fmla="*/ 74631 h 131400"/>
                  <a:gd name="connsiteX5" fmla="*/ 25145 w 115997"/>
                  <a:gd name="connsiteY5" fmla="*/ 81022 h 131400"/>
                  <a:gd name="connsiteX6" fmla="*/ 25720 w 115997"/>
                  <a:gd name="connsiteY6" fmla="*/ 130105 h 131400"/>
                  <a:gd name="connsiteX7" fmla="*/ 12235 w 115997"/>
                  <a:gd name="connsiteY7" fmla="*/ 130105 h 131400"/>
                  <a:gd name="connsiteX8" fmla="*/ -1570 w 115997"/>
                  <a:gd name="connsiteY8" fmla="*/ 130105 h 131400"/>
                  <a:gd name="connsiteX9" fmla="*/ -995 w 115997"/>
                  <a:gd name="connsiteY9" fmla="*/ 62999 h 131400"/>
                  <a:gd name="connsiteX10" fmla="*/ -1570 w 115997"/>
                  <a:gd name="connsiteY10" fmla="*/ -911 h 131400"/>
                  <a:gd name="connsiteX11" fmla="*/ 11851 w 115997"/>
                  <a:gd name="connsiteY11" fmla="*/ -911 h 131400"/>
                  <a:gd name="connsiteX12" fmla="*/ 25720 w 115997"/>
                  <a:gd name="connsiteY12" fmla="*/ -911 h 131400"/>
                  <a:gd name="connsiteX13" fmla="*/ 25145 w 115997"/>
                  <a:gd name="connsiteY13" fmla="*/ 62999 h 131400"/>
                  <a:gd name="connsiteX14" fmla="*/ 55310 w 115997"/>
                  <a:gd name="connsiteY14" fmla="*/ 33728 h 131400"/>
                  <a:gd name="connsiteX15" fmla="*/ 89310 w 115997"/>
                  <a:gd name="connsiteY15" fmla="*/ -975 h 131400"/>
                  <a:gd name="connsiteX16" fmla="*/ 98834 w 115997"/>
                  <a:gd name="connsiteY16" fmla="*/ -975 h 131400"/>
                  <a:gd name="connsiteX17" fmla="*/ 108228 w 115997"/>
                  <a:gd name="connsiteY17" fmla="*/ -975 h 131400"/>
                  <a:gd name="connsiteX18" fmla="*/ 49494 w 115997"/>
                  <a:gd name="connsiteY18" fmla="*/ 57056 h 131400"/>
                  <a:gd name="connsiteX19" fmla="*/ 73333 w 115997"/>
                  <a:gd name="connsiteY19" fmla="*/ 84090 h 131400"/>
                  <a:gd name="connsiteX20" fmla="*/ 114428 w 115997"/>
                  <a:gd name="connsiteY20" fmla="*/ 130105 h 13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97" h="131400">
                    <a:moveTo>
                      <a:pt x="114428" y="130425"/>
                    </a:moveTo>
                    <a:cubicBezTo>
                      <a:pt x="109890" y="130425"/>
                      <a:pt x="103882" y="130425"/>
                      <a:pt x="97619" y="130425"/>
                    </a:cubicBezTo>
                    <a:cubicBezTo>
                      <a:pt x="91356" y="130425"/>
                      <a:pt x="84837" y="130425"/>
                      <a:pt x="79341" y="130425"/>
                    </a:cubicBezTo>
                    <a:cubicBezTo>
                      <a:pt x="70265" y="119496"/>
                      <a:pt x="64577" y="112274"/>
                      <a:pt x="53329" y="99173"/>
                    </a:cubicBezTo>
                    <a:cubicBezTo>
                      <a:pt x="43679" y="87861"/>
                      <a:pt x="32047" y="74631"/>
                      <a:pt x="32047" y="74631"/>
                    </a:cubicBezTo>
                    <a:lnTo>
                      <a:pt x="25145" y="81022"/>
                    </a:lnTo>
                    <a:cubicBezTo>
                      <a:pt x="25145" y="104285"/>
                      <a:pt x="25145" y="115406"/>
                      <a:pt x="25720" y="130105"/>
                    </a:cubicBezTo>
                    <a:cubicBezTo>
                      <a:pt x="21310" y="130105"/>
                      <a:pt x="16772" y="130105"/>
                      <a:pt x="12235" y="130105"/>
                    </a:cubicBezTo>
                    <a:cubicBezTo>
                      <a:pt x="7697" y="130105"/>
                      <a:pt x="2968" y="130105"/>
                      <a:pt x="-1570" y="130105"/>
                    </a:cubicBezTo>
                    <a:cubicBezTo>
                      <a:pt x="-1570" y="108121"/>
                      <a:pt x="-995" y="79936"/>
                      <a:pt x="-995" y="62999"/>
                    </a:cubicBezTo>
                    <a:cubicBezTo>
                      <a:pt x="-995" y="46063"/>
                      <a:pt x="-1570" y="10465"/>
                      <a:pt x="-1570" y="-911"/>
                    </a:cubicBezTo>
                    <a:cubicBezTo>
                      <a:pt x="2712" y="-911"/>
                      <a:pt x="7250" y="-911"/>
                      <a:pt x="11851" y="-911"/>
                    </a:cubicBezTo>
                    <a:cubicBezTo>
                      <a:pt x="16453" y="-911"/>
                      <a:pt x="21182" y="-911"/>
                      <a:pt x="25720" y="-911"/>
                    </a:cubicBezTo>
                    <a:cubicBezTo>
                      <a:pt x="25720" y="12894"/>
                      <a:pt x="25145" y="41845"/>
                      <a:pt x="25145" y="62999"/>
                    </a:cubicBezTo>
                    <a:cubicBezTo>
                      <a:pt x="37927" y="51048"/>
                      <a:pt x="45532" y="43379"/>
                      <a:pt x="55310" y="33728"/>
                    </a:cubicBezTo>
                    <a:cubicBezTo>
                      <a:pt x="61701" y="27337"/>
                      <a:pt x="80875" y="7781"/>
                      <a:pt x="89310" y="-975"/>
                    </a:cubicBezTo>
                    <a:cubicBezTo>
                      <a:pt x="92890" y="-975"/>
                      <a:pt x="95702" y="-975"/>
                      <a:pt x="98834" y="-975"/>
                    </a:cubicBezTo>
                    <a:cubicBezTo>
                      <a:pt x="101965" y="-975"/>
                      <a:pt x="104777" y="-975"/>
                      <a:pt x="108228" y="-975"/>
                    </a:cubicBezTo>
                    <a:cubicBezTo>
                      <a:pt x="87841" y="18518"/>
                      <a:pt x="68987" y="37371"/>
                      <a:pt x="49494" y="57056"/>
                    </a:cubicBezTo>
                    <a:lnTo>
                      <a:pt x="73333" y="84090"/>
                    </a:lnTo>
                    <a:cubicBezTo>
                      <a:pt x="86115" y="98853"/>
                      <a:pt x="97875" y="111955"/>
                      <a:pt x="114428" y="130105"/>
                    </a:cubicBezTo>
                  </a:path>
                </a:pathLst>
              </a:custGeom>
              <a:grpFill/>
              <a:ln w="6363" cap="flat">
                <a:noFill/>
                <a:prstDash val="solid"/>
                <a:miter/>
              </a:ln>
            </p:spPr>
            <p:txBody>
              <a:bodyPr rtlCol="0" anchor="ctr"/>
              <a:lstStyle/>
              <a:p>
                <a:endParaRPr lang="sv-SE" dirty="0">
                  <a:solidFill>
                    <a:schemeClr val="bg1"/>
                  </a:solidFill>
                </a:endParaRPr>
              </a:p>
            </p:txBody>
          </p:sp>
          <p:sp>
            <p:nvSpPr>
              <p:cNvPr id="38" name="Frihandsfigur: Form 37">
                <a:extLst>
                  <a:ext uri="{FF2B5EF4-FFF2-40B4-BE49-F238E27FC236}">
                    <a16:creationId xmlns:a16="http://schemas.microsoft.com/office/drawing/2014/main" id="{CCDB6449-1D40-4814-AE9A-6AAEB06B0F79}"/>
                  </a:ext>
                </a:extLst>
              </p:cNvPr>
              <p:cNvSpPr/>
              <p:nvPr/>
            </p:nvSpPr>
            <p:spPr>
              <a:xfrm>
                <a:off x="10469293" y="6440445"/>
                <a:ext cx="150829" cy="136704"/>
              </a:xfrm>
              <a:custGeom>
                <a:avLst/>
                <a:gdLst>
                  <a:gd name="connsiteX0" fmla="*/ 73845 w 150829"/>
                  <a:gd name="connsiteY0" fmla="*/ 8867 h 136704"/>
                  <a:gd name="connsiteX1" fmla="*/ 28212 w 150829"/>
                  <a:gd name="connsiteY1" fmla="*/ 67601 h 136704"/>
                  <a:gd name="connsiteX2" fmla="*/ 73845 w 150829"/>
                  <a:gd name="connsiteY2" fmla="*/ 126079 h 136704"/>
                  <a:gd name="connsiteX3" fmla="*/ 119477 w 150829"/>
                  <a:gd name="connsiteY3" fmla="*/ 67601 h 136704"/>
                  <a:gd name="connsiteX4" fmla="*/ 73845 w 150829"/>
                  <a:gd name="connsiteY4" fmla="*/ 8867 h 136704"/>
                  <a:gd name="connsiteX5" fmla="*/ 73845 w 150829"/>
                  <a:gd name="connsiteY5" fmla="*/ 135730 h 136704"/>
                  <a:gd name="connsiteX6" fmla="*/ -1570 w 150829"/>
                  <a:gd name="connsiteY6" fmla="*/ 67601 h 136704"/>
                  <a:gd name="connsiteX7" fmla="*/ 73845 w 150829"/>
                  <a:gd name="connsiteY7" fmla="*/ -975 h 136704"/>
                  <a:gd name="connsiteX8" fmla="*/ 149259 w 150829"/>
                  <a:gd name="connsiteY8" fmla="*/ 67601 h 136704"/>
                  <a:gd name="connsiteX9" fmla="*/ 73845 w 150829"/>
                  <a:gd name="connsiteY9" fmla="*/ 135730 h 1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829" h="136704">
                    <a:moveTo>
                      <a:pt x="73845" y="8867"/>
                    </a:moveTo>
                    <a:cubicBezTo>
                      <a:pt x="52371" y="8867"/>
                      <a:pt x="28212" y="29958"/>
                      <a:pt x="28212" y="67601"/>
                    </a:cubicBezTo>
                    <a:cubicBezTo>
                      <a:pt x="28212" y="105245"/>
                      <a:pt x="52243" y="126079"/>
                      <a:pt x="73845" y="126079"/>
                    </a:cubicBezTo>
                    <a:cubicBezTo>
                      <a:pt x="95446" y="126079"/>
                      <a:pt x="119477" y="105756"/>
                      <a:pt x="119477" y="67601"/>
                    </a:cubicBezTo>
                    <a:cubicBezTo>
                      <a:pt x="119477" y="29446"/>
                      <a:pt x="95638" y="8867"/>
                      <a:pt x="73845" y="8867"/>
                    </a:cubicBezTo>
                    <a:moveTo>
                      <a:pt x="73845" y="135730"/>
                    </a:moveTo>
                    <a:cubicBezTo>
                      <a:pt x="29491" y="135730"/>
                      <a:pt x="-1570" y="106650"/>
                      <a:pt x="-1570" y="67601"/>
                    </a:cubicBezTo>
                    <a:cubicBezTo>
                      <a:pt x="-1570" y="28552"/>
                      <a:pt x="29491" y="-975"/>
                      <a:pt x="73845" y="-975"/>
                    </a:cubicBezTo>
                    <a:cubicBezTo>
                      <a:pt x="118199" y="-975"/>
                      <a:pt x="149259" y="28680"/>
                      <a:pt x="149259" y="67601"/>
                    </a:cubicBezTo>
                    <a:cubicBezTo>
                      <a:pt x="149259" y="106522"/>
                      <a:pt x="118390" y="135730"/>
                      <a:pt x="73845" y="135730"/>
                    </a:cubicBezTo>
                  </a:path>
                </a:pathLst>
              </a:custGeom>
              <a:grpFill/>
              <a:ln w="6363" cap="flat">
                <a:noFill/>
                <a:prstDash val="solid"/>
                <a:miter/>
              </a:ln>
            </p:spPr>
            <p:txBody>
              <a:bodyPr rtlCol="0" anchor="ctr"/>
              <a:lstStyle/>
              <a:p>
                <a:endParaRPr lang="sv-SE" dirty="0">
                  <a:solidFill>
                    <a:schemeClr val="bg1"/>
                  </a:solidFill>
                </a:endParaRPr>
              </a:p>
            </p:txBody>
          </p:sp>
          <p:sp>
            <p:nvSpPr>
              <p:cNvPr id="39" name="Frihandsfigur: Form 38">
                <a:extLst>
                  <a:ext uri="{FF2B5EF4-FFF2-40B4-BE49-F238E27FC236}">
                    <a16:creationId xmlns:a16="http://schemas.microsoft.com/office/drawing/2014/main" id="{6E893C25-E203-4397-B7DF-D168CB2AFE72}"/>
                  </a:ext>
                </a:extLst>
              </p:cNvPr>
              <p:cNvSpPr/>
              <p:nvPr/>
            </p:nvSpPr>
            <p:spPr>
              <a:xfrm>
                <a:off x="10637953" y="6441532"/>
                <a:ext cx="168659" cy="132422"/>
              </a:xfrm>
              <a:custGeom>
                <a:avLst/>
                <a:gdLst>
                  <a:gd name="connsiteX0" fmla="*/ 166962 w 168659"/>
                  <a:gd name="connsiteY0" fmla="*/ 131384 h 132422"/>
                  <a:gd name="connsiteX1" fmla="*/ 153285 w 168659"/>
                  <a:gd name="connsiteY1" fmla="*/ 131384 h 132422"/>
                  <a:gd name="connsiteX2" fmla="*/ 138969 w 168659"/>
                  <a:gd name="connsiteY2" fmla="*/ 131384 h 132422"/>
                  <a:gd name="connsiteX3" fmla="*/ 133345 w 168659"/>
                  <a:gd name="connsiteY3" fmla="*/ 78658 h 132422"/>
                  <a:gd name="connsiteX4" fmla="*/ 127658 w 168659"/>
                  <a:gd name="connsiteY4" fmla="*/ 36157 h 132422"/>
                  <a:gd name="connsiteX5" fmla="*/ 106247 w 168659"/>
                  <a:gd name="connsiteY5" fmla="*/ 78274 h 132422"/>
                  <a:gd name="connsiteX6" fmla="*/ 80044 w 168659"/>
                  <a:gd name="connsiteY6" fmla="*/ 131384 h 132422"/>
                  <a:gd name="connsiteX7" fmla="*/ 74676 w 168659"/>
                  <a:gd name="connsiteY7" fmla="*/ 131064 h 132422"/>
                  <a:gd name="connsiteX8" fmla="*/ 70074 w 168659"/>
                  <a:gd name="connsiteY8" fmla="*/ 131384 h 132422"/>
                  <a:gd name="connsiteX9" fmla="*/ 45341 w 168659"/>
                  <a:gd name="connsiteY9" fmla="*/ 82108 h 132422"/>
                  <a:gd name="connsiteX10" fmla="*/ 21310 w 168659"/>
                  <a:gd name="connsiteY10" fmla="*/ 36157 h 132422"/>
                  <a:gd name="connsiteX11" fmla="*/ 17348 w 168659"/>
                  <a:gd name="connsiteY11" fmla="*/ 79935 h 132422"/>
                  <a:gd name="connsiteX12" fmla="*/ 13705 w 168659"/>
                  <a:gd name="connsiteY12" fmla="*/ 131384 h 132422"/>
                  <a:gd name="connsiteX13" fmla="*/ 6100 w 168659"/>
                  <a:gd name="connsiteY13" fmla="*/ 131384 h 132422"/>
                  <a:gd name="connsiteX14" fmla="*/ -1570 w 168659"/>
                  <a:gd name="connsiteY14" fmla="*/ 131384 h 132422"/>
                  <a:gd name="connsiteX15" fmla="*/ 4821 w 168659"/>
                  <a:gd name="connsiteY15" fmla="*/ 65045 h 132422"/>
                  <a:gd name="connsiteX16" fmla="*/ 11212 w 168659"/>
                  <a:gd name="connsiteY16" fmla="*/ -975 h 132422"/>
                  <a:gd name="connsiteX17" fmla="*/ 20416 w 168659"/>
                  <a:gd name="connsiteY17" fmla="*/ -975 h 132422"/>
                  <a:gd name="connsiteX18" fmla="*/ 32111 w 168659"/>
                  <a:gd name="connsiteY18" fmla="*/ -975 h 132422"/>
                  <a:gd name="connsiteX19" fmla="*/ 55374 w 168659"/>
                  <a:gd name="connsiteY19" fmla="*/ 45424 h 132422"/>
                  <a:gd name="connsiteX20" fmla="*/ 82856 w 168659"/>
                  <a:gd name="connsiteY20" fmla="*/ 96552 h 132422"/>
                  <a:gd name="connsiteX21" fmla="*/ 105544 w 168659"/>
                  <a:gd name="connsiteY21" fmla="*/ 51112 h 132422"/>
                  <a:gd name="connsiteX22" fmla="*/ 131108 w 168659"/>
                  <a:gd name="connsiteY22" fmla="*/ -720 h 132422"/>
                  <a:gd name="connsiteX23" fmla="*/ 139353 w 168659"/>
                  <a:gd name="connsiteY23" fmla="*/ -336 h 132422"/>
                  <a:gd name="connsiteX24" fmla="*/ 149962 w 168659"/>
                  <a:gd name="connsiteY24" fmla="*/ -720 h 132422"/>
                  <a:gd name="connsiteX25" fmla="*/ 157631 w 168659"/>
                  <a:gd name="connsiteY25" fmla="*/ 61977 h 132422"/>
                  <a:gd name="connsiteX26" fmla="*/ 167090 w 168659"/>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659" h="132422">
                    <a:moveTo>
                      <a:pt x="166962" y="131384"/>
                    </a:moveTo>
                    <a:cubicBezTo>
                      <a:pt x="163063" y="131384"/>
                      <a:pt x="158206" y="131384"/>
                      <a:pt x="153285" y="131384"/>
                    </a:cubicBezTo>
                    <a:cubicBezTo>
                      <a:pt x="148364" y="131384"/>
                      <a:pt x="143315" y="131384"/>
                      <a:pt x="138969" y="131384"/>
                    </a:cubicBezTo>
                    <a:lnTo>
                      <a:pt x="133345" y="78658"/>
                    </a:lnTo>
                    <a:cubicBezTo>
                      <a:pt x="131492" y="62488"/>
                      <a:pt x="127658" y="36157"/>
                      <a:pt x="127658" y="36157"/>
                    </a:cubicBezTo>
                    <a:cubicBezTo>
                      <a:pt x="121650" y="47916"/>
                      <a:pt x="118071" y="54499"/>
                      <a:pt x="106247" y="78274"/>
                    </a:cubicBezTo>
                    <a:lnTo>
                      <a:pt x="80044" y="131384"/>
                    </a:lnTo>
                    <a:cubicBezTo>
                      <a:pt x="78254" y="131192"/>
                      <a:pt x="76465" y="131064"/>
                      <a:pt x="74676" y="131064"/>
                    </a:cubicBezTo>
                    <a:cubicBezTo>
                      <a:pt x="73142" y="131064"/>
                      <a:pt x="71608" y="131128"/>
                      <a:pt x="70074" y="131384"/>
                    </a:cubicBezTo>
                    <a:cubicBezTo>
                      <a:pt x="60232" y="110996"/>
                      <a:pt x="59721" y="110868"/>
                      <a:pt x="45341" y="82108"/>
                    </a:cubicBezTo>
                    <a:cubicBezTo>
                      <a:pt x="34987" y="61401"/>
                      <a:pt x="31536" y="54499"/>
                      <a:pt x="21310" y="36157"/>
                    </a:cubicBezTo>
                    <a:cubicBezTo>
                      <a:pt x="19329" y="57183"/>
                      <a:pt x="19329" y="55969"/>
                      <a:pt x="17348" y="79935"/>
                    </a:cubicBezTo>
                    <a:cubicBezTo>
                      <a:pt x="15686" y="99939"/>
                      <a:pt x="15366" y="110485"/>
                      <a:pt x="13705" y="131384"/>
                    </a:cubicBezTo>
                    <a:cubicBezTo>
                      <a:pt x="11084" y="131384"/>
                      <a:pt x="8592" y="131384"/>
                      <a:pt x="6100" y="131384"/>
                    </a:cubicBezTo>
                    <a:cubicBezTo>
                      <a:pt x="3607" y="131384"/>
                      <a:pt x="1051" y="131384"/>
                      <a:pt x="-1570" y="131384"/>
                    </a:cubicBezTo>
                    <a:cubicBezTo>
                      <a:pt x="795" y="109398"/>
                      <a:pt x="1881" y="97383"/>
                      <a:pt x="4821" y="65045"/>
                    </a:cubicBezTo>
                    <a:cubicBezTo>
                      <a:pt x="7761" y="32706"/>
                      <a:pt x="9550" y="19923"/>
                      <a:pt x="11212" y="-975"/>
                    </a:cubicBezTo>
                    <a:cubicBezTo>
                      <a:pt x="14344" y="-975"/>
                      <a:pt x="17603" y="-975"/>
                      <a:pt x="20416" y="-975"/>
                    </a:cubicBezTo>
                    <a:cubicBezTo>
                      <a:pt x="24506" y="-975"/>
                      <a:pt x="28468" y="-975"/>
                      <a:pt x="32111" y="-975"/>
                    </a:cubicBezTo>
                    <a:cubicBezTo>
                      <a:pt x="38502" y="12702"/>
                      <a:pt x="41186" y="18198"/>
                      <a:pt x="55374" y="45424"/>
                    </a:cubicBezTo>
                    <a:cubicBezTo>
                      <a:pt x="69946" y="73736"/>
                      <a:pt x="74548" y="81022"/>
                      <a:pt x="82856" y="96552"/>
                    </a:cubicBezTo>
                    <a:cubicBezTo>
                      <a:pt x="91036" y="80702"/>
                      <a:pt x="95638" y="71436"/>
                      <a:pt x="105544" y="51112"/>
                    </a:cubicBezTo>
                    <a:cubicBezTo>
                      <a:pt x="117751" y="26570"/>
                      <a:pt x="125165" y="11296"/>
                      <a:pt x="131108" y="-720"/>
                    </a:cubicBezTo>
                    <a:cubicBezTo>
                      <a:pt x="133729" y="-464"/>
                      <a:pt x="136477" y="-336"/>
                      <a:pt x="139353" y="-336"/>
                    </a:cubicBezTo>
                    <a:cubicBezTo>
                      <a:pt x="142804" y="-336"/>
                      <a:pt x="146383" y="-336"/>
                      <a:pt x="149962" y="-720"/>
                    </a:cubicBezTo>
                    <a:cubicBezTo>
                      <a:pt x="151624" y="16536"/>
                      <a:pt x="153285" y="30021"/>
                      <a:pt x="157631" y="61977"/>
                    </a:cubicBezTo>
                    <a:cubicBezTo>
                      <a:pt x="163063" y="101793"/>
                      <a:pt x="164342" y="113808"/>
                      <a:pt x="167090" y="131448"/>
                    </a:cubicBezTo>
                  </a:path>
                </a:pathLst>
              </a:custGeom>
              <a:grpFill/>
              <a:ln w="6363" cap="flat">
                <a:noFill/>
                <a:prstDash val="solid"/>
                <a:miter/>
              </a:ln>
            </p:spPr>
            <p:txBody>
              <a:bodyPr rtlCol="0" anchor="ctr"/>
              <a:lstStyle/>
              <a:p>
                <a:endParaRPr lang="sv-SE" dirty="0">
                  <a:solidFill>
                    <a:schemeClr val="bg1"/>
                  </a:solidFill>
                </a:endParaRPr>
              </a:p>
            </p:txBody>
          </p:sp>
          <p:sp>
            <p:nvSpPr>
              <p:cNvPr id="40" name="Frihandsfigur: Form 39">
                <a:extLst>
                  <a:ext uri="{FF2B5EF4-FFF2-40B4-BE49-F238E27FC236}">
                    <a16:creationId xmlns:a16="http://schemas.microsoft.com/office/drawing/2014/main" id="{7A4378ED-6A41-4B4A-B8A0-ABDB634842FE}"/>
                  </a:ext>
                </a:extLst>
              </p:cNvPr>
              <p:cNvSpPr/>
              <p:nvPr/>
            </p:nvSpPr>
            <p:spPr>
              <a:xfrm>
                <a:off x="10827191" y="6441532"/>
                <a:ext cx="168723" cy="132422"/>
              </a:xfrm>
              <a:custGeom>
                <a:avLst/>
                <a:gdLst>
                  <a:gd name="connsiteX0" fmla="*/ 166962 w 168723"/>
                  <a:gd name="connsiteY0" fmla="*/ 131384 h 132422"/>
                  <a:gd name="connsiteX1" fmla="*/ 153286 w 168723"/>
                  <a:gd name="connsiteY1" fmla="*/ 131384 h 132422"/>
                  <a:gd name="connsiteX2" fmla="*/ 138970 w 168723"/>
                  <a:gd name="connsiteY2" fmla="*/ 131384 h 132422"/>
                  <a:gd name="connsiteX3" fmla="*/ 133282 w 168723"/>
                  <a:gd name="connsiteY3" fmla="*/ 78658 h 132422"/>
                  <a:gd name="connsiteX4" fmla="*/ 127658 w 168723"/>
                  <a:gd name="connsiteY4" fmla="*/ 36157 h 132422"/>
                  <a:gd name="connsiteX5" fmla="*/ 106247 w 168723"/>
                  <a:gd name="connsiteY5" fmla="*/ 78274 h 132422"/>
                  <a:gd name="connsiteX6" fmla="*/ 80044 w 168723"/>
                  <a:gd name="connsiteY6" fmla="*/ 131384 h 132422"/>
                  <a:gd name="connsiteX7" fmla="*/ 74612 w 168723"/>
                  <a:gd name="connsiteY7" fmla="*/ 131064 h 132422"/>
                  <a:gd name="connsiteX8" fmla="*/ 70074 w 168723"/>
                  <a:gd name="connsiteY8" fmla="*/ 131384 h 132422"/>
                  <a:gd name="connsiteX9" fmla="*/ 45341 w 168723"/>
                  <a:gd name="connsiteY9" fmla="*/ 82108 h 132422"/>
                  <a:gd name="connsiteX10" fmla="*/ 21310 w 168723"/>
                  <a:gd name="connsiteY10" fmla="*/ 36157 h 132422"/>
                  <a:gd name="connsiteX11" fmla="*/ 17348 w 168723"/>
                  <a:gd name="connsiteY11" fmla="*/ 79935 h 132422"/>
                  <a:gd name="connsiteX12" fmla="*/ 13705 w 168723"/>
                  <a:gd name="connsiteY12" fmla="*/ 131384 h 132422"/>
                  <a:gd name="connsiteX13" fmla="*/ 6036 w 168723"/>
                  <a:gd name="connsiteY13" fmla="*/ 131384 h 132422"/>
                  <a:gd name="connsiteX14" fmla="*/ -1570 w 168723"/>
                  <a:gd name="connsiteY14" fmla="*/ 131384 h 132422"/>
                  <a:gd name="connsiteX15" fmla="*/ 4821 w 168723"/>
                  <a:gd name="connsiteY15" fmla="*/ 65045 h 132422"/>
                  <a:gd name="connsiteX16" fmla="*/ 11212 w 168723"/>
                  <a:gd name="connsiteY16" fmla="*/ -975 h 132422"/>
                  <a:gd name="connsiteX17" fmla="*/ 20416 w 168723"/>
                  <a:gd name="connsiteY17" fmla="*/ -975 h 132422"/>
                  <a:gd name="connsiteX18" fmla="*/ 32111 w 168723"/>
                  <a:gd name="connsiteY18" fmla="*/ -975 h 132422"/>
                  <a:gd name="connsiteX19" fmla="*/ 55374 w 168723"/>
                  <a:gd name="connsiteY19" fmla="*/ 45424 h 132422"/>
                  <a:gd name="connsiteX20" fmla="*/ 82792 w 168723"/>
                  <a:gd name="connsiteY20" fmla="*/ 96552 h 132422"/>
                  <a:gd name="connsiteX21" fmla="*/ 105544 w 168723"/>
                  <a:gd name="connsiteY21" fmla="*/ 51112 h 132422"/>
                  <a:gd name="connsiteX22" fmla="*/ 131108 w 168723"/>
                  <a:gd name="connsiteY22" fmla="*/ -720 h 132422"/>
                  <a:gd name="connsiteX23" fmla="*/ 139417 w 168723"/>
                  <a:gd name="connsiteY23" fmla="*/ -336 h 132422"/>
                  <a:gd name="connsiteX24" fmla="*/ 150026 w 168723"/>
                  <a:gd name="connsiteY24" fmla="*/ -720 h 132422"/>
                  <a:gd name="connsiteX25" fmla="*/ 157695 w 168723"/>
                  <a:gd name="connsiteY25" fmla="*/ 61977 h 132422"/>
                  <a:gd name="connsiteX26" fmla="*/ 167154 w 168723"/>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723" h="132422">
                    <a:moveTo>
                      <a:pt x="166962" y="131384"/>
                    </a:moveTo>
                    <a:cubicBezTo>
                      <a:pt x="162999" y="131384"/>
                      <a:pt x="158206" y="131384"/>
                      <a:pt x="153286" y="131384"/>
                    </a:cubicBezTo>
                    <a:cubicBezTo>
                      <a:pt x="148364" y="131384"/>
                      <a:pt x="143315" y="131384"/>
                      <a:pt x="138970" y="131384"/>
                    </a:cubicBezTo>
                    <a:lnTo>
                      <a:pt x="133282" y="78658"/>
                    </a:lnTo>
                    <a:cubicBezTo>
                      <a:pt x="131492" y="62488"/>
                      <a:pt x="127658" y="36157"/>
                      <a:pt x="127658" y="36157"/>
                    </a:cubicBezTo>
                    <a:cubicBezTo>
                      <a:pt x="121650" y="47916"/>
                      <a:pt x="118071" y="54499"/>
                      <a:pt x="106247" y="78274"/>
                    </a:cubicBezTo>
                    <a:lnTo>
                      <a:pt x="80044" y="131384"/>
                    </a:lnTo>
                    <a:cubicBezTo>
                      <a:pt x="78255" y="131192"/>
                      <a:pt x="76401" y="131064"/>
                      <a:pt x="74612" y="131064"/>
                    </a:cubicBezTo>
                    <a:cubicBezTo>
                      <a:pt x="73078" y="131064"/>
                      <a:pt x="71544" y="131128"/>
                      <a:pt x="70074" y="131384"/>
                    </a:cubicBezTo>
                    <a:cubicBezTo>
                      <a:pt x="60232" y="110996"/>
                      <a:pt x="59657" y="110868"/>
                      <a:pt x="45341" y="82108"/>
                    </a:cubicBezTo>
                    <a:cubicBezTo>
                      <a:pt x="34987" y="61401"/>
                      <a:pt x="31536" y="54499"/>
                      <a:pt x="21310" y="36157"/>
                    </a:cubicBezTo>
                    <a:cubicBezTo>
                      <a:pt x="19329" y="57183"/>
                      <a:pt x="19329" y="55969"/>
                      <a:pt x="17348" y="79935"/>
                    </a:cubicBezTo>
                    <a:cubicBezTo>
                      <a:pt x="15686" y="99939"/>
                      <a:pt x="15302" y="110485"/>
                      <a:pt x="13705" y="131384"/>
                    </a:cubicBezTo>
                    <a:cubicBezTo>
                      <a:pt x="11085" y="131384"/>
                      <a:pt x="8592" y="131384"/>
                      <a:pt x="6036" y="131384"/>
                    </a:cubicBezTo>
                    <a:cubicBezTo>
                      <a:pt x="3479" y="131384"/>
                      <a:pt x="1051" y="131384"/>
                      <a:pt x="-1570" y="131384"/>
                    </a:cubicBezTo>
                    <a:cubicBezTo>
                      <a:pt x="795" y="109398"/>
                      <a:pt x="1881" y="97383"/>
                      <a:pt x="4821" y="65045"/>
                    </a:cubicBezTo>
                    <a:cubicBezTo>
                      <a:pt x="7761" y="32706"/>
                      <a:pt x="9551" y="19923"/>
                      <a:pt x="11212" y="-975"/>
                    </a:cubicBezTo>
                    <a:cubicBezTo>
                      <a:pt x="14344" y="-975"/>
                      <a:pt x="17603" y="-975"/>
                      <a:pt x="20416" y="-975"/>
                    </a:cubicBezTo>
                    <a:cubicBezTo>
                      <a:pt x="24506" y="-975"/>
                      <a:pt x="28468" y="-975"/>
                      <a:pt x="32111" y="-975"/>
                    </a:cubicBezTo>
                    <a:cubicBezTo>
                      <a:pt x="38822" y="12702"/>
                      <a:pt x="41186" y="18198"/>
                      <a:pt x="55374" y="45424"/>
                    </a:cubicBezTo>
                    <a:cubicBezTo>
                      <a:pt x="69946" y="73736"/>
                      <a:pt x="74548" y="81022"/>
                      <a:pt x="82792" y="96552"/>
                    </a:cubicBezTo>
                    <a:cubicBezTo>
                      <a:pt x="90973" y="80702"/>
                      <a:pt x="95574" y="71436"/>
                      <a:pt x="105544" y="51112"/>
                    </a:cubicBezTo>
                    <a:cubicBezTo>
                      <a:pt x="117751" y="26570"/>
                      <a:pt x="125165" y="11296"/>
                      <a:pt x="131108" y="-720"/>
                    </a:cubicBezTo>
                    <a:cubicBezTo>
                      <a:pt x="133729" y="-720"/>
                      <a:pt x="136541" y="-336"/>
                      <a:pt x="139417" y="-336"/>
                    </a:cubicBezTo>
                    <a:cubicBezTo>
                      <a:pt x="142292" y="-336"/>
                      <a:pt x="146447" y="-336"/>
                      <a:pt x="150026" y="-720"/>
                    </a:cubicBezTo>
                    <a:cubicBezTo>
                      <a:pt x="151688" y="16536"/>
                      <a:pt x="153286" y="30021"/>
                      <a:pt x="157695" y="61977"/>
                    </a:cubicBezTo>
                    <a:cubicBezTo>
                      <a:pt x="163127" y="101793"/>
                      <a:pt x="164086" y="113808"/>
                      <a:pt x="167154" y="131448"/>
                    </a:cubicBezTo>
                  </a:path>
                </a:pathLst>
              </a:custGeom>
              <a:grpFill/>
              <a:ln w="6363" cap="flat">
                <a:noFill/>
                <a:prstDash val="solid"/>
                <a:miter/>
              </a:ln>
            </p:spPr>
            <p:txBody>
              <a:bodyPr rtlCol="0" anchor="ctr"/>
              <a:lstStyle/>
              <a:p>
                <a:endParaRPr lang="sv-SE" dirty="0">
                  <a:solidFill>
                    <a:schemeClr val="bg1"/>
                  </a:solidFill>
                </a:endParaRPr>
              </a:p>
            </p:txBody>
          </p:sp>
          <p:sp>
            <p:nvSpPr>
              <p:cNvPr id="41" name="Frihandsfigur: Form 40">
                <a:extLst>
                  <a:ext uri="{FF2B5EF4-FFF2-40B4-BE49-F238E27FC236}">
                    <a16:creationId xmlns:a16="http://schemas.microsoft.com/office/drawing/2014/main" id="{4826F843-6E74-4EF1-BB83-3584B748D678}"/>
                  </a:ext>
                </a:extLst>
              </p:cNvPr>
              <p:cNvSpPr/>
              <p:nvPr/>
            </p:nvSpPr>
            <p:spPr>
              <a:xfrm>
                <a:off x="11022949" y="6442810"/>
                <a:ext cx="120854" cy="133956"/>
              </a:xfrm>
              <a:custGeom>
                <a:avLst/>
                <a:gdLst>
                  <a:gd name="connsiteX0" fmla="*/ 43871 w 120854"/>
                  <a:gd name="connsiteY0" fmla="*/ 132854 h 133956"/>
                  <a:gd name="connsiteX1" fmla="*/ 3351 w 120854"/>
                  <a:gd name="connsiteY1" fmla="*/ 109718 h 133956"/>
                  <a:gd name="connsiteX2" fmla="*/ -994 w 120854"/>
                  <a:gd name="connsiteY2" fmla="*/ 78275 h 133956"/>
                  <a:gd name="connsiteX3" fmla="*/ -994 w 120854"/>
                  <a:gd name="connsiteY3" fmla="*/ 49578 h 133956"/>
                  <a:gd name="connsiteX4" fmla="*/ -1570 w 120854"/>
                  <a:gd name="connsiteY4" fmla="*/ -975 h 133956"/>
                  <a:gd name="connsiteX5" fmla="*/ 11660 w 120854"/>
                  <a:gd name="connsiteY5" fmla="*/ -975 h 133956"/>
                  <a:gd name="connsiteX6" fmla="*/ 26040 w 120854"/>
                  <a:gd name="connsiteY6" fmla="*/ -975 h 133956"/>
                  <a:gd name="connsiteX7" fmla="*/ 25528 w 120854"/>
                  <a:gd name="connsiteY7" fmla="*/ 47789 h 133956"/>
                  <a:gd name="connsiteX8" fmla="*/ 25528 w 120854"/>
                  <a:gd name="connsiteY8" fmla="*/ 84666 h 133956"/>
                  <a:gd name="connsiteX9" fmla="*/ 55694 w 120854"/>
                  <a:gd name="connsiteY9" fmla="*/ 114639 h 133956"/>
                  <a:gd name="connsiteX10" fmla="*/ 92059 w 120854"/>
                  <a:gd name="connsiteY10" fmla="*/ 98853 h 133956"/>
                  <a:gd name="connsiteX11" fmla="*/ 92059 w 120854"/>
                  <a:gd name="connsiteY11" fmla="*/ 57951 h 133956"/>
                  <a:gd name="connsiteX12" fmla="*/ 91484 w 120854"/>
                  <a:gd name="connsiteY12" fmla="*/ -975 h 133956"/>
                  <a:gd name="connsiteX13" fmla="*/ 105416 w 120854"/>
                  <a:gd name="connsiteY13" fmla="*/ -975 h 133956"/>
                  <a:gd name="connsiteX14" fmla="*/ 118966 w 120854"/>
                  <a:gd name="connsiteY14" fmla="*/ -975 h 133956"/>
                  <a:gd name="connsiteX15" fmla="*/ 118198 w 120854"/>
                  <a:gd name="connsiteY15" fmla="*/ 59931 h 133956"/>
                  <a:gd name="connsiteX16" fmla="*/ 119285 w 120854"/>
                  <a:gd name="connsiteY16" fmla="*/ 130233 h 133956"/>
                  <a:gd name="connsiteX17" fmla="*/ 105353 w 120854"/>
                  <a:gd name="connsiteY17" fmla="*/ 130233 h 133956"/>
                  <a:gd name="connsiteX18" fmla="*/ 91676 w 120854"/>
                  <a:gd name="connsiteY18" fmla="*/ 130233 h 133956"/>
                  <a:gd name="connsiteX19" fmla="*/ 91676 w 120854"/>
                  <a:gd name="connsiteY19" fmla="*/ 112402 h 133956"/>
                  <a:gd name="connsiteX20" fmla="*/ 43487 w 120854"/>
                  <a:gd name="connsiteY20" fmla="*/ 132981 h 13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854" h="133956">
                    <a:moveTo>
                      <a:pt x="43871" y="132854"/>
                    </a:moveTo>
                    <a:cubicBezTo>
                      <a:pt x="26999" y="133684"/>
                      <a:pt x="11212" y="124673"/>
                      <a:pt x="3351" y="109718"/>
                    </a:cubicBezTo>
                    <a:cubicBezTo>
                      <a:pt x="-419" y="99684"/>
                      <a:pt x="-1889" y="88947"/>
                      <a:pt x="-994" y="78275"/>
                    </a:cubicBezTo>
                    <a:lnTo>
                      <a:pt x="-994" y="49578"/>
                    </a:lnTo>
                    <a:cubicBezTo>
                      <a:pt x="-994" y="34687"/>
                      <a:pt x="-994" y="16281"/>
                      <a:pt x="-1570" y="-975"/>
                    </a:cubicBezTo>
                    <a:cubicBezTo>
                      <a:pt x="2456" y="-975"/>
                      <a:pt x="6931" y="-975"/>
                      <a:pt x="11660" y="-975"/>
                    </a:cubicBezTo>
                    <a:cubicBezTo>
                      <a:pt x="16389" y="-975"/>
                      <a:pt x="21246" y="-975"/>
                      <a:pt x="26040" y="-975"/>
                    </a:cubicBezTo>
                    <a:cubicBezTo>
                      <a:pt x="26040" y="16664"/>
                      <a:pt x="25528" y="30469"/>
                      <a:pt x="25528" y="47789"/>
                    </a:cubicBezTo>
                    <a:lnTo>
                      <a:pt x="25528" y="84666"/>
                    </a:lnTo>
                    <a:cubicBezTo>
                      <a:pt x="25528" y="101537"/>
                      <a:pt x="33517" y="114639"/>
                      <a:pt x="55694" y="114639"/>
                    </a:cubicBezTo>
                    <a:cubicBezTo>
                      <a:pt x="69307" y="113872"/>
                      <a:pt x="82217" y="108312"/>
                      <a:pt x="92059" y="98853"/>
                    </a:cubicBezTo>
                    <a:cubicBezTo>
                      <a:pt x="92059" y="89586"/>
                      <a:pt x="92059" y="69774"/>
                      <a:pt x="92059" y="57951"/>
                    </a:cubicBezTo>
                    <a:cubicBezTo>
                      <a:pt x="92059" y="36860"/>
                      <a:pt x="91676" y="14875"/>
                      <a:pt x="91484" y="-975"/>
                    </a:cubicBezTo>
                    <a:cubicBezTo>
                      <a:pt x="94616" y="-975"/>
                      <a:pt x="100048" y="-975"/>
                      <a:pt x="105416" y="-975"/>
                    </a:cubicBezTo>
                    <a:cubicBezTo>
                      <a:pt x="110785" y="-975"/>
                      <a:pt x="116153" y="-975"/>
                      <a:pt x="118966" y="-975"/>
                    </a:cubicBezTo>
                    <a:cubicBezTo>
                      <a:pt x="118966" y="14108"/>
                      <a:pt x="118198" y="22288"/>
                      <a:pt x="118198" y="59931"/>
                    </a:cubicBezTo>
                    <a:cubicBezTo>
                      <a:pt x="118198" y="86454"/>
                      <a:pt x="118582" y="108312"/>
                      <a:pt x="119285" y="130233"/>
                    </a:cubicBezTo>
                    <a:cubicBezTo>
                      <a:pt x="114620" y="130233"/>
                      <a:pt x="109954" y="130233"/>
                      <a:pt x="105353" y="130233"/>
                    </a:cubicBezTo>
                    <a:cubicBezTo>
                      <a:pt x="100751" y="130233"/>
                      <a:pt x="96213" y="130233"/>
                      <a:pt x="91676" y="130233"/>
                    </a:cubicBezTo>
                    <a:cubicBezTo>
                      <a:pt x="91676" y="123842"/>
                      <a:pt x="91676" y="116621"/>
                      <a:pt x="91676" y="112402"/>
                    </a:cubicBezTo>
                    <a:cubicBezTo>
                      <a:pt x="78894" y="125185"/>
                      <a:pt x="61574" y="132598"/>
                      <a:pt x="43487" y="132981"/>
                    </a:cubicBezTo>
                  </a:path>
                </a:pathLst>
              </a:custGeom>
              <a:grpFill/>
              <a:ln w="6363" cap="flat">
                <a:noFill/>
                <a:prstDash val="solid"/>
                <a:miter/>
              </a:ln>
            </p:spPr>
            <p:txBody>
              <a:bodyPr rtlCol="0" anchor="ctr"/>
              <a:lstStyle/>
              <a:p>
                <a:endParaRPr lang="sv-SE" dirty="0">
                  <a:solidFill>
                    <a:schemeClr val="bg1"/>
                  </a:solidFill>
                </a:endParaRPr>
              </a:p>
            </p:txBody>
          </p:sp>
        </p:grpSp>
        <p:grpSp>
          <p:nvGrpSpPr>
            <p:cNvPr id="11" name="Bild 7">
              <a:extLst>
                <a:ext uri="{FF2B5EF4-FFF2-40B4-BE49-F238E27FC236}">
                  <a16:creationId xmlns:a16="http://schemas.microsoft.com/office/drawing/2014/main" id="{097CEED3-0545-4749-A4D7-BD3870D2CB93}"/>
                </a:ext>
              </a:extLst>
            </p:cNvPr>
            <p:cNvGrpSpPr/>
            <p:nvPr userDrawn="1"/>
          </p:nvGrpSpPr>
          <p:grpSpPr>
            <a:xfrm>
              <a:off x="9962286" y="6237019"/>
              <a:ext cx="1335030" cy="370939"/>
              <a:chOff x="9962286" y="6237019"/>
              <a:chExt cx="1335030" cy="370939"/>
            </a:xfrm>
            <a:solidFill>
              <a:schemeClr val="bg1"/>
            </a:solidFill>
          </p:grpSpPr>
          <p:sp>
            <p:nvSpPr>
              <p:cNvPr id="25" name="Frihandsfigur: Form 24">
                <a:extLst>
                  <a:ext uri="{FF2B5EF4-FFF2-40B4-BE49-F238E27FC236}">
                    <a16:creationId xmlns:a16="http://schemas.microsoft.com/office/drawing/2014/main" id="{B63F5D4E-5D30-4432-AA2D-0C048F47BE0B}"/>
                  </a:ext>
                </a:extLst>
              </p:cNvPr>
              <p:cNvSpPr/>
              <p:nvPr/>
            </p:nvSpPr>
            <p:spPr>
              <a:xfrm>
                <a:off x="11178060" y="6442810"/>
                <a:ext cx="119257" cy="132742"/>
              </a:xfrm>
              <a:custGeom>
                <a:avLst/>
                <a:gdLst>
                  <a:gd name="connsiteX0" fmla="*/ 117623 w 119257"/>
                  <a:gd name="connsiteY0" fmla="*/ 131768 h 132742"/>
                  <a:gd name="connsiteX1" fmla="*/ 106631 w 119257"/>
                  <a:gd name="connsiteY1" fmla="*/ 131768 h 132742"/>
                  <a:gd name="connsiteX2" fmla="*/ 96916 w 119257"/>
                  <a:gd name="connsiteY2" fmla="*/ 131768 h 132742"/>
                  <a:gd name="connsiteX3" fmla="*/ 45788 w 119257"/>
                  <a:gd name="connsiteY3" fmla="*/ 71564 h 132742"/>
                  <a:gd name="connsiteX4" fmla="*/ 10509 w 119257"/>
                  <a:gd name="connsiteY4" fmla="*/ 32131 h 132742"/>
                  <a:gd name="connsiteX5" fmla="*/ 10509 w 119257"/>
                  <a:gd name="connsiteY5" fmla="*/ 64662 h 132742"/>
                  <a:gd name="connsiteX6" fmla="*/ 11212 w 119257"/>
                  <a:gd name="connsiteY6" fmla="*/ 130106 h 132742"/>
                  <a:gd name="connsiteX7" fmla="*/ 4821 w 119257"/>
                  <a:gd name="connsiteY7" fmla="*/ 130106 h 132742"/>
                  <a:gd name="connsiteX8" fmla="*/ -1570 w 119257"/>
                  <a:gd name="connsiteY8" fmla="*/ 130106 h 132742"/>
                  <a:gd name="connsiteX9" fmla="*/ -1570 w 119257"/>
                  <a:gd name="connsiteY9" fmla="*/ 64853 h 132742"/>
                  <a:gd name="connsiteX10" fmla="*/ -1570 w 119257"/>
                  <a:gd name="connsiteY10" fmla="*/ -975 h 132742"/>
                  <a:gd name="connsiteX11" fmla="*/ 9359 w 119257"/>
                  <a:gd name="connsiteY11" fmla="*/ -975 h 132742"/>
                  <a:gd name="connsiteX12" fmla="*/ 19201 w 119257"/>
                  <a:gd name="connsiteY12" fmla="*/ -975 h 132742"/>
                  <a:gd name="connsiteX13" fmla="*/ 66623 w 119257"/>
                  <a:gd name="connsiteY13" fmla="*/ 55778 h 132742"/>
                  <a:gd name="connsiteX14" fmla="*/ 104969 w 119257"/>
                  <a:gd name="connsiteY14" fmla="*/ 99556 h 132742"/>
                  <a:gd name="connsiteX15" fmla="*/ 104969 w 119257"/>
                  <a:gd name="connsiteY15" fmla="*/ 64853 h 132742"/>
                  <a:gd name="connsiteX16" fmla="*/ 104458 w 119257"/>
                  <a:gd name="connsiteY16" fmla="*/ -975 h 132742"/>
                  <a:gd name="connsiteX17" fmla="*/ 110849 w 119257"/>
                  <a:gd name="connsiteY17" fmla="*/ -975 h 132742"/>
                  <a:gd name="connsiteX18" fmla="*/ 117687 w 119257"/>
                  <a:gd name="connsiteY18" fmla="*/ -975 h 132742"/>
                  <a:gd name="connsiteX19" fmla="*/ 117687 w 119257"/>
                  <a:gd name="connsiteY19" fmla="*/ 64662 h 132742"/>
                  <a:gd name="connsiteX20" fmla="*/ 117687 w 119257"/>
                  <a:gd name="connsiteY20" fmla="*/ 131768 h 1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57" h="132742">
                    <a:moveTo>
                      <a:pt x="117623" y="131768"/>
                    </a:moveTo>
                    <a:cubicBezTo>
                      <a:pt x="113469" y="131768"/>
                      <a:pt x="109954" y="131768"/>
                      <a:pt x="106631" y="131768"/>
                    </a:cubicBezTo>
                    <a:cubicBezTo>
                      <a:pt x="103307" y="131768"/>
                      <a:pt x="100240" y="131768"/>
                      <a:pt x="96916" y="131768"/>
                    </a:cubicBezTo>
                    <a:cubicBezTo>
                      <a:pt x="85476" y="119752"/>
                      <a:pt x="71352" y="101537"/>
                      <a:pt x="45788" y="71564"/>
                    </a:cubicBezTo>
                    <a:cubicBezTo>
                      <a:pt x="26615" y="49195"/>
                      <a:pt x="18690" y="40503"/>
                      <a:pt x="10509" y="32131"/>
                    </a:cubicBezTo>
                    <a:cubicBezTo>
                      <a:pt x="10509" y="35774"/>
                      <a:pt x="10509" y="57695"/>
                      <a:pt x="10509" y="64662"/>
                    </a:cubicBezTo>
                    <a:cubicBezTo>
                      <a:pt x="10509" y="79041"/>
                      <a:pt x="10893" y="112083"/>
                      <a:pt x="11212" y="130106"/>
                    </a:cubicBezTo>
                    <a:lnTo>
                      <a:pt x="4821" y="130106"/>
                    </a:lnTo>
                    <a:lnTo>
                      <a:pt x="-1570" y="130106"/>
                    </a:lnTo>
                    <a:cubicBezTo>
                      <a:pt x="-1570" y="113361"/>
                      <a:pt x="-1570" y="80127"/>
                      <a:pt x="-1570" y="64853"/>
                    </a:cubicBezTo>
                    <a:cubicBezTo>
                      <a:pt x="-1570" y="49578"/>
                      <a:pt x="-1570" y="15770"/>
                      <a:pt x="-1570" y="-975"/>
                    </a:cubicBezTo>
                    <a:cubicBezTo>
                      <a:pt x="2520" y="-975"/>
                      <a:pt x="6036" y="-975"/>
                      <a:pt x="9359" y="-975"/>
                    </a:cubicBezTo>
                    <a:cubicBezTo>
                      <a:pt x="12682" y="-975"/>
                      <a:pt x="15750" y="-975"/>
                      <a:pt x="19201" y="-975"/>
                    </a:cubicBezTo>
                    <a:cubicBezTo>
                      <a:pt x="32814" y="15578"/>
                      <a:pt x="38374" y="22672"/>
                      <a:pt x="66623" y="55778"/>
                    </a:cubicBezTo>
                    <a:cubicBezTo>
                      <a:pt x="87010" y="79552"/>
                      <a:pt x="94616" y="88500"/>
                      <a:pt x="104969" y="99556"/>
                    </a:cubicBezTo>
                    <a:cubicBezTo>
                      <a:pt x="104969" y="94635"/>
                      <a:pt x="104969" y="72267"/>
                      <a:pt x="104969" y="64853"/>
                    </a:cubicBezTo>
                    <a:cubicBezTo>
                      <a:pt x="104969" y="50281"/>
                      <a:pt x="104969" y="12510"/>
                      <a:pt x="104458" y="-975"/>
                    </a:cubicBezTo>
                    <a:cubicBezTo>
                      <a:pt x="106311" y="-975"/>
                      <a:pt x="108548" y="-975"/>
                      <a:pt x="110849" y="-975"/>
                    </a:cubicBezTo>
                    <a:cubicBezTo>
                      <a:pt x="113150" y="-975"/>
                      <a:pt x="115514" y="-975"/>
                      <a:pt x="117687" y="-975"/>
                    </a:cubicBezTo>
                    <a:cubicBezTo>
                      <a:pt x="117687" y="14683"/>
                      <a:pt x="117687" y="49003"/>
                      <a:pt x="117687" y="64662"/>
                    </a:cubicBezTo>
                    <a:cubicBezTo>
                      <a:pt x="117687" y="80319"/>
                      <a:pt x="117687" y="115790"/>
                      <a:pt x="117687" y="131768"/>
                    </a:cubicBezTo>
                  </a:path>
                </a:pathLst>
              </a:custGeom>
              <a:grpFill/>
              <a:ln w="6363" cap="flat">
                <a:noFill/>
                <a:prstDash val="solid"/>
                <a:miter/>
              </a:ln>
            </p:spPr>
            <p:txBody>
              <a:bodyPr rtlCol="0" anchor="ctr"/>
              <a:lstStyle/>
              <a:p>
                <a:endParaRPr lang="sv-SE" dirty="0">
                  <a:solidFill>
                    <a:schemeClr val="bg1"/>
                  </a:solidFill>
                </a:endParaRPr>
              </a:p>
            </p:txBody>
          </p:sp>
          <p:sp>
            <p:nvSpPr>
              <p:cNvPr id="26" name="Frihandsfigur: Form 25">
                <a:extLst>
                  <a:ext uri="{FF2B5EF4-FFF2-40B4-BE49-F238E27FC236}">
                    <a16:creationId xmlns:a16="http://schemas.microsoft.com/office/drawing/2014/main" id="{0CC87584-0A7C-4925-AC37-8CEC8803DD23}"/>
                  </a:ext>
                </a:extLst>
              </p:cNvPr>
              <p:cNvSpPr/>
              <p:nvPr/>
            </p:nvSpPr>
            <p:spPr>
              <a:xfrm>
                <a:off x="9962286" y="6237019"/>
                <a:ext cx="293610" cy="370939"/>
              </a:xfrm>
              <a:custGeom>
                <a:avLst/>
                <a:gdLst>
                  <a:gd name="connsiteX0" fmla="*/ 291912 w 293610"/>
                  <a:gd name="connsiteY0" fmla="*/ 878 h 370939"/>
                  <a:gd name="connsiteX1" fmla="*/ 291912 w 293610"/>
                  <a:gd name="connsiteY1" fmla="*/ -975 h 370939"/>
                  <a:gd name="connsiteX2" fmla="*/ -1501 w 293610"/>
                  <a:gd name="connsiteY2" fmla="*/ -975 h 370939"/>
                  <a:gd name="connsiteX3" fmla="*/ -1501 w 293610"/>
                  <a:gd name="connsiteY3" fmla="*/ 217598 h 370939"/>
                  <a:gd name="connsiteX4" fmla="*/ 3612 w 293610"/>
                  <a:gd name="connsiteY4" fmla="*/ 269174 h 370939"/>
                  <a:gd name="connsiteX5" fmla="*/ 144854 w 293610"/>
                  <a:gd name="connsiteY5" fmla="*/ 369961 h 370939"/>
                  <a:gd name="connsiteX6" fmla="*/ 232219 w 293610"/>
                  <a:gd name="connsiteY6" fmla="*/ 343119 h 370939"/>
                  <a:gd name="connsiteX7" fmla="*/ 284306 w 293610"/>
                  <a:gd name="connsiteY7" fmla="*/ 275054 h 370939"/>
                  <a:gd name="connsiteX8" fmla="*/ 292040 w 293610"/>
                  <a:gd name="connsiteY8" fmla="*/ 192610 h 370939"/>
                  <a:gd name="connsiteX9" fmla="*/ 10130 w 293610"/>
                  <a:gd name="connsiteY9" fmla="*/ 10657 h 370939"/>
                  <a:gd name="connsiteX10" fmla="*/ 280216 w 293610"/>
                  <a:gd name="connsiteY10" fmla="*/ 10657 h 370939"/>
                  <a:gd name="connsiteX11" fmla="*/ 280216 w 293610"/>
                  <a:gd name="connsiteY11" fmla="*/ 186602 h 370939"/>
                  <a:gd name="connsiteX12" fmla="*/ 273314 w 293610"/>
                  <a:gd name="connsiteY12" fmla="*/ 270836 h 370939"/>
                  <a:gd name="connsiteX13" fmla="*/ 273314 w 293610"/>
                  <a:gd name="connsiteY13" fmla="*/ 270836 h 370939"/>
                  <a:gd name="connsiteX14" fmla="*/ 272355 w 293610"/>
                  <a:gd name="connsiteY14" fmla="*/ 273648 h 370939"/>
                  <a:gd name="connsiteX15" fmla="*/ 271716 w 293610"/>
                  <a:gd name="connsiteY15" fmla="*/ 273648 h 370939"/>
                  <a:gd name="connsiteX16" fmla="*/ 271716 w 293610"/>
                  <a:gd name="connsiteY16" fmla="*/ 273648 h 370939"/>
                  <a:gd name="connsiteX17" fmla="*/ 268393 w 293610"/>
                  <a:gd name="connsiteY17" fmla="*/ 272306 h 370939"/>
                  <a:gd name="connsiteX18" fmla="*/ 268393 w 293610"/>
                  <a:gd name="connsiteY18" fmla="*/ 272306 h 370939"/>
                  <a:gd name="connsiteX19" fmla="*/ 235096 w 293610"/>
                  <a:gd name="connsiteY19" fmla="*/ 269558 h 370939"/>
                  <a:gd name="connsiteX20" fmla="*/ 228705 w 293610"/>
                  <a:gd name="connsiteY20" fmla="*/ 271347 h 370939"/>
                  <a:gd name="connsiteX21" fmla="*/ 175978 w 293610"/>
                  <a:gd name="connsiteY21" fmla="*/ 274287 h 370939"/>
                  <a:gd name="connsiteX22" fmla="*/ 114177 w 293610"/>
                  <a:gd name="connsiteY22" fmla="*/ 274287 h 370939"/>
                  <a:gd name="connsiteX23" fmla="*/ 61387 w 293610"/>
                  <a:gd name="connsiteY23" fmla="*/ 271347 h 370939"/>
                  <a:gd name="connsiteX24" fmla="*/ 61387 w 293610"/>
                  <a:gd name="connsiteY24" fmla="*/ 271347 h 370939"/>
                  <a:gd name="connsiteX25" fmla="*/ 55443 w 293610"/>
                  <a:gd name="connsiteY25" fmla="*/ 269558 h 370939"/>
                  <a:gd name="connsiteX26" fmla="*/ 43939 w 293610"/>
                  <a:gd name="connsiteY26" fmla="*/ 268024 h 370939"/>
                  <a:gd name="connsiteX27" fmla="*/ 22082 w 293610"/>
                  <a:gd name="connsiteY27" fmla="*/ 272306 h 370939"/>
                  <a:gd name="connsiteX28" fmla="*/ 22082 w 293610"/>
                  <a:gd name="connsiteY28" fmla="*/ 272306 h 370939"/>
                  <a:gd name="connsiteX29" fmla="*/ 18695 w 293610"/>
                  <a:gd name="connsiteY29" fmla="*/ 273776 h 370939"/>
                  <a:gd name="connsiteX30" fmla="*/ 18695 w 293610"/>
                  <a:gd name="connsiteY30" fmla="*/ 273776 h 370939"/>
                  <a:gd name="connsiteX31" fmla="*/ 17416 w 293610"/>
                  <a:gd name="connsiteY31" fmla="*/ 274287 h 370939"/>
                  <a:gd name="connsiteX32" fmla="*/ 14221 w 293610"/>
                  <a:gd name="connsiteY32" fmla="*/ 264125 h 370939"/>
                  <a:gd name="connsiteX33" fmla="*/ 10067 w 293610"/>
                  <a:gd name="connsiteY33" fmla="*/ 217854 h 370939"/>
                  <a:gd name="connsiteX34" fmla="*/ 144854 w 293610"/>
                  <a:gd name="connsiteY34" fmla="*/ 358330 h 370939"/>
                  <a:gd name="connsiteX35" fmla="*/ 22082 w 293610"/>
                  <a:gd name="connsiteY35" fmla="*/ 285152 h 370939"/>
                  <a:gd name="connsiteX36" fmla="*/ 24958 w 293610"/>
                  <a:gd name="connsiteY36" fmla="*/ 283746 h 370939"/>
                  <a:gd name="connsiteX37" fmla="*/ 52312 w 293610"/>
                  <a:gd name="connsiteY37" fmla="*/ 280742 h 370939"/>
                  <a:gd name="connsiteX38" fmla="*/ 57872 w 293610"/>
                  <a:gd name="connsiteY38" fmla="*/ 282404 h 370939"/>
                  <a:gd name="connsiteX39" fmla="*/ 58255 w 293610"/>
                  <a:gd name="connsiteY39" fmla="*/ 282404 h 370939"/>
                  <a:gd name="connsiteX40" fmla="*/ 94557 w 293610"/>
                  <a:gd name="connsiteY40" fmla="*/ 289370 h 370939"/>
                  <a:gd name="connsiteX41" fmla="*/ 118395 w 293610"/>
                  <a:gd name="connsiteY41" fmla="*/ 285088 h 370939"/>
                  <a:gd name="connsiteX42" fmla="*/ 172080 w 293610"/>
                  <a:gd name="connsiteY42" fmla="*/ 285088 h 370939"/>
                  <a:gd name="connsiteX43" fmla="*/ 232283 w 293610"/>
                  <a:gd name="connsiteY43" fmla="*/ 282404 h 370939"/>
                  <a:gd name="connsiteX44" fmla="*/ 232283 w 293610"/>
                  <a:gd name="connsiteY44" fmla="*/ 282404 h 370939"/>
                  <a:gd name="connsiteX45" fmla="*/ 238035 w 293610"/>
                  <a:gd name="connsiteY45" fmla="*/ 280678 h 370939"/>
                  <a:gd name="connsiteX46" fmla="*/ 265325 w 293610"/>
                  <a:gd name="connsiteY46" fmla="*/ 283682 h 370939"/>
                  <a:gd name="connsiteX47" fmla="*/ 267562 w 293610"/>
                  <a:gd name="connsiteY47" fmla="*/ 284705 h 370939"/>
                  <a:gd name="connsiteX48" fmla="*/ 144662 w 293610"/>
                  <a:gd name="connsiteY48" fmla="*/ 358266 h 37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3610" h="370939">
                    <a:moveTo>
                      <a:pt x="291912" y="878"/>
                    </a:moveTo>
                    <a:lnTo>
                      <a:pt x="291912" y="-975"/>
                    </a:lnTo>
                    <a:lnTo>
                      <a:pt x="-1501" y="-975"/>
                    </a:lnTo>
                    <a:lnTo>
                      <a:pt x="-1501" y="217598"/>
                    </a:lnTo>
                    <a:cubicBezTo>
                      <a:pt x="-1948" y="234918"/>
                      <a:pt x="-223" y="252238"/>
                      <a:pt x="3612" y="269174"/>
                    </a:cubicBezTo>
                    <a:cubicBezTo>
                      <a:pt x="20293" y="328547"/>
                      <a:pt x="78387" y="369961"/>
                      <a:pt x="144854" y="369961"/>
                    </a:cubicBezTo>
                    <a:cubicBezTo>
                      <a:pt x="176042" y="370153"/>
                      <a:pt x="206528" y="360758"/>
                      <a:pt x="232219" y="343119"/>
                    </a:cubicBezTo>
                    <a:cubicBezTo>
                      <a:pt x="256442" y="326566"/>
                      <a:pt x="274656" y="302727"/>
                      <a:pt x="284306" y="275054"/>
                    </a:cubicBezTo>
                    <a:cubicBezTo>
                      <a:pt x="284306" y="274223"/>
                      <a:pt x="292040" y="255306"/>
                      <a:pt x="292040" y="192610"/>
                    </a:cubicBezTo>
                    <a:close/>
                    <a:moveTo>
                      <a:pt x="10130" y="10657"/>
                    </a:moveTo>
                    <a:lnTo>
                      <a:pt x="280216" y="10657"/>
                    </a:lnTo>
                    <a:lnTo>
                      <a:pt x="280216" y="186602"/>
                    </a:lnTo>
                    <a:cubicBezTo>
                      <a:pt x="280216" y="215873"/>
                      <a:pt x="278107" y="253261"/>
                      <a:pt x="273314" y="270836"/>
                    </a:cubicBezTo>
                    <a:lnTo>
                      <a:pt x="273314" y="270836"/>
                    </a:lnTo>
                    <a:lnTo>
                      <a:pt x="272355" y="273648"/>
                    </a:lnTo>
                    <a:lnTo>
                      <a:pt x="271716" y="273648"/>
                    </a:lnTo>
                    <a:lnTo>
                      <a:pt x="271716" y="273648"/>
                    </a:lnTo>
                    <a:lnTo>
                      <a:pt x="268393" y="272306"/>
                    </a:lnTo>
                    <a:lnTo>
                      <a:pt x="268393" y="272306"/>
                    </a:lnTo>
                    <a:cubicBezTo>
                      <a:pt x="257847" y="267960"/>
                      <a:pt x="246216" y="267001"/>
                      <a:pt x="235096" y="269558"/>
                    </a:cubicBezTo>
                    <a:cubicBezTo>
                      <a:pt x="233114" y="270069"/>
                      <a:pt x="231133" y="270708"/>
                      <a:pt x="228705" y="271347"/>
                    </a:cubicBezTo>
                    <a:cubicBezTo>
                      <a:pt x="213877" y="275885"/>
                      <a:pt x="195408" y="281509"/>
                      <a:pt x="175978" y="274287"/>
                    </a:cubicBezTo>
                    <a:cubicBezTo>
                      <a:pt x="156741" y="263806"/>
                      <a:pt x="133414" y="263806"/>
                      <a:pt x="114177" y="274287"/>
                    </a:cubicBezTo>
                    <a:cubicBezTo>
                      <a:pt x="94685" y="281509"/>
                      <a:pt x="76278" y="275885"/>
                      <a:pt x="61387" y="271347"/>
                    </a:cubicBezTo>
                    <a:lnTo>
                      <a:pt x="61387" y="271347"/>
                    </a:lnTo>
                    <a:lnTo>
                      <a:pt x="55443" y="269558"/>
                    </a:lnTo>
                    <a:cubicBezTo>
                      <a:pt x="51672" y="268535"/>
                      <a:pt x="47838" y="268024"/>
                      <a:pt x="43939" y="268024"/>
                    </a:cubicBezTo>
                    <a:cubicBezTo>
                      <a:pt x="36462" y="268151"/>
                      <a:pt x="29048" y="269622"/>
                      <a:pt x="22082" y="272306"/>
                    </a:cubicBezTo>
                    <a:lnTo>
                      <a:pt x="22082" y="272306"/>
                    </a:lnTo>
                    <a:lnTo>
                      <a:pt x="18695" y="273776"/>
                    </a:lnTo>
                    <a:lnTo>
                      <a:pt x="18695" y="273776"/>
                    </a:lnTo>
                    <a:lnTo>
                      <a:pt x="17416" y="274287"/>
                    </a:lnTo>
                    <a:cubicBezTo>
                      <a:pt x="16202" y="270836"/>
                      <a:pt x="15116" y="267449"/>
                      <a:pt x="14221" y="264125"/>
                    </a:cubicBezTo>
                    <a:cubicBezTo>
                      <a:pt x="11025" y="248915"/>
                      <a:pt x="9619" y="233385"/>
                      <a:pt x="10067" y="217854"/>
                    </a:cubicBezTo>
                    <a:close/>
                    <a:moveTo>
                      <a:pt x="144854" y="358330"/>
                    </a:moveTo>
                    <a:cubicBezTo>
                      <a:pt x="91553" y="358330"/>
                      <a:pt x="43492" y="329633"/>
                      <a:pt x="22082" y="285152"/>
                    </a:cubicBezTo>
                    <a:lnTo>
                      <a:pt x="24958" y="283746"/>
                    </a:lnTo>
                    <a:cubicBezTo>
                      <a:pt x="33522" y="279848"/>
                      <a:pt x="43108" y="278825"/>
                      <a:pt x="52312" y="280742"/>
                    </a:cubicBezTo>
                    <a:lnTo>
                      <a:pt x="57872" y="282404"/>
                    </a:lnTo>
                    <a:lnTo>
                      <a:pt x="58255" y="282404"/>
                    </a:lnTo>
                    <a:cubicBezTo>
                      <a:pt x="69951" y="286558"/>
                      <a:pt x="82158" y="288922"/>
                      <a:pt x="94557" y="289370"/>
                    </a:cubicBezTo>
                    <a:cubicBezTo>
                      <a:pt x="102673" y="289434"/>
                      <a:pt x="110789" y="287964"/>
                      <a:pt x="118395" y="285088"/>
                    </a:cubicBezTo>
                    <a:cubicBezTo>
                      <a:pt x="135012" y="275629"/>
                      <a:pt x="155463" y="275629"/>
                      <a:pt x="172080" y="285088"/>
                    </a:cubicBezTo>
                    <a:cubicBezTo>
                      <a:pt x="195216" y="293716"/>
                      <a:pt x="215795" y="287453"/>
                      <a:pt x="232283" y="282404"/>
                    </a:cubicBezTo>
                    <a:lnTo>
                      <a:pt x="232283" y="282404"/>
                    </a:lnTo>
                    <a:lnTo>
                      <a:pt x="238035" y="280678"/>
                    </a:lnTo>
                    <a:cubicBezTo>
                      <a:pt x="247239" y="278761"/>
                      <a:pt x="256761" y="279784"/>
                      <a:pt x="265325" y="283682"/>
                    </a:cubicBezTo>
                    <a:lnTo>
                      <a:pt x="267562" y="284705"/>
                    </a:lnTo>
                    <a:cubicBezTo>
                      <a:pt x="246216" y="328739"/>
                      <a:pt x="197260" y="358266"/>
                      <a:pt x="144662" y="358266"/>
                    </a:cubicBezTo>
                  </a:path>
                </a:pathLst>
              </a:custGeom>
              <a:grpFill/>
              <a:ln w="6363" cap="flat">
                <a:noFill/>
                <a:prstDash val="solid"/>
                <a:miter/>
              </a:ln>
            </p:spPr>
            <p:txBody>
              <a:bodyPr rtlCol="0" anchor="ctr"/>
              <a:lstStyle/>
              <a:p>
                <a:endParaRPr lang="sv-SE" dirty="0">
                  <a:solidFill>
                    <a:schemeClr val="bg1"/>
                  </a:solidFill>
                </a:endParaRPr>
              </a:p>
            </p:txBody>
          </p:sp>
        </p:grpSp>
        <p:grpSp>
          <p:nvGrpSpPr>
            <p:cNvPr id="12" name="Bild 7">
              <a:extLst>
                <a:ext uri="{FF2B5EF4-FFF2-40B4-BE49-F238E27FC236}">
                  <a16:creationId xmlns:a16="http://schemas.microsoft.com/office/drawing/2014/main" id="{92E277FB-753D-44CC-8655-7A87E3F3D54A}"/>
                </a:ext>
              </a:extLst>
            </p:cNvPr>
            <p:cNvGrpSpPr/>
            <p:nvPr userDrawn="1"/>
          </p:nvGrpSpPr>
          <p:grpSpPr>
            <a:xfrm>
              <a:off x="10000063" y="6286102"/>
              <a:ext cx="218126" cy="223385"/>
              <a:chOff x="10000063" y="6286102"/>
              <a:chExt cx="218126" cy="223385"/>
            </a:xfrm>
            <a:solidFill>
              <a:schemeClr val="bg1"/>
            </a:solidFill>
          </p:grpSpPr>
          <p:sp>
            <p:nvSpPr>
              <p:cNvPr id="14" name="Frihandsfigur: Form 13">
                <a:extLst>
                  <a:ext uri="{FF2B5EF4-FFF2-40B4-BE49-F238E27FC236}">
                    <a16:creationId xmlns:a16="http://schemas.microsoft.com/office/drawing/2014/main" id="{066822A5-746A-499E-97F6-E090038528F7}"/>
                  </a:ext>
                </a:extLst>
              </p:cNvPr>
              <p:cNvSpPr/>
              <p:nvPr/>
            </p:nvSpPr>
            <p:spPr>
              <a:xfrm>
                <a:off x="10000063" y="6327324"/>
                <a:ext cx="66530" cy="20898"/>
              </a:xfrm>
              <a:custGeom>
                <a:avLst/>
                <a:gdLst>
                  <a:gd name="connsiteX0" fmla="*/ 8244 w 66530"/>
                  <a:gd name="connsiteY0" fmla="*/ 20899 h 20898"/>
                  <a:gd name="connsiteX1" fmla="*/ 54580 w 66530"/>
                  <a:gd name="connsiteY1" fmla="*/ 20899 h 20898"/>
                  <a:gd name="connsiteX2" fmla="*/ 58286 w 66530"/>
                  <a:gd name="connsiteY2" fmla="*/ 20899 h 20898"/>
                  <a:gd name="connsiteX3" fmla="*/ 58286 w 66530"/>
                  <a:gd name="connsiteY3" fmla="*/ 12143 h 20898"/>
                  <a:gd name="connsiteX4" fmla="*/ 66531 w 66530"/>
                  <a:gd name="connsiteY4" fmla="*/ 12143 h 20898"/>
                  <a:gd name="connsiteX5" fmla="*/ 66531 w 66530"/>
                  <a:gd name="connsiteY5" fmla="*/ 0 h 20898"/>
                  <a:gd name="connsiteX6" fmla="*/ 48572 w 66530"/>
                  <a:gd name="connsiteY6" fmla="*/ 0 h 20898"/>
                  <a:gd name="connsiteX7" fmla="*/ 48572 w 66530"/>
                  <a:gd name="connsiteY7" fmla="*/ 8628 h 20898"/>
                  <a:gd name="connsiteX8" fmla="*/ 39561 w 66530"/>
                  <a:gd name="connsiteY8" fmla="*/ 8628 h 20898"/>
                  <a:gd name="connsiteX9" fmla="*/ 39561 w 66530"/>
                  <a:gd name="connsiteY9" fmla="*/ 0 h 20898"/>
                  <a:gd name="connsiteX10" fmla="*/ 26970 w 66530"/>
                  <a:gd name="connsiteY10" fmla="*/ 0 h 20898"/>
                  <a:gd name="connsiteX11" fmla="*/ 26970 w 66530"/>
                  <a:gd name="connsiteY11" fmla="*/ 8628 h 20898"/>
                  <a:gd name="connsiteX12" fmla="*/ 17959 w 66530"/>
                  <a:gd name="connsiteY12" fmla="*/ 8628 h 20898"/>
                  <a:gd name="connsiteX13" fmla="*/ 17959 w 66530"/>
                  <a:gd name="connsiteY13" fmla="*/ 0 h 20898"/>
                  <a:gd name="connsiteX14" fmla="*/ 0 w 66530"/>
                  <a:gd name="connsiteY14" fmla="*/ 0 h 20898"/>
                  <a:gd name="connsiteX15" fmla="*/ 0 w 66530"/>
                  <a:gd name="connsiteY15" fmla="*/ 12143 h 20898"/>
                  <a:gd name="connsiteX16" fmla="*/ 8244 w 66530"/>
                  <a:gd name="connsiteY16" fmla="*/ 12143 h 20898"/>
                  <a:gd name="connsiteX17" fmla="*/ 8244 w 66530"/>
                  <a:gd name="connsiteY17" fmla="*/ 20899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8244" y="20899"/>
                    </a:moveTo>
                    <a:lnTo>
                      <a:pt x="54580" y="20899"/>
                    </a:lnTo>
                    <a:lnTo>
                      <a:pt x="58286" y="20899"/>
                    </a:lnTo>
                    <a:lnTo>
                      <a:pt x="58286" y="12143"/>
                    </a:lnTo>
                    <a:lnTo>
                      <a:pt x="66531" y="12143"/>
                    </a:lnTo>
                    <a:lnTo>
                      <a:pt x="66531" y="0"/>
                    </a:lnTo>
                    <a:lnTo>
                      <a:pt x="48572" y="0"/>
                    </a:lnTo>
                    <a:lnTo>
                      <a:pt x="48572" y="8628"/>
                    </a:lnTo>
                    <a:lnTo>
                      <a:pt x="39561" y="8628"/>
                    </a:lnTo>
                    <a:lnTo>
                      <a:pt x="39561" y="0"/>
                    </a:lnTo>
                    <a:lnTo>
                      <a:pt x="26970" y="0"/>
                    </a:lnTo>
                    <a:lnTo>
                      <a:pt x="26970" y="8628"/>
                    </a:lnTo>
                    <a:lnTo>
                      <a:pt x="17959" y="8628"/>
                    </a:lnTo>
                    <a:lnTo>
                      <a:pt x="17959" y="0"/>
                    </a:lnTo>
                    <a:lnTo>
                      <a:pt x="0" y="0"/>
                    </a:lnTo>
                    <a:lnTo>
                      <a:pt x="0" y="12143"/>
                    </a:lnTo>
                    <a:lnTo>
                      <a:pt x="8244" y="12143"/>
                    </a:lnTo>
                    <a:lnTo>
                      <a:pt x="8244" y="20899"/>
                    </a:lnTo>
                    <a:close/>
                  </a:path>
                </a:pathLst>
              </a:custGeom>
              <a:grpFill/>
              <a:ln w="6363" cap="flat">
                <a:noFill/>
                <a:prstDash val="solid"/>
                <a:miter/>
              </a:ln>
            </p:spPr>
            <p:txBody>
              <a:bodyPr rtlCol="0" anchor="ctr"/>
              <a:lstStyle/>
              <a:p>
                <a:endParaRPr lang="sv-SE" dirty="0"/>
              </a:p>
            </p:txBody>
          </p:sp>
          <p:sp>
            <p:nvSpPr>
              <p:cNvPr id="15" name="Frihandsfigur: Form 14">
                <a:extLst>
                  <a:ext uri="{FF2B5EF4-FFF2-40B4-BE49-F238E27FC236}">
                    <a16:creationId xmlns:a16="http://schemas.microsoft.com/office/drawing/2014/main" id="{773DCCEB-39EB-4051-984D-72267217B3BB}"/>
                  </a:ext>
                </a:extLst>
              </p:cNvPr>
              <p:cNvSpPr/>
              <p:nvPr/>
            </p:nvSpPr>
            <p:spPr>
              <a:xfrm>
                <a:off x="10151658" y="6327324"/>
                <a:ext cx="66530" cy="20898"/>
              </a:xfrm>
              <a:custGeom>
                <a:avLst/>
                <a:gdLst>
                  <a:gd name="connsiteX0" fmla="*/ 48572 w 66530"/>
                  <a:gd name="connsiteY0" fmla="*/ 8628 h 20898"/>
                  <a:gd name="connsiteX1" fmla="*/ 39497 w 66530"/>
                  <a:gd name="connsiteY1" fmla="*/ 8628 h 20898"/>
                  <a:gd name="connsiteX2" fmla="*/ 39497 w 66530"/>
                  <a:gd name="connsiteY2" fmla="*/ 0 h 20898"/>
                  <a:gd name="connsiteX3" fmla="*/ 26970 w 66530"/>
                  <a:gd name="connsiteY3" fmla="*/ 0 h 20898"/>
                  <a:gd name="connsiteX4" fmla="*/ 26970 w 66530"/>
                  <a:gd name="connsiteY4" fmla="*/ 8628 h 20898"/>
                  <a:gd name="connsiteX5" fmla="*/ 17895 w 66530"/>
                  <a:gd name="connsiteY5" fmla="*/ 8628 h 20898"/>
                  <a:gd name="connsiteX6" fmla="*/ 17895 w 66530"/>
                  <a:gd name="connsiteY6" fmla="*/ 0 h 20898"/>
                  <a:gd name="connsiteX7" fmla="*/ 0 w 66530"/>
                  <a:gd name="connsiteY7" fmla="*/ 0 h 20898"/>
                  <a:gd name="connsiteX8" fmla="*/ 0 w 66530"/>
                  <a:gd name="connsiteY8" fmla="*/ 12143 h 20898"/>
                  <a:gd name="connsiteX9" fmla="*/ 8244 w 66530"/>
                  <a:gd name="connsiteY9" fmla="*/ 12143 h 20898"/>
                  <a:gd name="connsiteX10" fmla="*/ 8244 w 66530"/>
                  <a:gd name="connsiteY10" fmla="*/ 20899 h 20898"/>
                  <a:gd name="connsiteX11" fmla="*/ 54835 w 66530"/>
                  <a:gd name="connsiteY11" fmla="*/ 20899 h 20898"/>
                  <a:gd name="connsiteX12" fmla="*/ 58222 w 66530"/>
                  <a:gd name="connsiteY12" fmla="*/ 20899 h 20898"/>
                  <a:gd name="connsiteX13" fmla="*/ 58222 w 66530"/>
                  <a:gd name="connsiteY13" fmla="*/ 12143 h 20898"/>
                  <a:gd name="connsiteX14" fmla="*/ 66531 w 66530"/>
                  <a:gd name="connsiteY14" fmla="*/ 12143 h 20898"/>
                  <a:gd name="connsiteX15" fmla="*/ 66531 w 66530"/>
                  <a:gd name="connsiteY15" fmla="*/ 0 h 20898"/>
                  <a:gd name="connsiteX16" fmla="*/ 48572 w 66530"/>
                  <a:gd name="connsiteY16" fmla="*/ 0 h 20898"/>
                  <a:gd name="connsiteX17" fmla="*/ 48572 w 66530"/>
                  <a:gd name="connsiteY17" fmla="*/ 8628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48572" y="8628"/>
                    </a:moveTo>
                    <a:lnTo>
                      <a:pt x="39497" y="8628"/>
                    </a:lnTo>
                    <a:lnTo>
                      <a:pt x="39497" y="0"/>
                    </a:lnTo>
                    <a:lnTo>
                      <a:pt x="26970" y="0"/>
                    </a:lnTo>
                    <a:lnTo>
                      <a:pt x="26970" y="8628"/>
                    </a:lnTo>
                    <a:lnTo>
                      <a:pt x="17895" y="8628"/>
                    </a:lnTo>
                    <a:lnTo>
                      <a:pt x="17895" y="0"/>
                    </a:lnTo>
                    <a:lnTo>
                      <a:pt x="0" y="0"/>
                    </a:lnTo>
                    <a:lnTo>
                      <a:pt x="0" y="12143"/>
                    </a:lnTo>
                    <a:lnTo>
                      <a:pt x="8244" y="12143"/>
                    </a:lnTo>
                    <a:lnTo>
                      <a:pt x="8244" y="20899"/>
                    </a:lnTo>
                    <a:lnTo>
                      <a:pt x="54835" y="20899"/>
                    </a:lnTo>
                    <a:lnTo>
                      <a:pt x="58222" y="20899"/>
                    </a:lnTo>
                    <a:lnTo>
                      <a:pt x="58222" y="12143"/>
                    </a:lnTo>
                    <a:lnTo>
                      <a:pt x="66531" y="12143"/>
                    </a:lnTo>
                    <a:lnTo>
                      <a:pt x="66531" y="0"/>
                    </a:lnTo>
                    <a:lnTo>
                      <a:pt x="48572" y="0"/>
                    </a:lnTo>
                    <a:lnTo>
                      <a:pt x="48572" y="8628"/>
                    </a:lnTo>
                    <a:close/>
                  </a:path>
                </a:pathLst>
              </a:custGeom>
              <a:grpFill/>
              <a:ln w="6363" cap="flat">
                <a:noFill/>
                <a:prstDash val="solid"/>
                <a:miter/>
              </a:ln>
            </p:spPr>
            <p:txBody>
              <a:bodyPr rtlCol="0" anchor="ctr"/>
              <a:lstStyle/>
              <a:p>
                <a:endParaRPr lang="sv-SE" dirty="0"/>
              </a:p>
            </p:txBody>
          </p:sp>
          <p:sp>
            <p:nvSpPr>
              <p:cNvPr id="16" name="Frihandsfigur: Form 15">
                <a:extLst>
                  <a:ext uri="{FF2B5EF4-FFF2-40B4-BE49-F238E27FC236}">
                    <a16:creationId xmlns:a16="http://schemas.microsoft.com/office/drawing/2014/main" id="{2B0C0F92-F3CE-4C98-AA87-FAA52B4171F5}"/>
                  </a:ext>
                </a:extLst>
              </p:cNvPr>
              <p:cNvSpPr/>
              <p:nvPr/>
            </p:nvSpPr>
            <p:spPr>
              <a:xfrm>
                <a:off x="10068830" y="6286102"/>
                <a:ext cx="80463" cy="28951"/>
              </a:xfrm>
              <a:custGeom>
                <a:avLst/>
                <a:gdLst>
                  <a:gd name="connsiteX0" fmla="*/ 11057 w 80463"/>
                  <a:gd name="connsiteY0" fmla="*/ 28951 h 28951"/>
                  <a:gd name="connsiteX1" fmla="*/ 69279 w 80463"/>
                  <a:gd name="connsiteY1" fmla="*/ 28951 h 28951"/>
                  <a:gd name="connsiteX2" fmla="*/ 69279 w 80463"/>
                  <a:gd name="connsiteY2" fmla="*/ 17639 h 28951"/>
                  <a:gd name="connsiteX3" fmla="*/ 80463 w 80463"/>
                  <a:gd name="connsiteY3" fmla="*/ 17639 h 28951"/>
                  <a:gd name="connsiteX4" fmla="*/ 80463 w 80463"/>
                  <a:gd name="connsiteY4" fmla="*/ 64 h 28951"/>
                  <a:gd name="connsiteX5" fmla="*/ 63399 w 80463"/>
                  <a:gd name="connsiteY5" fmla="*/ 64 h 28951"/>
                  <a:gd name="connsiteX6" fmla="*/ 63399 w 80463"/>
                  <a:gd name="connsiteY6" fmla="*/ 10609 h 28951"/>
                  <a:gd name="connsiteX7" fmla="*/ 48764 w 80463"/>
                  <a:gd name="connsiteY7" fmla="*/ 10609 h 28951"/>
                  <a:gd name="connsiteX8" fmla="*/ 48764 w 80463"/>
                  <a:gd name="connsiteY8" fmla="*/ 0 h 28951"/>
                  <a:gd name="connsiteX9" fmla="*/ 31700 w 80463"/>
                  <a:gd name="connsiteY9" fmla="*/ 0 h 28951"/>
                  <a:gd name="connsiteX10" fmla="*/ 31700 w 80463"/>
                  <a:gd name="connsiteY10" fmla="*/ 10609 h 28951"/>
                  <a:gd name="connsiteX11" fmla="*/ 17320 w 80463"/>
                  <a:gd name="connsiteY11" fmla="*/ 10609 h 28951"/>
                  <a:gd name="connsiteX12" fmla="*/ 17320 w 80463"/>
                  <a:gd name="connsiteY12" fmla="*/ 64 h 28951"/>
                  <a:gd name="connsiteX13" fmla="*/ 0 w 80463"/>
                  <a:gd name="connsiteY13" fmla="*/ 64 h 28951"/>
                  <a:gd name="connsiteX14" fmla="*/ 0 w 80463"/>
                  <a:gd name="connsiteY14" fmla="*/ 17639 h 28951"/>
                  <a:gd name="connsiteX15" fmla="*/ 11057 w 80463"/>
                  <a:gd name="connsiteY15" fmla="*/ 17639 h 28951"/>
                  <a:gd name="connsiteX16" fmla="*/ 11057 w 80463"/>
                  <a:gd name="connsiteY16" fmla="*/ 28951 h 2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63" h="28951">
                    <a:moveTo>
                      <a:pt x="11057" y="28951"/>
                    </a:moveTo>
                    <a:lnTo>
                      <a:pt x="69279" y="28951"/>
                    </a:lnTo>
                    <a:lnTo>
                      <a:pt x="69279" y="17639"/>
                    </a:lnTo>
                    <a:lnTo>
                      <a:pt x="80463" y="17639"/>
                    </a:lnTo>
                    <a:lnTo>
                      <a:pt x="80463" y="64"/>
                    </a:lnTo>
                    <a:lnTo>
                      <a:pt x="63399" y="64"/>
                    </a:lnTo>
                    <a:lnTo>
                      <a:pt x="63399" y="10609"/>
                    </a:lnTo>
                    <a:lnTo>
                      <a:pt x="48764" y="10609"/>
                    </a:lnTo>
                    <a:lnTo>
                      <a:pt x="48764" y="0"/>
                    </a:lnTo>
                    <a:lnTo>
                      <a:pt x="31700" y="0"/>
                    </a:lnTo>
                    <a:lnTo>
                      <a:pt x="31700" y="10609"/>
                    </a:lnTo>
                    <a:lnTo>
                      <a:pt x="17320" y="10609"/>
                    </a:lnTo>
                    <a:lnTo>
                      <a:pt x="17320" y="64"/>
                    </a:lnTo>
                    <a:lnTo>
                      <a:pt x="0" y="64"/>
                    </a:lnTo>
                    <a:lnTo>
                      <a:pt x="0" y="17639"/>
                    </a:lnTo>
                    <a:lnTo>
                      <a:pt x="11057" y="17639"/>
                    </a:lnTo>
                    <a:lnTo>
                      <a:pt x="11057" y="28951"/>
                    </a:lnTo>
                    <a:close/>
                  </a:path>
                </a:pathLst>
              </a:custGeom>
              <a:grpFill/>
              <a:ln w="6363" cap="flat">
                <a:noFill/>
                <a:prstDash val="solid"/>
                <a:miter/>
              </a:ln>
            </p:spPr>
            <p:txBody>
              <a:bodyPr rtlCol="0" anchor="ctr"/>
              <a:lstStyle/>
              <a:p>
                <a:endParaRPr lang="sv-SE" dirty="0"/>
              </a:p>
            </p:txBody>
          </p:sp>
          <p:sp>
            <p:nvSpPr>
              <p:cNvPr id="17" name="Frihandsfigur: Form 16">
                <a:extLst>
                  <a:ext uri="{FF2B5EF4-FFF2-40B4-BE49-F238E27FC236}">
                    <a16:creationId xmlns:a16="http://schemas.microsoft.com/office/drawing/2014/main" id="{662C672A-D19D-4CDB-A7C3-2C3A9693CC79}"/>
                  </a:ext>
                </a:extLst>
              </p:cNvPr>
              <p:cNvSpPr/>
              <p:nvPr/>
            </p:nvSpPr>
            <p:spPr>
              <a:xfrm>
                <a:off x="10042947" y="6421975"/>
                <a:ext cx="23646" cy="24925"/>
              </a:xfrm>
              <a:custGeom>
                <a:avLst/>
                <a:gdLst>
                  <a:gd name="connsiteX0" fmla="*/ 0 w 23646"/>
                  <a:gd name="connsiteY0" fmla="*/ 0 h 24925"/>
                  <a:gd name="connsiteX1" fmla="*/ 23647 w 23646"/>
                  <a:gd name="connsiteY1" fmla="*/ 0 h 24925"/>
                  <a:gd name="connsiteX2" fmla="*/ 23647 w 23646"/>
                  <a:gd name="connsiteY2" fmla="*/ 24925 h 24925"/>
                  <a:gd name="connsiteX3" fmla="*/ 0 w 23646"/>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646" h="24925">
                    <a:moveTo>
                      <a:pt x="0" y="0"/>
                    </a:moveTo>
                    <a:lnTo>
                      <a:pt x="23647" y="0"/>
                    </a:lnTo>
                    <a:lnTo>
                      <a:pt x="23647" y="24925"/>
                    </a:lnTo>
                    <a:lnTo>
                      <a:pt x="0" y="24925"/>
                    </a:lnTo>
                    <a:close/>
                  </a:path>
                </a:pathLst>
              </a:custGeom>
              <a:grpFill/>
              <a:ln w="6363" cap="flat">
                <a:noFill/>
                <a:prstDash val="solid"/>
                <a:miter/>
              </a:ln>
            </p:spPr>
            <p:txBody>
              <a:bodyPr rtlCol="0" anchor="ctr"/>
              <a:lstStyle/>
              <a:p>
                <a:endParaRPr lang="sv-SE" dirty="0"/>
              </a:p>
            </p:txBody>
          </p:sp>
          <p:sp>
            <p:nvSpPr>
              <p:cNvPr id="18" name="Frihandsfigur: Form 17">
                <a:extLst>
                  <a:ext uri="{FF2B5EF4-FFF2-40B4-BE49-F238E27FC236}">
                    <a16:creationId xmlns:a16="http://schemas.microsoft.com/office/drawing/2014/main" id="{0DB2EAE6-0223-4014-823C-53C7B25E5039}"/>
                  </a:ext>
                </a:extLst>
              </p:cNvPr>
              <p:cNvSpPr/>
              <p:nvPr/>
            </p:nvSpPr>
            <p:spPr>
              <a:xfrm>
                <a:off x="10042946" y="6453100"/>
                <a:ext cx="43267" cy="23071"/>
              </a:xfrm>
              <a:custGeom>
                <a:avLst/>
                <a:gdLst>
                  <a:gd name="connsiteX0" fmla="*/ -1570 w 43267"/>
                  <a:gd name="connsiteY0" fmla="*/ 22097 h 23071"/>
                  <a:gd name="connsiteX1" fmla="*/ 41378 w 43267"/>
                  <a:gd name="connsiteY1" fmla="*/ 22097 h 23071"/>
                  <a:gd name="connsiteX2" fmla="*/ 41378 w 43267"/>
                  <a:gd name="connsiteY2" fmla="*/ 2923 h 23071"/>
                  <a:gd name="connsiteX3" fmla="*/ 41697 w 43267"/>
                  <a:gd name="connsiteY3" fmla="*/ -975 h 23071"/>
                  <a:gd name="connsiteX4" fmla="*/ -1570 w 43267"/>
                  <a:gd name="connsiteY4" fmla="*/ -975 h 23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67" h="23071">
                    <a:moveTo>
                      <a:pt x="-1570" y="22097"/>
                    </a:moveTo>
                    <a:lnTo>
                      <a:pt x="41378" y="22097"/>
                    </a:lnTo>
                    <a:lnTo>
                      <a:pt x="41378" y="2923"/>
                    </a:lnTo>
                    <a:cubicBezTo>
                      <a:pt x="41314" y="1645"/>
                      <a:pt x="41442" y="303"/>
                      <a:pt x="41697" y="-975"/>
                    </a:cubicBezTo>
                    <a:lnTo>
                      <a:pt x="-1570" y="-975"/>
                    </a:lnTo>
                    <a:close/>
                  </a:path>
                </a:pathLst>
              </a:custGeom>
              <a:grpFill/>
              <a:ln w="6363" cap="flat">
                <a:noFill/>
                <a:prstDash val="solid"/>
                <a:miter/>
              </a:ln>
            </p:spPr>
            <p:txBody>
              <a:bodyPr rtlCol="0" anchor="ctr"/>
              <a:lstStyle/>
              <a:p>
                <a:endParaRPr lang="sv-SE" dirty="0"/>
              </a:p>
            </p:txBody>
          </p:sp>
          <p:sp>
            <p:nvSpPr>
              <p:cNvPr id="19" name="Frihandsfigur: Form 18">
                <a:extLst>
                  <a:ext uri="{FF2B5EF4-FFF2-40B4-BE49-F238E27FC236}">
                    <a16:creationId xmlns:a16="http://schemas.microsoft.com/office/drawing/2014/main" id="{5A04D772-9CA4-4B5B-A361-241AF2A7EA6B}"/>
                  </a:ext>
                </a:extLst>
              </p:cNvPr>
              <p:cNvSpPr/>
              <p:nvPr/>
            </p:nvSpPr>
            <p:spPr>
              <a:xfrm>
                <a:off x="10042946" y="6482051"/>
                <a:ext cx="42947" cy="27436"/>
              </a:xfrm>
              <a:custGeom>
                <a:avLst/>
                <a:gdLst>
                  <a:gd name="connsiteX0" fmla="*/ -1570 w 42947"/>
                  <a:gd name="connsiteY0" fmla="*/ -975 h 27436"/>
                  <a:gd name="connsiteX1" fmla="*/ -1570 w 42947"/>
                  <a:gd name="connsiteY1" fmla="*/ 24590 h 27436"/>
                  <a:gd name="connsiteX2" fmla="*/ 32047 w 42947"/>
                  <a:gd name="connsiteY2" fmla="*/ 23311 h 27436"/>
                  <a:gd name="connsiteX3" fmla="*/ 41378 w 42947"/>
                  <a:gd name="connsiteY3" fmla="*/ 20307 h 27436"/>
                  <a:gd name="connsiteX4" fmla="*/ 41378 w 42947"/>
                  <a:gd name="connsiteY4" fmla="*/ -911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7" h="27436">
                    <a:moveTo>
                      <a:pt x="-1570" y="-975"/>
                    </a:moveTo>
                    <a:lnTo>
                      <a:pt x="-1570" y="24590"/>
                    </a:lnTo>
                    <a:cubicBezTo>
                      <a:pt x="9486" y="27465"/>
                      <a:pt x="21182" y="27018"/>
                      <a:pt x="32047" y="23311"/>
                    </a:cubicBezTo>
                    <a:lnTo>
                      <a:pt x="41378" y="20307"/>
                    </a:lnTo>
                    <a:lnTo>
                      <a:pt x="41378" y="-911"/>
                    </a:lnTo>
                    <a:close/>
                  </a:path>
                </a:pathLst>
              </a:custGeom>
              <a:grpFill/>
              <a:ln w="6363" cap="flat">
                <a:noFill/>
                <a:prstDash val="solid"/>
                <a:miter/>
              </a:ln>
            </p:spPr>
            <p:txBody>
              <a:bodyPr rtlCol="0" anchor="ctr"/>
              <a:lstStyle/>
              <a:p>
                <a:endParaRPr lang="sv-SE" dirty="0"/>
              </a:p>
            </p:txBody>
          </p:sp>
          <p:sp>
            <p:nvSpPr>
              <p:cNvPr id="20" name="Frihandsfigur: Form 19">
                <a:extLst>
                  <a:ext uri="{FF2B5EF4-FFF2-40B4-BE49-F238E27FC236}">
                    <a16:creationId xmlns:a16="http://schemas.microsoft.com/office/drawing/2014/main" id="{CAF48BBE-4B8E-458C-9F7A-C13CC229FBA4}"/>
                  </a:ext>
                </a:extLst>
              </p:cNvPr>
              <p:cNvSpPr/>
              <p:nvPr/>
            </p:nvSpPr>
            <p:spPr>
              <a:xfrm>
                <a:off x="10132102" y="6481987"/>
                <a:ext cx="43011" cy="27436"/>
              </a:xfrm>
              <a:custGeom>
                <a:avLst/>
                <a:gdLst>
                  <a:gd name="connsiteX0" fmla="*/ -1570 w 43011"/>
                  <a:gd name="connsiteY0" fmla="*/ 20307 h 27436"/>
                  <a:gd name="connsiteX1" fmla="*/ 7761 w 43011"/>
                  <a:gd name="connsiteY1" fmla="*/ 23311 h 27436"/>
                  <a:gd name="connsiteX2" fmla="*/ 41442 w 43011"/>
                  <a:gd name="connsiteY2" fmla="*/ 24590 h 27436"/>
                  <a:gd name="connsiteX3" fmla="*/ 41442 w 43011"/>
                  <a:gd name="connsiteY3" fmla="*/ -975 h 27436"/>
                  <a:gd name="connsiteX4" fmla="*/ -1570 w 43011"/>
                  <a:gd name="connsiteY4" fmla="*/ -975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1" h="27436">
                    <a:moveTo>
                      <a:pt x="-1570" y="20307"/>
                    </a:moveTo>
                    <a:lnTo>
                      <a:pt x="7761" y="23311"/>
                    </a:lnTo>
                    <a:cubicBezTo>
                      <a:pt x="18625" y="27018"/>
                      <a:pt x="30321" y="27465"/>
                      <a:pt x="41442" y="24590"/>
                    </a:cubicBezTo>
                    <a:lnTo>
                      <a:pt x="41442" y="-975"/>
                    </a:lnTo>
                    <a:lnTo>
                      <a:pt x="-1570" y="-975"/>
                    </a:lnTo>
                    <a:close/>
                  </a:path>
                </a:pathLst>
              </a:custGeom>
              <a:grpFill/>
              <a:ln w="6363" cap="flat">
                <a:noFill/>
                <a:prstDash val="solid"/>
                <a:miter/>
              </a:ln>
            </p:spPr>
            <p:txBody>
              <a:bodyPr rtlCol="0" anchor="ctr"/>
              <a:lstStyle/>
              <a:p>
                <a:endParaRPr lang="sv-SE" dirty="0"/>
              </a:p>
            </p:txBody>
          </p:sp>
          <p:sp>
            <p:nvSpPr>
              <p:cNvPr id="21" name="Frihandsfigur: Form 20">
                <a:extLst>
                  <a:ext uri="{FF2B5EF4-FFF2-40B4-BE49-F238E27FC236}">
                    <a16:creationId xmlns:a16="http://schemas.microsoft.com/office/drawing/2014/main" id="{6517A307-F87F-462B-898A-26BACC8F5AE8}"/>
                  </a:ext>
                </a:extLst>
              </p:cNvPr>
              <p:cNvSpPr/>
              <p:nvPr/>
            </p:nvSpPr>
            <p:spPr>
              <a:xfrm>
                <a:off x="10131782" y="6452525"/>
                <a:ext cx="43650" cy="23327"/>
              </a:xfrm>
              <a:custGeom>
                <a:avLst/>
                <a:gdLst>
                  <a:gd name="connsiteX0" fmla="*/ -1123 w 43650"/>
                  <a:gd name="connsiteY0" fmla="*/ 3179 h 23327"/>
                  <a:gd name="connsiteX1" fmla="*/ -1123 w 43650"/>
                  <a:gd name="connsiteY1" fmla="*/ 22352 h 23327"/>
                  <a:gd name="connsiteX2" fmla="*/ 42081 w 43650"/>
                  <a:gd name="connsiteY2" fmla="*/ 22352 h 23327"/>
                  <a:gd name="connsiteX3" fmla="*/ 42081 w 43650"/>
                  <a:gd name="connsiteY3" fmla="*/ -975 h 23327"/>
                  <a:gd name="connsiteX4" fmla="*/ -1570 w 43650"/>
                  <a:gd name="connsiteY4" fmla="*/ -975 h 23327"/>
                  <a:gd name="connsiteX5" fmla="*/ -1123 w 43650"/>
                  <a:gd name="connsiteY5" fmla="*/ 2860 h 2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50" h="23327">
                    <a:moveTo>
                      <a:pt x="-1123" y="3179"/>
                    </a:moveTo>
                    <a:lnTo>
                      <a:pt x="-1123" y="22352"/>
                    </a:lnTo>
                    <a:lnTo>
                      <a:pt x="42081" y="22352"/>
                    </a:lnTo>
                    <a:lnTo>
                      <a:pt x="42081" y="-975"/>
                    </a:lnTo>
                    <a:lnTo>
                      <a:pt x="-1570" y="-975"/>
                    </a:lnTo>
                    <a:cubicBezTo>
                      <a:pt x="-1314" y="303"/>
                      <a:pt x="-1187" y="1582"/>
                      <a:pt x="-1123" y="2860"/>
                    </a:cubicBezTo>
                  </a:path>
                </a:pathLst>
              </a:custGeom>
              <a:grpFill/>
              <a:ln w="6363" cap="flat">
                <a:noFill/>
                <a:prstDash val="solid"/>
                <a:miter/>
              </a:ln>
            </p:spPr>
            <p:txBody>
              <a:bodyPr rtlCol="0" anchor="ctr"/>
              <a:lstStyle/>
              <a:p>
                <a:endParaRPr lang="sv-SE" dirty="0"/>
              </a:p>
            </p:txBody>
          </p:sp>
          <p:sp>
            <p:nvSpPr>
              <p:cNvPr id="22" name="Frihandsfigur: Form 21">
                <a:extLst>
                  <a:ext uri="{FF2B5EF4-FFF2-40B4-BE49-F238E27FC236}">
                    <a16:creationId xmlns:a16="http://schemas.microsoft.com/office/drawing/2014/main" id="{2FAAF224-60C1-4BAC-B63B-35369EA02D43}"/>
                  </a:ext>
                </a:extLst>
              </p:cNvPr>
              <p:cNvSpPr/>
              <p:nvPr/>
            </p:nvSpPr>
            <p:spPr>
              <a:xfrm>
                <a:off x="10072473" y="6422039"/>
                <a:ext cx="73305" cy="24925"/>
              </a:xfrm>
              <a:custGeom>
                <a:avLst/>
                <a:gdLst>
                  <a:gd name="connsiteX0" fmla="*/ 71735 w 73305"/>
                  <a:gd name="connsiteY0" fmla="*/ -975 h 24925"/>
                  <a:gd name="connsiteX1" fmla="*/ -1570 w 73305"/>
                  <a:gd name="connsiteY1" fmla="*/ -975 h 24925"/>
                  <a:gd name="connsiteX2" fmla="*/ -1570 w 73305"/>
                  <a:gd name="connsiteY2" fmla="*/ 23950 h 24925"/>
                  <a:gd name="connsiteX3" fmla="*/ 14216 w 73305"/>
                  <a:gd name="connsiteY3" fmla="*/ 23950 h 24925"/>
                  <a:gd name="connsiteX4" fmla="*/ 34540 w 73305"/>
                  <a:gd name="connsiteY4" fmla="*/ 11168 h 24925"/>
                  <a:gd name="connsiteX5" fmla="*/ 55694 w 73305"/>
                  <a:gd name="connsiteY5" fmla="*/ 23950 h 24925"/>
                  <a:gd name="connsiteX6" fmla="*/ 71735 w 73305"/>
                  <a:gd name="connsiteY6" fmla="*/ 23950 h 2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05" h="24925">
                    <a:moveTo>
                      <a:pt x="71735" y="-975"/>
                    </a:moveTo>
                    <a:lnTo>
                      <a:pt x="-1570" y="-975"/>
                    </a:lnTo>
                    <a:lnTo>
                      <a:pt x="-1570" y="23950"/>
                    </a:lnTo>
                    <a:lnTo>
                      <a:pt x="14216" y="23950"/>
                    </a:lnTo>
                    <a:cubicBezTo>
                      <a:pt x="18178" y="16345"/>
                      <a:pt x="25976" y="11424"/>
                      <a:pt x="34540" y="11168"/>
                    </a:cubicBezTo>
                    <a:cubicBezTo>
                      <a:pt x="43423" y="11040"/>
                      <a:pt x="51668" y="16025"/>
                      <a:pt x="55694" y="23950"/>
                    </a:cubicBezTo>
                    <a:lnTo>
                      <a:pt x="71735" y="23950"/>
                    </a:lnTo>
                    <a:close/>
                  </a:path>
                </a:pathLst>
              </a:custGeom>
              <a:grpFill/>
              <a:ln w="6363" cap="flat">
                <a:noFill/>
                <a:prstDash val="solid"/>
                <a:miter/>
              </a:ln>
            </p:spPr>
            <p:txBody>
              <a:bodyPr rtlCol="0" anchor="ctr"/>
              <a:lstStyle/>
              <a:p>
                <a:endParaRPr lang="sv-SE" dirty="0"/>
              </a:p>
            </p:txBody>
          </p:sp>
          <p:sp>
            <p:nvSpPr>
              <p:cNvPr id="23" name="Frihandsfigur: Form 22">
                <a:extLst>
                  <a:ext uri="{FF2B5EF4-FFF2-40B4-BE49-F238E27FC236}">
                    <a16:creationId xmlns:a16="http://schemas.microsoft.com/office/drawing/2014/main" id="{7F20ACF4-A519-4F7C-86D5-58FC814C2188}"/>
                  </a:ext>
                </a:extLst>
              </p:cNvPr>
              <p:cNvSpPr/>
              <p:nvPr/>
            </p:nvSpPr>
            <p:spPr>
              <a:xfrm>
                <a:off x="10151658" y="6421975"/>
                <a:ext cx="23774" cy="24925"/>
              </a:xfrm>
              <a:custGeom>
                <a:avLst/>
                <a:gdLst>
                  <a:gd name="connsiteX0" fmla="*/ 0 w 23774"/>
                  <a:gd name="connsiteY0" fmla="*/ 0 h 24925"/>
                  <a:gd name="connsiteX1" fmla="*/ 23775 w 23774"/>
                  <a:gd name="connsiteY1" fmla="*/ 0 h 24925"/>
                  <a:gd name="connsiteX2" fmla="*/ 23775 w 23774"/>
                  <a:gd name="connsiteY2" fmla="*/ 24925 h 24925"/>
                  <a:gd name="connsiteX3" fmla="*/ 0 w 23774"/>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774" h="24925">
                    <a:moveTo>
                      <a:pt x="0" y="0"/>
                    </a:moveTo>
                    <a:lnTo>
                      <a:pt x="23775" y="0"/>
                    </a:lnTo>
                    <a:lnTo>
                      <a:pt x="23775" y="24925"/>
                    </a:lnTo>
                    <a:lnTo>
                      <a:pt x="0" y="24925"/>
                    </a:lnTo>
                    <a:close/>
                  </a:path>
                </a:pathLst>
              </a:custGeom>
              <a:grpFill/>
              <a:ln w="6363" cap="flat">
                <a:noFill/>
                <a:prstDash val="solid"/>
                <a:miter/>
              </a:ln>
            </p:spPr>
            <p:txBody>
              <a:bodyPr rtlCol="0" anchor="ctr"/>
              <a:lstStyle/>
              <a:p>
                <a:endParaRPr lang="sv-SE" dirty="0"/>
              </a:p>
            </p:txBody>
          </p:sp>
          <p:sp>
            <p:nvSpPr>
              <p:cNvPr id="24" name="Frihandsfigur: Form 23">
                <a:extLst>
                  <a:ext uri="{FF2B5EF4-FFF2-40B4-BE49-F238E27FC236}">
                    <a16:creationId xmlns:a16="http://schemas.microsoft.com/office/drawing/2014/main" id="{4BD9E28B-7846-4110-AAFD-95BEA7BA10C8}"/>
                  </a:ext>
                </a:extLst>
              </p:cNvPr>
              <p:cNvSpPr/>
              <p:nvPr/>
            </p:nvSpPr>
            <p:spPr>
              <a:xfrm>
                <a:off x="10005623" y="6320933"/>
                <a:ext cx="207708" cy="95162"/>
              </a:xfrm>
              <a:custGeom>
                <a:avLst/>
                <a:gdLst>
                  <a:gd name="connsiteX0" fmla="*/ 196105 w 207708"/>
                  <a:gd name="connsiteY0" fmla="*/ 32706 h 95162"/>
                  <a:gd name="connsiteX1" fmla="*/ 152901 w 207708"/>
                  <a:gd name="connsiteY1" fmla="*/ 32706 h 95162"/>
                  <a:gd name="connsiteX2" fmla="*/ 152901 w 207708"/>
                  <a:gd name="connsiteY2" fmla="*/ 74631 h 95162"/>
                  <a:gd name="connsiteX3" fmla="*/ 133728 w 207708"/>
                  <a:gd name="connsiteY3" fmla="*/ 74631 h 95162"/>
                  <a:gd name="connsiteX4" fmla="*/ 133728 w 207708"/>
                  <a:gd name="connsiteY4" fmla="*/ 59293 h 95162"/>
                  <a:gd name="connsiteX5" fmla="*/ 124781 w 207708"/>
                  <a:gd name="connsiteY5" fmla="*/ 59293 h 95162"/>
                  <a:gd name="connsiteX6" fmla="*/ 124781 w 207708"/>
                  <a:gd name="connsiteY6" fmla="*/ -975 h 95162"/>
                  <a:gd name="connsiteX7" fmla="*/ 78574 w 207708"/>
                  <a:gd name="connsiteY7" fmla="*/ -975 h 95162"/>
                  <a:gd name="connsiteX8" fmla="*/ 78574 w 207708"/>
                  <a:gd name="connsiteY8" fmla="*/ 59293 h 95162"/>
                  <a:gd name="connsiteX9" fmla="*/ 70201 w 207708"/>
                  <a:gd name="connsiteY9" fmla="*/ 59293 h 95162"/>
                  <a:gd name="connsiteX10" fmla="*/ 70201 w 207708"/>
                  <a:gd name="connsiteY10" fmla="*/ 74631 h 95162"/>
                  <a:gd name="connsiteX11" fmla="*/ 51028 w 207708"/>
                  <a:gd name="connsiteY11" fmla="*/ 74631 h 95162"/>
                  <a:gd name="connsiteX12" fmla="*/ 51028 w 207708"/>
                  <a:gd name="connsiteY12" fmla="*/ 32706 h 95162"/>
                  <a:gd name="connsiteX13" fmla="*/ 8017 w 207708"/>
                  <a:gd name="connsiteY13" fmla="*/ 32706 h 95162"/>
                  <a:gd name="connsiteX14" fmla="*/ 8017 w 207708"/>
                  <a:gd name="connsiteY14" fmla="*/ 59293 h 95162"/>
                  <a:gd name="connsiteX15" fmla="*/ -1570 w 207708"/>
                  <a:gd name="connsiteY15" fmla="*/ 59293 h 95162"/>
                  <a:gd name="connsiteX16" fmla="*/ -1570 w 207708"/>
                  <a:gd name="connsiteY16" fmla="*/ 83131 h 95162"/>
                  <a:gd name="connsiteX17" fmla="*/ 22204 w 207708"/>
                  <a:gd name="connsiteY17" fmla="*/ 83131 h 95162"/>
                  <a:gd name="connsiteX18" fmla="*/ 22204 w 207708"/>
                  <a:gd name="connsiteY18" fmla="*/ 94187 h 95162"/>
                  <a:gd name="connsiteX19" fmla="*/ 182364 w 207708"/>
                  <a:gd name="connsiteY19" fmla="*/ 94187 h 95162"/>
                  <a:gd name="connsiteX20" fmla="*/ 182364 w 207708"/>
                  <a:gd name="connsiteY20" fmla="*/ 83131 h 95162"/>
                  <a:gd name="connsiteX21" fmla="*/ 206139 w 207708"/>
                  <a:gd name="connsiteY21" fmla="*/ 83131 h 95162"/>
                  <a:gd name="connsiteX22" fmla="*/ 206139 w 207708"/>
                  <a:gd name="connsiteY22" fmla="*/ 59293 h 95162"/>
                  <a:gd name="connsiteX23" fmla="*/ 196424 w 207708"/>
                  <a:gd name="connsiteY23" fmla="*/ 59293 h 95162"/>
                  <a:gd name="connsiteX24" fmla="*/ 39588 w 207708"/>
                  <a:gd name="connsiteY24" fmla="*/ 75654 h 95162"/>
                  <a:gd name="connsiteX25" fmla="*/ 28660 w 207708"/>
                  <a:gd name="connsiteY25" fmla="*/ 75654 h 95162"/>
                  <a:gd name="connsiteX26" fmla="*/ 28660 w 207708"/>
                  <a:gd name="connsiteY26" fmla="*/ 61721 h 95162"/>
                  <a:gd name="connsiteX27" fmla="*/ 18498 w 207708"/>
                  <a:gd name="connsiteY27" fmla="*/ 61721 h 95162"/>
                  <a:gd name="connsiteX28" fmla="*/ 18498 w 207708"/>
                  <a:gd name="connsiteY28" fmla="*/ 53412 h 95162"/>
                  <a:gd name="connsiteX29" fmla="*/ 21310 w 207708"/>
                  <a:gd name="connsiteY29" fmla="*/ 45296 h 95162"/>
                  <a:gd name="connsiteX30" fmla="*/ 28340 w 207708"/>
                  <a:gd name="connsiteY30" fmla="*/ 42292 h 95162"/>
                  <a:gd name="connsiteX31" fmla="*/ 30577 w 207708"/>
                  <a:gd name="connsiteY31" fmla="*/ 42292 h 95162"/>
                  <a:gd name="connsiteX32" fmla="*/ 39716 w 207708"/>
                  <a:gd name="connsiteY32" fmla="*/ 52198 h 95162"/>
                  <a:gd name="connsiteX33" fmla="*/ 39588 w 207708"/>
                  <a:gd name="connsiteY33" fmla="*/ 53285 h 95162"/>
                  <a:gd name="connsiteX34" fmla="*/ 114875 w 207708"/>
                  <a:gd name="connsiteY34" fmla="*/ 60443 h 95162"/>
                  <a:gd name="connsiteX35" fmla="*/ 88799 w 207708"/>
                  <a:gd name="connsiteY35" fmla="*/ 60443 h 95162"/>
                  <a:gd name="connsiteX36" fmla="*/ 88799 w 207708"/>
                  <a:gd name="connsiteY36" fmla="*/ 23119 h 95162"/>
                  <a:gd name="connsiteX37" fmla="*/ 101582 w 207708"/>
                  <a:gd name="connsiteY37" fmla="*/ 10337 h 95162"/>
                  <a:gd name="connsiteX38" fmla="*/ 110656 w 207708"/>
                  <a:gd name="connsiteY38" fmla="*/ 13852 h 95162"/>
                  <a:gd name="connsiteX39" fmla="*/ 114875 w 207708"/>
                  <a:gd name="connsiteY39" fmla="*/ 23119 h 95162"/>
                  <a:gd name="connsiteX40" fmla="*/ 185879 w 207708"/>
                  <a:gd name="connsiteY40" fmla="*/ 54499 h 95162"/>
                  <a:gd name="connsiteX41" fmla="*/ 185879 w 207708"/>
                  <a:gd name="connsiteY41" fmla="*/ 62744 h 95162"/>
                  <a:gd name="connsiteX42" fmla="*/ 175781 w 207708"/>
                  <a:gd name="connsiteY42" fmla="*/ 62744 h 95162"/>
                  <a:gd name="connsiteX43" fmla="*/ 175781 w 207708"/>
                  <a:gd name="connsiteY43" fmla="*/ 76740 h 95162"/>
                  <a:gd name="connsiteX44" fmla="*/ 164789 w 207708"/>
                  <a:gd name="connsiteY44" fmla="*/ 76740 h 95162"/>
                  <a:gd name="connsiteX45" fmla="*/ 164789 w 207708"/>
                  <a:gd name="connsiteY45" fmla="*/ 54499 h 95162"/>
                  <a:gd name="connsiteX46" fmla="*/ 173800 w 207708"/>
                  <a:gd name="connsiteY46" fmla="*/ 43442 h 95162"/>
                  <a:gd name="connsiteX47" fmla="*/ 176037 w 207708"/>
                  <a:gd name="connsiteY47" fmla="*/ 43442 h 95162"/>
                  <a:gd name="connsiteX48" fmla="*/ 183131 w 207708"/>
                  <a:gd name="connsiteY48" fmla="*/ 46446 h 95162"/>
                  <a:gd name="connsiteX49" fmla="*/ 185879 w 207708"/>
                  <a:gd name="connsiteY49" fmla="*/ 54627 h 9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7708" h="95162">
                    <a:moveTo>
                      <a:pt x="196105" y="32706"/>
                    </a:moveTo>
                    <a:lnTo>
                      <a:pt x="152901" y="32706"/>
                    </a:lnTo>
                    <a:lnTo>
                      <a:pt x="152901" y="74631"/>
                    </a:lnTo>
                    <a:lnTo>
                      <a:pt x="133728" y="74631"/>
                    </a:lnTo>
                    <a:lnTo>
                      <a:pt x="133728" y="59293"/>
                    </a:lnTo>
                    <a:lnTo>
                      <a:pt x="124781" y="59293"/>
                    </a:lnTo>
                    <a:lnTo>
                      <a:pt x="124781" y="-975"/>
                    </a:lnTo>
                    <a:lnTo>
                      <a:pt x="78574" y="-975"/>
                    </a:lnTo>
                    <a:lnTo>
                      <a:pt x="78574" y="59293"/>
                    </a:lnTo>
                    <a:lnTo>
                      <a:pt x="70201" y="59293"/>
                    </a:lnTo>
                    <a:lnTo>
                      <a:pt x="70201" y="74631"/>
                    </a:lnTo>
                    <a:lnTo>
                      <a:pt x="51028" y="74631"/>
                    </a:lnTo>
                    <a:lnTo>
                      <a:pt x="51028" y="32706"/>
                    </a:lnTo>
                    <a:lnTo>
                      <a:pt x="8017" y="32706"/>
                    </a:lnTo>
                    <a:lnTo>
                      <a:pt x="8017" y="59293"/>
                    </a:lnTo>
                    <a:lnTo>
                      <a:pt x="-1570" y="59293"/>
                    </a:lnTo>
                    <a:lnTo>
                      <a:pt x="-1570" y="83131"/>
                    </a:lnTo>
                    <a:lnTo>
                      <a:pt x="22204" y="83131"/>
                    </a:lnTo>
                    <a:lnTo>
                      <a:pt x="22204" y="94187"/>
                    </a:lnTo>
                    <a:lnTo>
                      <a:pt x="182364" y="94187"/>
                    </a:lnTo>
                    <a:lnTo>
                      <a:pt x="182364" y="83131"/>
                    </a:lnTo>
                    <a:lnTo>
                      <a:pt x="206139" y="83131"/>
                    </a:lnTo>
                    <a:lnTo>
                      <a:pt x="206139" y="59293"/>
                    </a:lnTo>
                    <a:lnTo>
                      <a:pt x="196424" y="59293"/>
                    </a:lnTo>
                    <a:close/>
                    <a:moveTo>
                      <a:pt x="39588" y="75654"/>
                    </a:moveTo>
                    <a:lnTo>
                      <a:pt x="28660" y="75654"/>
                    </a:lnTo>
                    <a:lnTo>
                      <a:pt x="28660" y="61721"/>
                    </a:lnTo>
                    <a:lnTo>
                      <a:pt x="18498" y="61721"/>
                    </a:lnTo>
                    <a:lnTo>
                      <a:pt x="18498" y="53412"/>
                    </a:lnTo>
                    <a:cubicBezTo>
                      <a:pt x="18178" y="50409"/>
                      <a:pt x="19201" y="47405"/>
                      <a:pt x="21310" y="45296"/>
                    </a:cubicBezTo>
                    <a:cubicBezTo>
                      <a:pt x="23163" y="43442"/>
                      <a:pt x="25720" y="42356"/>
                      <a:pt x="28340" y="42292"/>
                    </a:cubicBezTo>
                    <a:lnTo>
                      <a:pt x="30577" y="42292"/>
                    </a:lnTo>
                    <a:cubicBezTo>
                      <a:pt x="35817" y="42484"/>
                      <a:pt x="39908" y="46958"/>
                      <a:pt x="39716" y="52198"/>
                    </a:cubicBezTo>
                    <a:cubicBezTo>
                      <a:pt x="39652" y="52582"/>
                      <a:pt x="39652" y="52901"/>
                      <a:pt x="39588" y="53285"/>
                    </a:cubicBezTo>
                    <a:close/>
                    <a:moveTo>
                      <a:pt x="114875" y="60443"/>
                    </a:moveTo>
                    <a:lnTo>
                      <a:pt x="88799" y="60443"/>
                    </a:lnTo>
                    <a:lnTo>
                      <a:pt x="88799" y="23119"/>
                    </a:lnTo>
                    <a:cubicBezTo>
                      <a:pt x="89055" y="16159"/>
                      <a:pt x="94615" y="10567"/>
                      <a:pt x="101582" y="10337"/>
                    </a:cubicBezTo>
                    <a:cubicBezTo>
                      <a:pt x="104968" y="10324"/>
                      <a:pt x="108164" y="11583"/>
                      <a:pt x="110656" y="13852"/>
                    </a:cubicBezTo>
                    <a:cubicBezTo>
                      <a:pt x="113277" y="16249"/>
                      <a:pt x="114747" y="19585"/>
                      <a:pt x="114875" y="23119"/>
                    </a:cubicBezTo>
                    <a:close/>
                    <a:moveTo>
                      <a:pt x="185879" y="54499"/>
                    </a:moveTo>
                    <a:lnTo>
                      <a:pt x="185879" y="62744"/>
                    </a:lnTo>
                    <a:lnTo>
                      <a:pt x="175781" y="62744"/>
                    </a:lnTo>
                    <a:lnTo>
                      <a:pt x="175781" y="76740"/>
                    </a:lnTo>
                    <a:lnTo>
                      <a:pt x="164789" y="76740"/>
                    </a:lnTo>
                    <a:lnTo>
                      <a:pt x="164789" y="54499"/>
                    </a:lnTo>
                    <a:cubicBezTo>
                      <a:pt x="164789" y="48108"/>
                      <a:pt x="167729" y="44146"/>
                      <a:pt x="173800" y="43442"/>
                    </a:cubicBezTo>
                    <a:lnTo>
                      <a:pt x="176037" y="43442"/>
                    </a:lnTo>
                    <a:cubicBezTo>
                      <a:pt x="178721" y="43506"/>
                      <a:pt x="181214" y="44593"/>
                      <a:pt x="183131" y="46446"/>
                    </a:cubicBezTo>
                    <a:cubicBezTo>
                      <a:pt x="185240" y="48619"/>
                      <a:pt x="186263" y="51623"/>
                      <a:pt x="185879" y="54627"/>
                    </a:cubicBezTo>
                  </a:path>
                </a:pathLst>
              </a:custGeom>
              <a:grpFill/>
              <a:ln w="6363" cap="flat">
                <a:noFill/>
                <a:prstDash val="solid"/>
                <a:miter/>
              </a:ln>
            </p:spPr>
            <p:txBody>
              <a:bodyPr rtlCol="0" anchor="ctr"/>
              <a:lstStyle/>
              <a:p>
                <a:endParaRPr lang="sv-SE" dirty="0"/>
              </a:p>
            </p:txBody>
          </p:sp>
        </p:grpSp>
        <p:sp>
          <p:nvSpPr>
            <p:cNvPr id="13" name="textruta 12">
              <a:extLst>
                <a:ext uri="{FF2B5EF4-FFF2-40B4-BE49-F238E27FC236}">
                  <a16:creationId xmlns:a16="http://schemas.microsoft.com/office/drawing/2014/main" id="{592B6299-7A57-43F3-AC02-E184B772E805}"/>
                </a:ext>
              </a:extLst>
            </p:cNvPr>
            <p:cNvSpPr txBox="1"/>
            <p:nvPr userDrawn="1"/>
          </p:nvSpPr>
          <p:spPr>
            <a:xfrm>
              <a:off x="542923" y="6235525"/>
              <a:ext cx="1367682" cy="323165"/>
            </a:xfrm>
            <a:prstGeom prst="rect">
              <a:avLst/>
            </a:prstGeom>
            <a:noFill/>
          </p:spPr>
          <p:txBody>
            <a:bodyPr wrap="none" rtlCol="0">
              <a:spAutoFit/>
            </a:bodyPr>
            <a:lstStyle/>
            <a:p>
              <a:r>
                <a:rPr lang="sv-SE" sz="1500" b="1" dirty="0">
                  <a:solidFill>
                    <a:schemeClr val="bg1"/>
                  </a:solidFill>
                </a:rPr>
                <a:t>jonkoping.se</a:t>
              </a:r>
            </a:p>
          </p:txBody>
        </p:sp>
      </p:grpSp>
      <p:sp>
        <p:nvSpPr>
          <p:cNvPr id="3" name="Platshållare för bildnummer 2">
            <a:extLst>
              <a:ext uri="{FF2B5EF4-FFF2-40B4-BE49-F238E27FC236}">
                <a16:creationId xmlns:a16="http://schemas.microsoft.com/office/drawing/2014/main" id="{9CEDAB95-56C3-4120-953B-189CB2B071EB}"/>
              </a:ext>
            </a:extLst>
          </p:cNvPr>
          <p:cNvSpPr>
            <a:spLocks noGrp="1"/>
          </p:cNvSpPr>
          <p:nvPr>
            <p:ph type="sldNum" sz="quarter" idx="14"/>
          </p:nvPr>
        </p:nvSpPr>
        <p:spPr/>
        <p:txBody>
          <a:bodyPr/>
          <a:lstStyle>
            <a:lvl1pPr>
              <a:defRPr>
                <a:solidFill>
                  <a:schemeClr val="bg1"/>
                </a:solidFill>
              </a:defRPr>
            </a:lvl1pPr>
          </a:lstStyle>
          <a:p>
            <a:fld id="{1530FA24-EA69-48AB-999F-0B3AF33E8E8C}" type="slidenum">
              <a:rPr lang="sv-SE" smtClean="0"/>
              <a:pPr/>
              <a:t>‹#›</a:t>
            </a:fld>
            <a:endParaRPr lang="sv-SE" dirty="0"/>
          </a:p>
        </p:txBody>
      </p:sp>
      <p:sp>
        <p:nvSpPr>
          <p:cNvPr id="42" name="textruta 41">
            <a:extLst>
              <a:ext uri="{FF2B5EF4-FFF2-40B4-BE49-F238E27FC236}">
                <a16:creationId xmlns:a16="http://schemas.microsoft.com/office/drawing/2014/main" id="{0864147F-ACEA-4390-B3C0-DEEE63F4A8D0}"/>
              </a:ext>
            </a:extLst>
          </p:cNvPr>
          <p:cNvSpPr txBox="1"/>
          <p:nvPr userDrawn="1">
            <p:custDataLst>
              <p:tags r:id="rId1"/>
            </p:custDataLst>
          </p:nvPr>
        </p:nvSpPr>
        <p:spPr>
          <a:xfrm>
            <a:off x="8110329" y="272535"/>
            <a:ext cx="3404333" cy="184666"/>
          </a:xfrm>
          <a:prstGeom prst="rect">
            <a:avLst/>
          </a:prstGeom>
          <a:noFill/>
        </p:spPr>
        <p:txBody>
          <a:bodyPr wrap="square" lIns="0" tIns="0" rIns="0" bIns="0" rtlCol="0">
            <a:spAutoFit/>
          </a:bodyPr>
          <a:lstStyle/>
          <a:p>
            <a:pPr algn="r"/>
            <a:endParaRPr lang="sv-SE" sz="1200" b="1" dirty="0">
              <a:solidFill>
                <a:schemeClr val="bg1"/>
              </a:solidFill>
            </a:endParaRPr>
          </a:p>
        </p:txBody>
      </p:sp>
    </p:spTree>
    <p:extLst>
      <p:ext uri="{BB962C8B-B14F-4D97-AF65-F5344CB8AC3E}">
        <p14:creationId xmlns:p14="http://schemas.microsoft.com/office/powerpoint/2010/main" val="3450429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dirty="0"/>
              <a:t>Klicka här för att ändra mall för rubrikformat</a:t>
            </a:r>
          </a:p>
        </p:txBody>
      </p:sp>
      <p:sp>
        <p:nvSpPr>
          <p:cNvPr id="7" name="Platshållare för text 2">
            <a:extLst>
              <a:ext uri="{FF2B5EF4-FFF2-40B4-BE49-F238E27FC236}">
                <a16:creationId xmlns:a16="http://schemas.microsoft.com/office/drawing/2014/main" id="{35455EE5-ABF8-4A43-BF46-96898F11C497}"/>
              </a:ext>
            </a:extLst>
          </p:cNvPr>
          <p:cNvSpPr>
            <a:spLocks noGrp="1"/>
          </p:cNvSpPr>
          <p:nvPr>
            <p:ph type="body" idx="13" hasCustomPrompt="1"/>
          </p:nvPr>
        </p:nvSpPr>
        <p:spPr>
          <a:xfrm>
            <a:off x="676275" y="1962150"/>
            <a:ext cx="10823574" cy="28892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76275" y="2505075"/>
            <a:ext cx="10823575" cy="3249511"/>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281E2F80-ABB7-4A6B-8A3E-4465A3304837}" type="datetime1">
              <a:rPr lang="sv-SE" smtClean="0"/>
              <a:t>2023-05-22</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F703777C-CEA5-4EE1-A410-DA19C3DD9CDB}"/>
              </a:ext>
            </a:extLst>
          </p:cNvPr>
          <p:cNvSpPr>
            <a:spLocks noGrp="1"/>
          </p:cNvSpPr>
          <p:nvPr>
            <p:ph type="sldNum" sz="quarter" idx="14"/>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690377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vå spalt">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12D1127C-A32A-4764-9EBF-3EA7840FBC2A}"/>
              </a:ext>
            </a:extLst>
          </p:cNvPr>
          <p:cNvSpPr>
            <a:spLocks noGrp="1"/>
          </p:cNvSpPr>
          <p:nvPr>
            <p:ph type="title"/>
          </p:nvPr>
        </p:nvSpPr>
        <p:spPr>
          <a:xfrm>
            <a:off x="676275" y="457200"/>
            <a:ext cx="10823575" cy="1119239"/>
          </a:xfrm>
        </p:spPr>
        <p:txBody>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hasCustomPrompt="1"/>
          </p:nvPr>
        </p:nvSpPr>
        <p:spPr>
          <a:xfrm>
            <a:off x="676275" y="1962150"/>
            <a:ext cx="5112000" cy="28892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676275" y="2505075"/>
            <a:ext cx="5112000" cy="33147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p>
            <a:fld id="{CCC4AA12-D718-4D8E-9884-27101C849E75}" type="datetime1">
              <a:rPr lang="sv-SE" smtClean="0"/>
              <a:t>2023-05-22</a:t>
            </a:fld>
            <a:endParaRPr lang="sv-SE" dirty="0"/>
          </a:p>
        </p:txBody>
      </p:sp>
      <p:sp>
        <p:nvSpPr>
          <p:cNvPr id="8" name="Platshållare för sidfot 7">
            <a:extLst>
              <a:ext uri="{FF2B5EF4-FFF2-40B4-BE49-F238E27FC236}">
                <a16:creationId xmlns:a16="http://schemas.microsoft.com/office/drawing/2014/main" id="{45DAEBE1-AC92-48FF-9F7A-7C04C9EFD9DE}"/>
              </a:ext>
            </a:extLst>
          </p:cNvPr>
          <p:cNvSpPr>
            <a:spLocks noGrp="1"/>
          </p:cNvSpPr>
          <p:nvPr>
            <p:ph type="ftr" sz="quarter" idx="11"/>
          </p:nvPr>
        </p:nvSpPr>
        <p:spPr/>
        <p:txBody>
          <a:bodyPr/>
          <a:lstStyle/>
          <a:p>
            <a:endParaRPr lang="sv-SE" dirty="0"/>
          </a:p>
        </p:txBody>
      </p:sp>
      <p:sp>
        <p:nvSpPr>
          <p:cNvPr id="13" name="Platshållare för text 2">
            <a:extLst>
              <a:ext uri="{FF2B5EF4-FFF2-40B4-BE49-F238E27FC236}">
                <a16:creationId xmlns:a16="http://schemas.microsoft.com/office/drawing/2014/main" id="{83B90BA5-CBD5-4671-B4E8-EBC6F17DE4E1}"/>
              </a:ext>
            </a:extLst>
          </p:cNvPr>
          <p:cNvSpPr>
            <a:spLocks noGrp="1"/>
          </p:cNvSpPr>
          <p:nvPr>
            <p:ph type="body" idx="13" hasCustomPrompt="1"/>
          </p:nvPr>
        </p:nvSpPr>
        <p:spPr>
          <a:xfrm>
            <a:off x="6386513" y="1962150"/>
            <a:ext cx="5112000" cy="28892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14" name="Platshållare för innehåll 3">
            <a:extLst>
              <a:ext uri="{FF2B5EF4-FFF2-40B4-BE49-F238E27FC236}">
                <a16:creationId xmlns:a16="http://schemas.microsoft.com/office/drawing/2014/main" id="{21D41C3F-306B-408F-922C-5F4A2071C178}"/>
              </a:ext>
            </a:extLst>
          </p:cNvPr>
          <p:cNvSpPr>
            <a:spLocks noGrp="1"/>
          </p:cNvSpPr>
          <p:nvPr>
            <p:ph sz="half" idx="14"/>
          </p:nvPr>
        </p:nvSpPr>
        <p:spPr>
          <a:xfrm>
            <a:off x="6386513" y="2505075"/>
            <a:ext cx="5112000" cy="33147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bildnummer 1">
            <a:extLst>
              <a:ext uri="{FF2B5EF4-FFF2-40B4-BE49-F238E27FC236}">
                <a16:creationId xmlns:a16="http://schemas.microsoft.com/office/drawing/2014/main" id="{C36B1136-0A53-4BD7-A925-CC9001BFB388}"/>
              </a:ext>
            </a:extLst>
          </p:cNvPr>
          <p:cNvSpPr>
            <a:spLocks noGrp="1"/>
          </p:cNvSpPr>
          <p:nvPr>
            <p:ph type="sldNum" sz="quarter" idx="15"/>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1993086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12D1127C-A32A-4764-9EBF-3EA7840FBC2A}"/>
              </a:ext>
            </a:extLst>
          </p:cNvPr>
          <p:cNvSpPr>
            <a:spLocks noGrp="1"/>
          </p:cNvSpPr>
          <p:nvPr>
            <p:ph type="title" hasCustomPrompt="1"/>
          </p:nvPr>
        </p:nvSpPr>
        <p:spPr>
          <a:xfrm>
            <a:off x="676276" y="457200"/>
            <a:ext cx="5112000" cy="1119239"/>
          </a:xfrm>
        </p:spPr>
        <p:txBody>
          <a:bodyPr/>
          <a:lstStyle/>
          <a:p>
            <a:r>
              <a:rPr lang="sv-SE" dirty="0"/>
              <a:t>Lägg till rubrik</a:t>
            </a:r>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hasCustomPrompt="1"/>
          </p:nvPr>
        </p:nvSpPr>
        <p:spPr>
          <a:xfrm>
            <a:off x="676275" y="1962150"/>
            <a:ext cx="5112000" cy="28892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676275" y="2505075"/>
            <a:ext cx="5112000" cy="33147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p>
            <a:fld id="{91E13B54-78F9-431E-832D-15998447DDCF}" type="datetime1">
              <a:rPr lang="sv-SE" smtClean="0"/>
              <a:t>2023-05-22</a:t>
            </a:fld>
            <a:endParaRPr lang="sv-SE" dirty="0"/>
          </a:p>
        </p:txBody>
      </p:sp>
      <p:sp>
        <p:nvSpPr>
          <p:cNvPr id="8" name="Platshållare för sidfot 7">
            <a:extLst>
              <a:ext uri="{FF2B5EF4-FFF2-40B4-BE49-F238E27FC236}">
                <a16:creationId xmlns:a16="http://schemas.microsoft.com/office/drawing/2014/main" id="{45DAEBE1-AC92-48FF-9F7A-7C04C9EFD9DE}"/>
              </a:ext>
            </a:extLst>
          </p:cNvPr>
          <p:cNvSpPr>
            <a:spLocks noGrp="1"/>
          </p:cNvSpPr>
          <p:nvPr>
            <p:ph type="ftr" sz="quarter" idx="11"/>
          </p:nvPr>
        </p:nvSpPr>
        <p:spPr/>
        <p:txBody>
          <a:bodyPr/>
          <a:lstStyle/>
          <a:p>
            <a:endParaRPr lang="sv-SE" dirty="0"/>
          </a:p>
        </p:txBody>
      </p:sp>
      <p:sp>
        <p:nvSpPr>
          <p:cNvPr id="11" name="Platshållare för bild 10">
            <a:extLst>
              <a:ext uri="{FF2B5EF4-FFF2-40B4-BE49-F238E27FC236}">
                <a16:creationId xmlns:a16="http://schemas.microsoft.com/office/drawing/2014/main" id="{8F14E7B6-73EA-4AC9-8D8C-326043320623}"/>
              </a:ext>
            </a:extLst>
          </p:cNvPr>
          <p:cNvSpPr>
            <a:spLocks noGrp="1"/>
          </p:cNvSpPr>
          <p:nvPr>
            <p:ph type="pic" sz="quarter" idx="13"/>
          </p:nvPr>
        </p:nvSpPr>
        <p:spPr>
          <a:xfrm>
            <a:off x="6096000" y="1104900"/>
            <a:ext cx="5770563" cy="4552950"/>
          </a:xfrm>
        </p:spPr>
        <p:txBody>
          <a:bodyPr/>
          <a:lstStyle/>
          <a:p>
            <a:endParaRPr lang="sv-SE"/>
          </a:p>
        </p:txBody>
      </p:sp>
      <p:sp>
        <p:nvSpPr>
          <p:cNvPr id="2" name="Platshållare för bildnummer 1">
            <a:extLst>
              <a:ext uri="{FF2B5EF4-FFF2-40B4-BE49-F238E27FC236}">
                <a16:creationId xmlns:a16="http://schemas.microsoft.com/office/drawing/2014/main" id="{F7413C02-3664-48E5-915D-7BEF44A07C07}"/>
              </a:ext>
            </a:extLst>
          </p:cNvPr>
          <p:cNvSpPr>
            <a:spLocks noGrp="1"/>
          </p:cNvSpPr>
          <p:nvPr>
            <p:ph type="sldNum" sz="quarter" idx="14"/>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68164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ch statistik">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12D1127C-A32A-4764-9EBF-3EA7840FBC2A}"/>
              </a:ext>
            </a:extLst>
          </p:cNvPr>
          <p:cNvSpPr>
            <a:spLocks noGrp="1"/>
          </p:cNvSpPr>
          <p:nvPr>
            <p:ph type="title" hasCustomPrompt="1"/>
          </p:nvPr>
        </p:nvSpPr>
        <p:spPr>
          <a:xfrm>
            <a:off x="676276" y="457200"/>
            <a:ext cx="5112000" cy="1119239"/>
          </a:xfrm>
        </p:spPr>
        <p:txBody>
          <a:bodyPr/>
          <a:lstStyle>
            <a:lvl1pPr>
              <a:defRPr/>
            </a:lvl1pPr>
          </a:lstStyle>
          <a:p>
            <a:r>
              <a:rPr lang="sv-SE" dirty="0"/>
              <a:t>Lägg till rubrik</a:t>
            </a:r>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hasCustomPrompt="1"/>
          </p:nvPr>
        </p:nvSpPr>
        <p:spPr>
          <a:xfrm>
            <a:off x="676275" y="1962150"/>
            <a:ext cx="5112000" cy="28892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676275" y="2505075"/>
            <a:ext cx="5112000" cy="33147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p>
            <a:fld id="{FE049BF1-DBAD-437D-8DA7-8A43DCC0A4CD}" type="datetime1">
              <a:rPr lang="sv-SE" smtClean="0"/>
              <a:t>2023-05-22</a:t>
            </a:fld>
            <a:endParaRPr lang="sv-SE" dirty="0"/>
          </a:p>
        </p:txBody>
      </p:sp>
      <p:sp>
        <p:nvSpPr>
          <p:cNvPr id="8" name="Platshållare för sidfot 7">
            <a:extLst>
              <a:ext uri="{FF2B5EF4-FFF2-40B4-BE49-F238E27FC236}">
                <a16:creationId xmlns:a16="http://schemas.microsoft.com/office/drawing/2014/main" id="{45DAEBE1-AC92-48FF-9F7A-7C04C9EFD9DE}"/>
              </a:ext>
            </a:extLst>
          </p:cNvPr>
          <p:cNvSpPr>
            <a:spLocks noGrp="1"/>
          </p:cNvSpPr>
          <p:nvPr>
            <p:ph type="ftr" sz="quarter" idx="11"/>
          </p:nvPr>
        </p:nvSpPr>
        <p:spPr/>
        <p:txBody>
          <a:bodyPr/>
          <a:lstStyle/>
          <a:p>
            <a:endParaRPr lang="sv-SE" dirty="0"/>
          </a:p>
        </p:txBody>
      </p:sp>
      <p:sp>
        <p:nvSpPr>
          <p:cNvPr id="12" name="Platshållare för innehåll 11">
            <a:extLst>
              <a:ext uri="{FF2B5EF4-FFF2-40B4-BE49-F238E27FC236}">
                <a16:creationId xmlns:a16="http://schemas.microsoft.com/office/drawing/2014/main" id="{94624273-12A6-434A-9183-70A1BB6424E2}"/>
              </a:ext>
            </a:extLst>
          </p:cNvPr>
          <p:cNvSpPr>
            <a:spLocks noGrp="1"/>
          </p:cNvSpPr>
          <p:nvPr>
            <p:ph sz="quarter" idx="14"/>
          </p:nvPr>
        </p:nvSpPr>
        <p:spPr>
          <a:xfrm>
            <a:off x="6096000" y="1104899"/>
            <a:ext cx="5770563" cy="4552950"/>
          </a:xfrm>
          <a:custGeom>
            <a:avLst/>
            <a:gdLst>
              <a:gd name="connsiteX0" fmla="*/ 0 w 5770563"/>
              <a:gd name="connsiteY0" fmla="*/ 0 h 4552950"/>
              <a:gd name="connsiteX1" fmla="*/ 5770563 w 5770563"/>
              <a:gd name="connsiteY1" fmla="*/ 0 h 4552950"/>
              <a:gd name="connsiteX2" fmla="*/ 5770563 w 5770563"/>
              <a:gd name="connsiteY2" fmla="*/ 4552950 h 4552950"/>
              <a:gd name="connsiteX3" fmla="*/ 0 w 5770563"/>
              <a:gd name="connsiteY3" fmla="*/ 4552950 h 4552950"/>
            </a:gdLst>
            <a:ahLst/>
            <a:cxnLst>
              <a:cxn ang="0">
                <a:pos x="connsiteX0" y="connsiteY0"/>
              </a:cxn>
              <a:cxn ang="0">
                <a:pos x="connsiteX1" y="connsiteY1"/>
              </a:cxn>
              <a:cxn ang="0">
                <a:pos x="connsiteX2" y="connsiteY2"/>
              </a:cxn>
              <a:cxn ang="0">
                <a:pos x="connsiteX3" y="connsiteY3"/>
              </a:cxn>
            </a:cxnLst>
            <a:rect l="l" t="t" r="r" b="b"/>
            <a:pathLst>
              <a:path w="5770563" h="4552950">
                <a:moveTo>
                  <a:pt x="0" y="0"/>
                </a:moveTo>
                <a:lnTo>
                  <a:pt x="5770563" y="0"/>
                </a:lnTo>
                <a:lnTo>
                  <a:pt x="5770563" y="4552950"/>
                </a:lnTo>
                <a:lnTo>
                  <a:pt x="0" y="4552950"/>
                </a:lnTo>
                <a:close/>
              </a:path>
            </a:pathLst>
          </a:custGeom>
        </p:spPr>
        <p:txBody>
          <a:bodyPr wrap="square">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bildnummer 1">
            <a:extLst>
              <a:ext uri="{FF2B5EF4-FFF2-40B4-BE49-F238E27FC236}">
                <a16:creationId xmlns:a16="http://schemas.microsoft.com/office/drawing/2014/main" id="{83DD7E33-15F9-4850-92EB-DA58F7B1AA1E}"/>
              </a:ext>
            </a:extLst>
          </p:cNvPr>
          <p:cNvSpPr>
            <a:spLocks noGrp="1"/>
          </p:cNvSpPr>
          <p:nvPr>
            <p:ph type="sldNum" sz="quarter" idx="15"/>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2196594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76275" y="1895475"/>
            <a:ext cx="10823575" cy="386715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3948B258-2325-48C2-94C9-F5FA5722E9BE}" type="datetime1">
              <a:rPr lang="sv-SE" smtClean="0"/>
              <a:t>2023-05-22</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5E77ED7B-398B-4052-BE8B-721EF51BABE4}"/>
              </a:ext>
            </a:extLst>
          </p:cNvPr>
          <p:cNvSpPr>
            <a:spLocks noGrp="1"/>
          </p:cNvSpPr>
          <p:nvPr>
            <p:ph type="sldNum" sz="quarter" idx="12"/>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2514585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p:txBody>
          <a:bodyPr/>
          <a:lstStyle>
            <a:lvl1pPr>
              <a:defRPr/>
            </a:lvl1pPr>
          </a:lstStyle>
          <a:p>
            <a:r>
              <a:rPr lang="sv-SE" dirty="0"/>
              <a:t>Agenda rubrik</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B85F7EA7-B8CE-48C7-899D-1DBD2A5C0D40}" type="datetime1">
              <a:rPr lang="sv-SE" smtClean="0"/>
              <a:t>2023-05-22</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dirty="0"/>
          </a:p>
        </p:txBody>
      </p:sp>
      <p:sp>
        <p:nvSpPr>
          <p:cNvPr id="9" name="Platshållare för text 8">
            <a:extLst>
              <a:ext uri="{FF2B5EF4-FFF2-40B4-BE49-F238E27FC236}">
                <a16:creationId xmlns:a16="http://schemas.microsoft.com/office/drawing/2014/main" id="{FA06CED9-8CD7-4FBF-9E6A-BA9FFE0F8C23}"/>
              </a:ext>
            </a:extLst>
          </p:cNvPr>
          <p:cNvSpPr>
            <a:spLocks noGrp="1"/>
          </p:cNvSpPr>
          <p:nvPr>
            <p:ph type="body" sz="quarter" idx="13"/>
          </p:nvPr>
        </p:nvSpPr>
        <p:spPr>
          <a:xfrm>
            <a:off x="638175" y="1930400"/>
            <a:ext cx="10861675" cy="3928961"/>
          </a:xfrm>
          <a:custGeom>
            <a:avLst/>
            <a:gdLst>
              <a:gd name="connsiteX0" fmla="*/ 0 w 10823575"/>
              <a:gd name="connsiteY0" fmla="*/ 0 h 3928961"/>
              <a:gd name="connsiteX1" fmla="*/ 10823575 w 10823575"/>
              <a:gd name="connsiteY1" fmla="*/ 0 h 3928961"/>
              <a:gd name="connsiteX2" fmla="*/ 10823575 w 10823575"/>
              <a:gd name="connsiteY2" fmla="*/ 3928961 h 3928961"/>
              <a:gd name="connsiteX3" fmla="*/ 0 w 10823575"/>
              <a:gd name="connsiteY3" fmla="*/ 3928961 h 3928961"/>
            </a:gdLst>
            <a:ahLst/>
            <a:cxnLst>
              <a:cxn ang="0">
                <a:pos x="connsiteX0" y="connsiteY0"/>
              </a:cxn>
              <a:cxn ang="0">
                <a:pos x="connsiteX1" y="connsiteY1"/>
              </a:cxn>
              <a:cxn ang="0">
                <a:pos x="connsiteX2" y="connsiteY2"/>
              </a:cxn>
              <a:cxn ang="0">
                <a:pos x="connsiteX3" y="connsiteY3"/>
              </a:cxn>
            </a:cxnLst>
            <a:rect l="l" t="t" r="r" b="b"/>
            <a:pathLst>
              <a:path w="10823575" h="3928961">
                <a:moveTo>
                  <a:pt x="0" y="0"/>
                </a:moveTo>
                <a:lnTo>
                  <a:pt x="10823575" y="0"/>
                </a:lnTo>
                <a:lnTo>
                  <a:pt x="10823575" y="3928961"/>
                </a:lnTo>
                <a:lnTo>
                  <a:pt x="0" y="3928961"/>
                </a:lnTo>
                <a:close/>
              </a:path>
            </a:pathLst>
          </a:custGeom>
        </p:spPr>
        <p:txBody>
          <a:bodyPr wrap="square" numCol="2" spcCol="900000">
            <a:noAutofit/>
          </a:bodyPr>
          <a:lstStyle>
            <a:lvl1pPr marL="266700" indent="-266700">
              <a:lnSpc>
                <a:spcPct val="150000"/>
              </a:lnSpc>
              <a:buFont typeface="+mj-lt"/>
              <a:buAutoNum type="arabicPeriod"/>
              <a:defRPr/>
            </a:lvl1pPr>
            <a:lvl2pPr marL="542925" indent="-276225">
              <a:lnSpc>
                <a:spcPct val="150000"/>
              </a:lnSpc>
              <a:buFont typeface="+mj-lt"/>
              <a:buAutoNum type="arabicPeriod"/>
              <a:defRPr/>
            </a:lvl2pPr>
            <a:lvl3pPr marL="809625" indent="-266700">
              <a:lnSpc>
                <a:spcPct val="150000"/>
              </a:lnSpc>
              <a:buFont typeface="+mj-lt"/>
              <a:buAutoNum type="arabicPeriod"/>
              <a:defRPr/>
            </a:lvl3pPr>
            <a:lvl4pPr marL="1076325" indent="-266700">
              <a:lnSpc>
                <a:spcPct val="150000"/>
              </a:lnSpc>
              <a:buFont typeface="+mj-lt"/>
              <a:buAutoNum type="arabicPeriod"/>
              <a:defRPr/>
            </a:lvl4pPr>
            <a:lvl5pPr marL="1343025" indent="-266700">
              <a:lnSpc>
                <a:spcPct val="150000"/>
              </a:lnSpc>
              <a:buFont typeface="+mj-lt"/>
              <a:buAutoNum type="arabicPeriod"/>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bildnummer 2">
            <a:extLst>
              <a:ext uri="{FF2B5EF4-FFF2-40B4-BE49-F238E27FC236}">
                <a16:creationId xmlns:a16="http://schemas.microsoft.com/office/drawing/2014/main" id="{0D087779-6256-4810-848A-5F03F57152C7}"/>
              </a:ext>
            </a:extLst>
          </p:cNvPr>
          <p:cNvSpPr>
            <a:spLocks noGrp="1"/>
          </p:cNvSpPr>
          <p:nvPr>
            <p:ph type="sldNum" sz="quarter" idx="14"/>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3013641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dirty="0"/>
              <a:t>Klicka här för att ändra mall för rubrikformat</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97D14B18-F1A8-428C-8B2D-3496391E7706}" type="datetime1">
              <a:rPr lang="sv-SE" smtClean="0"/>
              <a:t>2023-05-22</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dirty="0"/>
          </a:p>
        </p:txBody>
      </p:sp>
      <p:sp>
        <p:nvSpPr>
          <p:cNvPr id="12" name="Platshållare för text 11">
            <a:extLst>
              <a:ext uri="{FF2B5EF4-FFF2-40B4-BE49-F238E27FC236}">
                <a16:creationId xmlns:a16="http://schemas.microsoft.com/office/drawing/2014/main" id="{6C8DAF90-B733-4FFC-85F7-CEEDED8E898A}"/>
              </a:ext>
            </a:extLst>
          </p:cNvPr>
          <p:cNvSpPr>
            <a:spLocks noGrp="1"/>
          </p:cNvSpPr>
          <p:nvPr>
            <p:ph type="body" sz="quarter" idx="13" hasCustomPrompt="1"/>
          </p:nvPr>
        </p:nvSpPr>
        <p:spPr>
          <a:xfrm>
            <a:off x="690564" y="1905002"/>
            <a:ext cx="3367086" cy="676273"/>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chemeClr val="accent1"/>
          </a:solidFill>
        </p:spPr>
        <p:txBody>
          <a:bodyPr wrap="square" lIns="180000" rIns="180000" anchor="ctr">
            <a:noAutofit/>
          </a:bodyPr>
          <a:lstStyle>
            <a:lvl1pPr marL="0" indent="0">
              <a:buNone/>
              <a:defRPr b="1">
                <a:solidFill>
                  <a:schemeClr val="bg1"/>
                </a:solidFill>
              </a:defRPr>
            </a:lvl1pPr>
          </a:lstStyle>
          <a:p>
            <a:pPr lvl="0"/>
            <a:r>
              <a:rPr lang="sv-SE" dirty="0"/>
              <a:t>Rubrik</a:t>
            </a:r>
          </a:p>
        </p:txBody>
      </p:sp>
      <p:sp>
        <p:nvSpPr>
          <p:cNvPr id="14" name="Platshållare för text 13">
            <a:extLst>
              <a:ext uri="{FF2B5EF4-FFF2-40B4-BE49-F238E27FC236}">
                <a16:creationId xmlns:a16="http://schemas.microsoft.com/office/drawing/2014/main" id="{7AA1F10C-2C67-4F10-9366-9C58DB0DCF65}"/>
              </a:ext>
            </a:extLst>
          </p:cNvPr>
          <p:cNvSpPr>
            <a:spLocks noGrp="1"/>
          </p:cNvSpPr>
          <p:nvPr>
            <p:ph type="body" sz="quarter" idx="14" hasCustomPrompt="1"/>
          </p:nvPr>
        </p:nvSpPr>
        <p:spPr>
          <a:xfrm>
            <a:off x="690564" y="2580642"/>
            <a:ext cx="3367086" cy="2806698"/>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rgbClr val="E5F2F9"/>
          </a:solidFill>
        </p:spPr>
        <p:txBody>
          <a:bodyPr wrap="square" lIns="180000" tIns="180000" rIns="180000" bIns="180000" anchor="t">
            <a:noAutofit/>
          </a:bodyPr>
          <a:lstStyle>
            <a:lvl1pPr marL="0" indent="0">
              <a:buNone/>
              <a:defRPr b="0">
                <a:solidFill>
                  <a:schemeClr val="tx1"/>
                </a:solidFill>
              </a:defRPr>
            </a:lvl1pPr>
          </a:lstStyle>
          <a:p>
            <a:pPr lvl="0"/>
            <a:r>
              <a:rPr lang="sv-SE" dirty="0"/>
              <a:t>Brödtext</a:t>
            </a:r>
          </a:p>
        </p:txBody>
      </p:sp>
      <p:sp>
        <p:nvSpPr>
          <p:cNvPr id="15" name="Platshållare för text 14">
            <a:extLst>
              <a:ext uri="{FF2B5EF4-FFF2-40B4-BE49-F238E27FC236}">
                <a16:creationId xmlns:a16="http://schemas.microsoft.com/office/drawing/2014/main" id="{8A99E8BD-617F-4300-A4A2-9E5B65185F35}"/>
              </a:ext>
            </a:extLst>
          </p:cNvPr>
          <p:cNvSpPr>
            <a:spLocks noGrp="1"/>
          </p:cNvSpPr>
          <p:nvPr>
            <p:ph type="body" sz="quarter" idx="15" hasCustomPrompt="1"/>
          </p:nvPr>
        </p:nvSpPr>
        <p:spPr>
          <a:xfrm>
            <a:off x="4412457" y="1905002"/>
            <a:ext cx="3367086" cy="676273"/>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chemeClr val="accent1"/>
          </a:solidFill>
        </p:spPr>
        <p:txBody>
          <a:bodyPr wrap="square" lIns="180000" rIns="180000" anchor="ctr">
            <a:noAutofit/>
          </a:bodyPr>
          <a:lstStyle>
            <a:lvl1pPr marL="0" indent="0">
              <a:buNone/>
              <a:defRPr b="1">
                <a:solidFill>
                  <a:schemeClr val="bg1"/>
                </a:solidFill>
              </a:defRPr>
            </a:lvl1pPr>
          </a:lstStyle>
          <a:p>
            <a:pPr lvl="0"/>
            <a:r>
              <a:rPr lang="sv-SE" dirty="0"/>
              <a:t>Rubrik</a:t>
            </a:r>
          </a:p>
        </p:txBody>
      </p:sp>
      <p:sp>
        <p:nvSpPr>
          <p:cNvPr id="16" name="Platshållare för text 15">
            <a:extLst>
              <a:ext uri="{FF2B5EF4-FFF2-40B4-BE49-F238E27FC236}">
                <a16:creationId xmlns:a16="http://schemas.microsoft.com/office/drawing/2014/main" id="{63D604BC-42B6-48EA-B7D1-69B3CC594134}"/>
              </a:ext>
            </a:extLst>
          </p:cNvPr>
          <p:cNvSpPr>
            <a:spLocks noGrp="1"/>
          </p:cNvSpPr>
          <p:nvPr>
            <p:ph type="body" sz="quarter" idx="16" hasCustomPrompt="1"/>
          </p:nvPr>
        </p:nvSpPr>
        <p:spPr>
          <a:xfrm>
            <a:off x="4412457" y="2580642"/>
            <a:ext cx="3367086" cy="2806698"/>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rgbClr val="E5F2F9"/>
          </a:solidFill>
        </p:spPr>
        <p:txBody>
          <a:bodyPr wrap="square" lIns="180000" tIns="180000" rIns="180000" bIns="180000" anchor="t">
            <a:noAutofit/>
          </a:bodyPr>
          <a:lstStyle>
            <a:lvl1pPr marL="0" indent="0">
              <a:buNone/>
              <a:defRPr b="0">
                <a:solidFill>
                  <a:schemeClr val="tx1"/>
                </a:solidFill>
              </a:defRPr>
            </a:lvl1pPr>
          </a:lstStyle>
          <a:p>
            <a:pPr lvl="0"/>
            <a:r>
              <a:rPr lang="sv-SE" dirty="0"/>
              <a:t>Brödtext</a:t>
            </a:r>
          </a:p>
        </p:txBody>
      </p:sp>
      <p:sp>
        <p:nvSpPr>
          <p:cNvPr id="17" name="Platshållare för text 16">
            <a:extLst>
              <a:ext uri="{FF2B5EF4-FFF2-40B4-BE49-F238E27FC236}">
                <a16:creationId xmlns:a16="http://schemas.microsoft.com/office/drawing/2014/main" id="{B1793143-7DB8-4AC5-9A8C-AB8620C0B129}"/>
              </a:ext>
            </a:extLst>
          </p:cNvPr>
          <p:cNvSpPr>
            <a:spLocks noGrp="1"/>
          </p:cNvSpPr>
          <p:nvPr>
            <p:ph type="body" sz="quarter" idx="17" hasCustomPrompt="1"/>
          </p:nvPr>
        </p:nvSpPr>
        <p:spPr>
          <a:xfrm>
            <a:off x="8134350" y="1905002"/>
            <a:ext cx="3367086" cy="676273"/>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chemeClr val="accent1"/>
          </a:solidFill>
        </p:spPr>
        <p:txBody>
          <a:bodyPr wrap="square" lIns="180000" rIns="180000" anchor="ctr">
            <a:noAutofit/>
          </a:bodyPr>
          <a:lstStyle>
            <a:lvl1pPr marL="0" indent="0">
              <a:buNone/>
              <a:defRPr b="1">
                <a:solidFill>
                  <a:schemeClr val="bg1"/>
                </a:solidFill>
              </a:defRPr>
            </a:lvl1pPr>
          </a:lstStyle>
          <a:p>
            <a:pPr lvl="0"/>
            <a:r>
              <a:rPr lang="sv-SE" dirty="0"/>
              <a:t>Rubrik</a:t>
            </a:r>
          </a:p>
        </p:txBody>
      </p:sp>
      <p:sp>
        <p:nvSpPr>
          <p:cNvPr id="18" name="Platshållare för text 17">
            <a:extLst>
              <a:ext uri="{FF2B5EF4-FFF2-40B4-BE49-F238E27FC236}">
                <a16:creationId xmlns:a16="http://schemas.microsoft.com/office/drawing/2014/main" id="{E0D291EB-C215-4B27-98F4-32398C6491D6}"/>
              </a:ext>
            </a:extLst>
          </p:cNvPr>
          <p:cNvSpPr>
            <a:spLocks noGrp="1"/>
          </p:cNvSpPr>
          <p:nvPr>
            <p:ph type="body" sz="quarter" idx="18" hasCustomPrompt="1"/>
          </p:nvPr>
        </p:nvSpPr>
        <p:spPr>
          <a:xfrm>
            <a:off x="8134350" y="2580642"/>
            <a:ext cx="3367086" cy="2806698"/>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rgbClr val="E5F2F9"/>
          </a:solidFill>
        </p:spPr>
        <p:txBody>
          <a:bodyPr wrap="square" lIns="180000" tIns="180000" rIns="180000" bIns="180000" anchor="t">
            <a:noAutofit/>
          </a:bodyPr>
          <a:lstStyle>
            <a:lvl1pPr marL="0" indent="0">
              <a:buNone/>
              <a:defRPr b="0">
                <a:solidFill>
                  <a:schemeClr val="tx1"/>
                </a:solidFill>
              </a:defRPr>
            </a:lvl1pPr>
          </a:lstStyle>
          <a:p>
            <a:pPr lvl="0"/>
            <a:r>
              <a:rPr lang="sv-SE" dirty="0"/>
              <a:t>Brödtext</a:t>
            </a:r>
          </a:p>
        </p:txBody>
      </p:sp>
      <p:sp>
        <p:nvSpPr>
          <p:cNvPr id="3" name="Platshållare för bildnummer 2">
            <a:extLst>
              <a:ext uri="{FF2B5EF4-FFF2-40B4-BE49-F238E27FC236}">
                <a16:creationId xmlns:a16="http://schemas.microsoft.com/office/drawing/2014/main" id="{ABB68E84-1982-4D04-B3AD-70C339FBCE72}"/>
              </a:ext>
            </a:extLst>
          </p:cNvPr>
          <p:cNvSpPr>
            <a:spLocks noGrp="1"/>
          </p:cNvSpPr>
          <p:nvPr>
            <p:ph type="sldNum" sz="quarter" idx="19"/>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839306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Cita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1204913" y="1078706"/>
            <a:ext cx="9782175" cy="2852737"/>
          </a:xfrm>
        </p:spPr>
        <p:txBody>
          <a:bodyPr anchor="b"/>
          <a:lstStyle>
            <a:lvl1pPr algn="ctr">
              <a:defRPr sz="4000" i="1">
                <a:solidFill>
                  <a:schemeClr val="accent1"/>
                </a:solidFill>
              </a:defRPr>
            </a:lvl1pPr>
          </a:lstStyle>
          <a:p>
            <a:r>
              <a:rPr lang="sv-SE" dirty="0"/>
              <a:t>”Citat”</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hasCustomPrompt="1"/>
          </p:nvPr>
        </p:nvSpPr>
        <p:spPr>
          <a:xfrm>
            <a:off x="1204912" y="4179888"/>
            <a:ext cx="9782175"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Förnamn Efternamn</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p:txBody>
          <a:bodyPr/>
          <a:lstStyle>
            <a:lvl1pPr>
              <a:defRPr>
                <a:solidFill>
                  <a:schemeClr val="tx1"/>
                </a:solidFill>
              </a:defRPr>
            </a:lvl1pPr>
          </a:lstStyle>
          <a:p>
            <a:fld id="{8EA42B79-E4BF-4C01-8FAB-D6AEF853B17E}" type="datetime1">
              <a:rPr lang="sv-SE" smtClean="0"/>
              <a:t>2023-05-22</a:t>
            </a:fld>
            <a:endParaRPr lang="sv-SE" dirty="0"/>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78937F60-866A-4795-B191-917D0EEF530F}"/>
              </a:ext>
            </a:extLst>
          </p:cNvPr>
          <p:cNvSpPr>
            <a:spLocks noGrp="1"/>
          </p:cNvSpPr>
          <p:nvPr>
            <p:ph type="sldNum" sz="quarter" idx="12"/>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769399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1FCD3697-22FA-4400-B9D4-9F44870D9981}" type="datetime1">
              <a:rPr lang="sv-SE" smtClean="0"/>
              <a:t>2023-05-22</a:t>
            </a:fld>
            <a:endParaRPr lang="sv-SE" dirty="0"/>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998E9730-66CC-45EC-9536-C497FFB9EEBD}"/>
              </a:ext>
            </a:extLst>
          </p:cNvPr>
          <p:cNvSpPr>
            <a:spLocks noGrp="1"/>
          </p:cNvSpPr>
          <p:nvPr>
            <p:ph type="sldNum" sz="quarter" idx="12"/>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3532123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fld id="{FE23FC18-2DE9-4F5C-BF5A-03F40A58DD52}" type="datetime1">
              <a:rPr lang="sv-SE" smtClean="0"/>
              <a:t>2023-05-22</a:t>
            </a:fld>
            <a:endParaRPr lang="sv-SE" dirty="0"/>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3D736764-8F89-4D77-9DE9-F1EAD190A99B}"/>
              </a:ext>
            </a:extLst>
          </p:cNvPr>
          <p:cNvSpPr>
            <a:spLocks noGrp="1"/>
          </p:cNvSpPr>
          <p:nvPr>
            <p:ph type="sldNum" sz="quarter" idx="12"/>
          </p:nvPr>
        </p:nvSpPr>
        <p:spPr/>
        <p:txBody>
          <a:body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2507376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vslut">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676275" y="2005965"/>
            <a:ext cx="10823575" cy="2419092"/>
          </a:xfrm>
        </p:spPr>
        <p:txBody>
          <a:bodyPr anchor="t"/>
          <a:lstStyle>
            <a:lvl1pPr algn="ctr">
              <a:defRPr sz="5000" b="1">
                <a:solidFill>
                  <a:schemeClr val="bg1"/>
                </a:solidFill>
              </a:defRPr>
            </a:lvl1pPr>
          </a:lstStyle>
          <a:p>
            <a:r>
              <a:rPr lang="sv-SE" dirty="0"/>
              <a:t>Klicka här för att ändra mall för rubrikformat</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bg1"/>
                </a:solidFill>
              </a:defRPr>
            </a:lvl1pPr>
          </a:lstStyle>
          <a:p>
            <a:fld id="{A49F7F9A-ED6C-43C8-A012-5BBD30604923}" type="datetime1">
              <a:rPr lang="sv-SE" smtClean="0"/>
              <a:t>2023-05-22</a:t>
            </a:fld>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bg1"/>
                </a:solidFill>
              </a:defRPr>
            </a:lvl1pPr>
          </a:lstStyle>
          <a:p>
            <a:endParaRPr lang="sv-SE" dirty="0"/>
          </a:p>
        </p:txBody>
      </p:sp>
      <p:grpSp>
        <p:nvGrpSpPr>
          <p:cNvPr id="7" name="Grupp 6">
            <a:extLst>
              <a:ext uri="{FF2B5EF4-FFF2-40B4-BE49-F238E27FC236}">
                <a16:creationId xmlns:a16="http://schemas.microsoft.com/office/drawing/2014/main" id="{645532E1-156E-44CD-8BC0-F0699272F806}"/>
              </a:ext>
            </a:extLst>
          </p:cNvPr>
          <p:cNvGrpSpPr/>
          <p:nvPr userDrawn="1"/>
        </p:nvGrpSpPr>
        <p:grpSpPr>
          <a:xfrm>
            <a:off x="276224" y="5972873"/>
            <a:ext cx="11610975" cy="635085"/>
            <a:chOff x="276224" y="5972873"/>
            <a:chExt cx="11610975" cy="635085"/>
          </a:xfrm>
        </p:grpSpPr>
        <p:pic>
          <p:nvPicPr>
            <p:cNvPr id="8" name="Bild 7">
              <a:extLst>
                <a:ext uri="{FF2B5EF4-FFF2-40B4-BE49-F238E27FC236}">
                  <a16:creationId xmlns:a16="http://schemas.microsoft.com/office/drawing/2014/main" id="{C4DB3386-209C-4789-A580-26CAC132EBA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76224" y="5972873"/>
              <a:ext cx="11610975" cy="165190"/>
            </a:xfrm>
            <a:prstGeom prst="rect">
              <a:avLst/>
            </a:prstGeom>
          </p:spPr>
        </p:pic>
        <p:grpSp>
          <p:nvGrpSpPr>
            <p:cNvPr id="9" name="Bild 7">
              <a:extLst>
                <a:ext uri="{FF2B5EF4-FFF2-40B4-BE49-F238E27FC236}">
                  <a16:creationId xmlns:a16="http://schemas.microsoft.com/office/drawing/2014/main" id="{658EF493-3610-41E8-9226-C7E131027122}"/>
                </a:ext>
              </a:extLst>
            </p:cNvPr>
            <p:cNvGrpSpPr/>
            <p:nvPr userDrawn="1"/>
          </p:nvGrpSpPr>
          <p:grpSpPr>
            <a:xfrm>
              <a:off x="10331566" y="6187753"/>
              <a:ext cx="1228230" cy="389397"/>
              <a:chOff x="10331566" y="6187753"/>
              <a:chExt cx="1228230" cy="389397"/>
            </a:xfrm>
            <a:solidFill>
              <a:schemeClr val="bg1"/>
            </a:solidFill>
          </p:grpSpPr>
          <p:sp>
            <p:nvSpPr>
              <p:cNvPr id="26" name="Frihandsfigur: Form 25">
                <a:extLst>
                  <a:ext uri="{FF2B5EF4-FFF2-40B4-BE49-F238E27FC236}">
                    <a16:creationId xmlns:a16="http://schemas.microsoft.com/office/drawing/2014/main" id="{1622FAA5-748B-454F-8FB4-5333B356D873}"/>
                  </a:ext>
                </a:extLst>
              </p:cNvPr>
              <p:cNvSpPr/>
              <p:nvPr/>
            </p:nvSpPr>
            <p:spPr>
              <a:xfrm>
                <a:off x="10331566" y="6237594"/>
                <a:ext cx="47357" cy="156133"/>
              </a:xfrm>
              <a:custGeom>
                <a:avLst/>
                <a:gdLst>
                  <a:gd name="connsiteX0" fmla="*/ 2137 w 47357"/>
                  <a:gd name="connsiteY0" fmla="*/ 155158 h 156133"/>
                  <a:gd name="connsiteX1" fmla="*/ 603 w 47357"/>
                  <a:gd name="connsiteY1" fmla="*/ 155158 h 156133"/>
                  <a:gd name="connsiteX2" fmla="*/ -1570 w 47357"/>
                  <a:gd name="connsiteY2" fmla="*/ 145061 h 156133"/>
                  <a:gd name="connsiteX3" fmla="*/ 19137 w 47357"/>
                  <a:gd name="connsiteY3" fmla="*/ 111508 h 156133"/>
                  <a:gd name="connsiteX4" fmla="*/ 19137 w 47357"/>
                  <a:gd name="connsiteY4" fmla="*/ 56864 h 156133"/>
                  <a:gd name="connsiteX5" fmla="*/ 18753 w 47357"/>
                  <a:gd name="connsiteY5" fmla="*/ -975 h 156133"/>
                  <a:gd name="connsiteX6" fmla="*/ 32175 w 47357"/>
                  <a:gd name="connsiteY6" fmla="*/ -975 h 156133"/>
                  <a:gd name="connsiteX7" fmla="*/ 45788 w 47357"/>
                  <a:gd name="connsiteY7" fmla="*/ -975 h 156133"/>
                  <a:gd name="connsiteX8" fmla="*/ 44893 w 47357"/>
                  <a:gd name="connsiteY8" fmla="*/ 62296 h 156133"/>
                  <a:gd name="connsiteX9" fmla="*/ 45596 w 47357"/>
                  <a:gd name="connsiteY9" fmla="*/ 110804 h 156133"/>
                  <a:gd name="connsiteX10" fmla="*/ 2456 w 47357"/>
                  <a:gd name="connsiteY10" fmla="*/ 155158 h 15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57" h="156133">
                    <a:moveTo>
                      <a:pt x="2137" y="155158"/>
                    </a:moveTo>
                    <a:lnTo>
                      <a:pt x="603" y="155158"/>
                    </a:lnTo>
                    <a:lnTo>
                      <a:pt x="-1570" y="145061"/>
                    </a:lnTo>
                    <a:cubicBezTo>
                      <a:pt x="20415" y="144677"/>
                      <a:pt x="18945" y="126846"/>
                      <a:pt x="19137" y="111508"/>
                    </a:cubicBezTo>
                    <a:cubicBezTo>
                      <a:pt x="19520" y="92909"/>
                      <a:pt x="19137" y="75654"/>
                      <a:pt x="19137" y="56864"/>
                    </a:cubicBezTo>
                    <a:cubicBezTo>
                      <a:pt x="19137" y="35071"/>
                      <a:pt x="18753" y="14683"/>
                      <a:pt x="18753" y="-975"/>
                    </a:cubicBezTo>
                    <a:cubicBezTo>
                      <a:pt x="22716" y="-975"/>
                      <a:pt x="27446" y="-975"/>
                      <a:pt x="32175" y="-975"/>
                    </a:cubicBezTo>
                    <a:cubicBezTo>
                      <a:pt x="36904" y="-975"/>
                      <a:pt x="41761" y="-975"/>
                      <a:pt x="45788" y="-975"/>
                    </a:cubicBezTo>
                    <a:cubicBezTo>
                      <a:pt x="45788" y="16345"/>
                      <a:pt x="44893" y="38650"/>
                      <a:pt x="44893" y="62296"/>
                    </a:cubicBezTo>
                    <a:cubicBezTo>
                      <a:pt x="44893" y="70029"/>
                      <a:pt x="45404" y="98853"/>
                      <a:pt x="45596" y="110804"/>
                    </a:cubicBezTo>
                    <a:cubicBezTo>
                      <a:pt x="45596" y="136369"/>
                      <a:pt x="30513" y="155158"/>
                      <a:pt x="2456" y="155158"/>
                    </a:cubicBezTo>
                  </a:path>
                </a:pathLst>
              </a:custGeom>
              <a:grpFill/>
              <a:ln w="6363" cap="flat">
                <a:noFill/>
                <a:prstDash val="solid"/>
                <a:miter/>
              </a:ln>
            </p:spPr>
            <p:txBody>
              <a:bodyPr rtlCol="0" anchor="ctr"/>
              <a:lstStyle/>
              <a:p>
                <a:endParaRPr lang="sv-SE" dirty="0">
                  <a:solidFill>
                    <a:schemeClr val="bg1"/>
                  </a:solidFill>
                </a:endParaRPr>
              </a:p>
            </p:txBody>
          </p:sp>
          <p:sp>
            <p:nvSpPr>
              <p:cNvPr id="27" name="Frihandsfigur: Form 26">
                <a:extLst>
                  <a:ext uri="{FF2B5EF4-FFF2-40B4-BE49-F238E27FC236}">
                    <a16:creationId xmlns:a16="http://schemas.microsoft.com/office/drawing/2014/main" id="{555D7A21-F0CB-4C1B-8955-BCF7E49DD501}"/>
                  </a:ext>
                </a:extLst>
              </p:cNvPr>
              <p:cNvSpPr/>
              <p:nvPr/>
            </p:nvSpPr>
            <p:spPr>
              <a:xfrm>
                <a:off x="10398864" y="6187753"/>
                <a:ext cx="149613" cy="183030"/>
              </a:xfrm>
              <a:custGeom>
                <a:avLst/>
                <a:gdLst>
                  <a:gd name="connsiteX0" fmla="*/ 54032 w 149613"/>
                  <a:gd name="connsiteY0" fmla="*/ 26497 h 183030"/>
                  <a:gd name="connsiteX1" fmla="*/ 40803 w 149613"/>
                  <a:gd name="connsiteY1" fmla="*/ 12251 h 183030"/>
                  <a:gd name="connsiteX2" fmla="*/ 55055 w 149613"/>
                  <a:gd name="connsiteY2" fmla="*/ -965 h 183030"/>
                  <a:gd name="connsiteX3" fmla="*/ 68284 w 149613"/>
                  <a:gd name="connsiteY3" fmla="*/ 12820 h 183030"/>
                  <a:gd name="connsiteX4" fmla="*/ 54096 w 149613"/>
                  <a:gd name="connsiteY4" fmla="*/ 26497 h 183030"/>
                  <a:gd name="connsiteX5" fmla="*/ 54032 w 149613"/>
                  <a:gd name="connsiteY5" fmla="*/ 26497 h 183030"/>
                  <a:gd name="connsiteX6" fmla="*/ 92378 w 149613"/>
                  <a:gd name="connsiteY6" fmla="*/ 26497 h 183030"/>
                  <a:gd name="connsiteX7" fmla="*/ 79149 w 149613"/>
                  <a:gd name="connsiteY7" fmla="*/ 12251 h 183030"/>
                  <a:gd name="connsiteX8" fmla="*/ 93401 w 149613"/>
                  <a:gd name="connsiteY8" fmla="*/ -965 h 183030"/>
                  <a:gd name="connsiteX9" fmla="*/ 106630 w 149613"/>
                  <a:gd name="connsiteY9" fmla="*/ 12820 h 183030"/>
                  <a:gd name="connsiteX10" fmla="*/ 92442 w 149613"/>
                  <a:gd name="connsiteY10" fmla="*/ 26497 h 183030"/>
                  <a:gd name="connsiteX11" fmla="*/ 92378 w 149613"/>
                  <a:gd name="connsiteY11" fmla="*/ 26497 h 183030"/>
                  <a:gd name="connsiteX12" fmla="*/ 73205 w 149613"/>
                  <a:gd name="connsiteY12" fmla="*/ 56279 h 183030"/>
                  <a:gd name="connsiteX13" fmla="*/ 27957 w 149613"/>
                  <a:gd name="connsiteY13" fmla="*/ 114502 h 183030"/>
                  <a:gd name="connsiteX14" fmla="*/ 73205 w 149613"/>
                  <a:gd name="connsiteY14" fmla="*/ 172533 h 183030"/>
                  <a:gd name="connsiteX15" fmla="*/ 118453 w 149613"/>
                  <a:gd name="connsiteY15" fmla="*/ 114502 h 183030"/>
                  <a:gd name="connsiteX16" fmla="*/ 73205 w 149613"/>
                  <a:gd name="connsiteY16" fmla="*/ 56279 h 183030"/>
                  <a:gd name="connsiteX17" fmla="*/ 73205 w 149613"/>
                  <a:gd name="connsiteY17" fmla="*/ 182055 h 183030"/>
                  <a:gd name="connsiteX18" fmla="*/ -1570 w 149613"/>
                  <a:gd name="connsiteY18" fmla="*/ 114502 h 183030"/>
                  <a:gd name="connsiteX19" fmla="*/ 73205 w 149613"/>
                  <a:gd name="connsiteY19" fmla="*/ 46501 h 183030"/>
                  <a:gd name="connsiteX20" fmla="*/ 148044 w 149613"/>
                  <a:gd name="connsiteY20" fmla="*/ 114502 h 183030"/>
                  <a:gd name="connsiteX21" fmla="*/ 73205 w 149613"/>
                  <a:gd name="connsiteY21" fmla="*/ 182055 h 1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9613" h="183030">
                    <a:moveTo>
                      <a:pt x="54032" y="26497"/>
                    </a:moveTo>
                    <a:cubicBezTo>
                      <a:pt x="46427" y="26216"/>
                      <a:pt x="40547" y="19837"/>
                      <a:pt x="40803" y="12251"/>
                    </a:cubicBezTo>
                    <a:cubicBezTo>
                      <a:pt x="41122" y="4672"/>
                      <a:pt x="47449" y="-1247"/>
                      <a:pt x="55055" y="-965"/>
                    </a:cubicBezTo>
                    <a:cubicBezTo>
                      <a:pt x="62468" y="-690"/>
                      <a:pt x="68284" y="5407"/>
                      <a:pt x="68284" y="12820"/>
                    </a:cubicBezTo>
                    <a:cubicBezTo>
                      <a:pt x="68156" y="20515"/>
                      <a:pt x="61765" y="26638"/>
                      <a:pt x="54096" y="26497"/>
                    </a:cubicBezTo>
                    <a:cubicBezTo>
                      <a:pt x="54096" y="26497"/>
                      <a:pt x="54032" y="26497"/>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23" y="56279"/>
                      <a:pt x="27957" y="77178"/>
                      <a:pt x="27957" y="114502"/>
                    </a:cubicBezTo>
                    <a:cubicBezTo>
                      <a:pt x="27957" y="151825"/>
                      <a:pt x="51795" y="172533"/>
                      <a:pt x="73205" y="172533"/>
                    </a:cubicBezTo>
                    <a:cubicBezTo>
                      <a:pt x="94615" y="172533"/>
                      <a:pt x="118453" y="152337"/>
                      <a:pt x="118453" y="114502"/>
                    </a:cubicBezTo>
                    <a:cubicBezTo>
                      <a:pt x="118453" y="76667"/>
                      <a:pt x="94871" y="56279"/>
                      <a:pt x="73205" y="56279"/>
                    </a:cubicBezTo>
                    <a:moveTo>
                      <a:pt x="73205" y="182055"/>
                    </a:moveTo>
                    <a:cubicBezTo>
                      <a:pt x="29234" y="182055"/>
                      <a:pt x="-1570" y="153231"/>
                      <a:pt x="-1570" y="114502"/>
                    </a:cubicBezTo>
                    <a:cubicBezTo>
                      <a:pt x="-1570" y="75772"/>
                      <a:pt x="29234" y="46501"/>
                      <a:pt x="73205" y="46501"/>
                    </a:cubicBezTo>
                    <a:cubicBezTo>
                      <a:pt x="117175" y="46501"/>
                      <a:pt x="148044" y="75900"/>
                      <a:pt x="148044" y="114502"/>
                    </a:cubicBezTo>
                    <a:cubicBezTo>
                      <a:pt x="148044" y="153104"/>
                      <a:pt x="117367" y="182055"/>
                      <a:pt x="73205" y="182055"/>
                    </a:cubicBezTo>
                  </a:path>
                </a:pathLst>
              </a:custGeom>
              <a:grpFill/>
              <a:ln w="6363" cap="flat">
                <a:noFill/>
                <a:prstDash val="solid"/>
                <a:miter/>
              </a:ln>
            </p:spPr>
            <p:txBody>
              <a:bodyPr rtlCol="0" anchor="ctr"/>
              <a:lstStyle/>
              <a:p>
                <a:endParaRPr lang="sv-SE" dirty="0">
                  <a:solidFill>
                    <a:schemeClr val="bg1"/>
                  </a:solidFill>
                </a:endParaRPr>
              </a:p>
            </p:txBody>
          </p:sp>
          <p:sp>
            <p:nvSpPr>
              <p:cNvPr id="28" name="Frihandsfigur: Form 27">
                <a:extLst>
                  <a:ext uri="{FF2B5EF4-FFF2-40B4-BE49-F238E27FC236}">
                    <a16:creationId xmlns:a16="http://schemas.microsoft.com/office/drawing/2014/main" id="{395CE7FA-DF40-49A8-86C5-D5E94CBE9844}"/>
                  </a:ext>
                </a:extLst>
              </p:cNvPr>
              <p:cNvSpPr/>
              <p:nvPr/>
            </p:nvSpPr>
            <p:spPr>
              <a:xfrm>
                <a:off x="10569569" y="6237594"/>
                <a:ext cx="118681" cy="131591"/>
              </a:xfrm>
              <a:custGeom>
                <a:avLst/>
                <a:gdLst>
                  <a:gd name="connsiteX0" fmla="*/ 116664 w 118681"/>
                  <a:gd name="connsiteY0" fmla="*/ 130617 h 131591"/>
                  <a:gd name="connsiteX1" fmla="*/ 105736 w 118681"/>
                  <a:gd name="connsiteY1" fmla="*/ 130617 h 131591"/>
                  <a:gd name="connsiteX2" fmla="*/ 96085 w 118681"/>
                  <a:gd name="connsiteY2" fmla="*/ 130617 h 131591"/>
                  <a:gd name="connsiteX3" fmla="*/ 45404 w 118681"/>
                  <a:gd name="connsiteY3" fmla="*/ 70924 h 131591"/>
                  <a:gd name="connsiteX4" fmla="*/ 10445 w 118681"/>
                  <a:gd name="connsiteY4" fmla="*/ 31811 h 131591"/>
                  <a:gd name="connsiteX5" fmla="*/ 10445 w 118681"/>
                  <a:gd name="connsiteY5" fmla="*/ 64086 h 131591"/>
                  <a:gd name="connsiteX6" fmla="*/ 11212 w 118681"/>
                  <a:gd name="connsiteY6" fmla="*/ 129019 h 131591"/>
                  <a:gd name="connsiteX7" fmla="*/ 4821 w 118681"/>
                  <a:gd name="connsiteY7" fmla="*/ 129019 h 131591"/>
                  <a:gd name="connsiteX8" fmla="*/ -1570 w 118681"/>
                  <a:gd name="connsiteY8" fmla="*/ 129019 h 131591"/>
                  <a:gd name="connsiteX9" fmla="*/ -1570 w 118681"/>
                  <a:gd name="connsiteY9" fmla="*/ 64278 h 131591"/>
                  <a:gd name="connsiteX10" fmla="*/ -1570 w 118681"/>
                  <a:gd name="connsiteY10" fmla="*/ -975 h 131591"/>
                  <a:gd name="connsiteX11" fmla="*/ 9294 w 118681"/>
                  <a:gd name="connsiteY11" fmla="*/ -975 h 131591"/>
                  <a:gd name="connsiteX12" fmla="*/ 19009 w 118681"/>
                  <a:gd name="connsiteY12" fmla="*/ -975 h 131591"/>
                  <a:gd name="connsiteX13" fmla="*/ 66047 w 118681"/>
                  <a:gd name="connsiteY13" fmla="*/ 55266 h 131591"/>
                  <a:gd name="connsiteX14" fmla="*/ 104393 w 118681"/>
                  <a:gd name="connsiteY14" fmla="*/ 98726 h 131591"/>
                  <a:gd name="connsiteX15" fmla="*/ 104393 w 118681"/>
                  <a:gd name="connsiteY15" fmla="*/ 64278 h 131591"/>
                  <a:gd name="connsiteX16" fmla="*/ 103882 w 118681"/>
                  <a:gd name="connsiteY16" fmla="*/ -975 h 131591"/>
                  <a:gd name="connsiteX17" fmla="*/ 110273 w 118681"/>
                  <a:gd name="connsiteY17" fmla="*/ -975 h 131591"/>
                  <a:gd name="connsiteX18" fmla="*/ 117111 w 118681"/>
                  <a:gd name="connsiteY18" fmla="*/ -975 h 131591"/>
                  <a:gd name="connsiteX19" fmla="*/ 117111 w 118681"/>
                  <a:gd name="connsiteY19" fmla="*/ 64086 h 131591"/>
                  <a:gd name="connsiteX20" fmla="*/ 117111 w 118681"/>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681" h="131591">
                    <a:moveTo>
                      <a:pt x="116664" y="130617"/>
                    </a:moveTo>
                    <a:cubicBezTo>
                      <a:pt x="112510" y="130617"/>
                      <a:pt x="108995" y="130617"/>
                      <a:pt x="105736" y="130617"/>
                    </a:cubicBezTo>
                    <a:cubicBezTo>
                      <a:pt x="102476" y="130617"/>
                      <a:pt x="99345" y="130617"/>
                      <a:pt x="96085" y="130617"/>
                    </a:cubicBezTo>
                    <a:cubicBezTo>
                      <a:pt x="84709" y="118730"/>
                      <a:pt x="70521" y="100707"/>
                      <a:pt x="45404" y="70924"/>
                    </a:cubicBezTo>
                    <a:cubicBezTo>
                      <a:pt x="26231" y="48748"/>
                      <a:pt x="18562" y="40119"/>
                      <a:pt x="10445" y="31811"/>
                    </a:cubicBezTo>
                    <a:cubicBezTo>
                      <a:pt x="10445" y="35454"/>
                      <a:pt x="10445" y="57375"/>
                      <a:pt x="10445" y="64086"/>
                    </a:cubicBezTo>
                    <a:cubicBezTo>
                      <a:pt x="10445" y="78338"/>
                      <a:pt x="10828"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94" y="-975"/>
                    </a:lnTo>
                    <a:lnTo>
                      <a:pt x="19009" y="-975"/>
                    </a:lnTo>
                    <a:cubicBezTo>
                      <a:pt x="32558" y="15450"/>
                      <a:pt x="38182" y="22480"/>
                      <a:pt x="66047" y="55266"/>
                    </a:cubicBezTo>
                    <a:cubicBezTo>
                      <a:pt x="86243" y="78849"/>
                      <a:pt x="93848" y="87733"/>
                      <a:pt x="104393" y="98726"/>
                    </a:cubicBezTo>
                    <a:cubicBezTo>
                      <a:pt x="104393" y="93868"/>
                      <a:pt x="104393" y="71691"/>
                      <a:pt x="104393" y="64278"/>
                    </a:cubicBezTo>
                    <a:cubicBezTo>
                      <a:pt x="104393" y="49834"/>
                      <a:pt x="104393" y="12382"/>
                      <a:pt x="103882" y="-975"/>
                    </a:cubicBezTo>
                    <a:lnTo>
                      <a:pt x="110273" y="-975"/>
                    </a:lnTo>
                    <a:lnTo>
                      <a:pt x="117111" y="-975"/>
                    </a:lnTo>
                    <a:cubicBezTo>
                      <a:pt x="117111" y="14491"/>
                      <a:pt x="117111" y="48620"/>
                      <a:pt x="117111" y="64086"/>
                    </a:cubicBezTo>
                    <a:cubicBezTo>
                      <a:pt x="117111" y="79552"/>
                      <a:pt x="117111" y="114575"/>
                      <a:pt x="117111" y="130617"/>
                    </a:cubicBezTo>
                  </a:path>
                </a:pathLst>
              </a:custGeom>
              <a:grpFill/>
              <a:ln w="6363" cap="flat">
                <a:noFill/>
                <a:prstDash val="solid"/>
                <a:miter/>
              </a:ln>
            </p:spPr>
            <p:txBody>
              <a:bodyPr rtlCol="0" anchor="ctr"/>
              <a:lstStyle/>
              <a:p>
                <a:endParaRPr lang="sv-SE" dirty="0">
                  <a:solidFill>
                    <a:schemeClr val="bg1"/>
                  </a:solidFill>
                </a:endParaRPr>
              </a:p>
            </p:txBody>
          </p:sp>
          <p:sp>
            <p:nvSpPr>
              <p:cNvPr id="29" name="Frihandsfigur: Form 28">
                <a:extLst>
                  <a:ext uri="{FF2B5EF4-FFF2-40B4-BE49-F238E27FC236}">
                    <a16:creationId xmlns:a16="http://schemas.microsoft.com/office/drawing/2014/main" id="{CB1E8A3A-9781-484E-A8EC-E9273C25CFA8}"/>
                  </a:ext>
                </a:extLst>
              </p:cNvPr>
              <p:cNvSpPr/>
              <p:nvPr/>
            </p:nvSpPr>
            <p:spPr>
              <a:xfrm>
                <a:off x="10717905" y="6237530"/>
                <a:ext cx="114974" cy="130249"/>
              </a:xfrm>
              <a:custGeom>
                <a:avLst/>
                <a:gdLst>
                  <a:gd name="connsiteX0" fmla="*/ 113214 w 114974"/>
                  <a:gd name="connsiteY0" fmla="*/ 129275 h 130249"/>
                  <a:gd name="connsiteX1" fmla="*/ 96596 w 114974"/>
                  <a:gd name="connsiteY1" fmla="*/ 129275 h 130249"/>
                  <a:gd name="connsiteX2" fmla="*/ 78446 w 114974"/>
                  <a:gd name="connsiteY2" fmla="*/ 129275 h 130249"/>
                  <a:gd name="connsiteX3" fmla="*/ 52882 w 114974"/>
                  <a:gd name="connsiteY3" fmla="*/ 98214 h 130249"/>
                  <a:gd name="connsiteX4" fmla="*/ 31791 w 114974"/>
                  <a:gd name="connsiteY4" fmla="*/ 73928 h 130249"/>
                  <a:gd name="connsiteX5" fmla="*/ 24953 w 114974"/>
                  <a:gd name="connsiteY5" fmla="*/ 80319 h 130249"/>
                  <a:gd name="connsiteX6" fmla="*/ 25464 w 114974"/>
                  <a:gd name="connsiteY6" fmla="*/ 129019 h 130249"/>
                  <a:gd name="connsiteX7" fmla="*/ 12107 w 114974"/>
                  <a:gd name="connsiteY7" fmla="*/ 129019 h 130249"/>
                  <a:gd name="connsiteX8" fmla="*/ -1570 w 114974"/>
                  <a:gd name="connsiteY8" fmla="*/ 129019 h 130249"/>
                  <a:gd name="connsiteX9" fmla="*/ -1058 w 114974"/>
                  <a:gd name="connsiteY9" fmla="*/ 62488 h 130249"/>
                  <a:gd name="connsiteX10" fmla="*/ -1570 w 114974"/>
                  <a:gd name="connsiteY10" fmla="*/ -975 h 130249"/>
                  <a:gd name="connsiteX11" fmla="*/ 11724 w 114974"/>
                  <a:gd name="connsiteY11" fmla="*/ -975 h 130249"/>
                  <a:gd name="connsiteX12" fmla="*/ 25464 w 114974"/>
                  <a:gd name="connsiteY12" fmla="*/ -975 h 130249"/>
                  <a:gd name="connsiteX13" fmla="*/ 24953 w 114974"/>
                  <a:gd name="connsiteY13" fmla="*/ 62488 h 130249"/>
                  <a:gd name="connsiteX14" fmla="*/ 54863 w 114974"/>
                  <a:gd name="connsiteY14" fmla="*/ 33473 h 130249"/>
                  <a:gd name="connsiteX15" fmla="*/ 88544 w 114974"/>
                  <a:gd name="connsiteY15" fmla="*/ -975 h 130249"/>
                  <a:gd name="connsiteX16" fmla="*/ 98003 w 114974"/>
                  <a:gd name="connsiteY16" fmla="*/ -975 h 130249"/>
                  <a:gd name="connsiteX17" fmla="*/ 107334 w 114974"/>
                  <a:gd name="connsiteY17" fmla="*/ -975 h 130249"/>
                  <a:gd name="connsiteX18" fmla="*/ 49047 w 114974"/>
                  <a:gd name="connsiteY18" fmla="*/ 56544 h 130249"/>
                  <a:gd name="connsiteX19" fmla="*/ 72694 w 114974"/>
                  <a:gd name="connsiteY19" fmla="*/ 83387 h 130249"/>
                  <a:gd name="connsiteX20" fmla="*/ 113405 w 114974"/>
                  <a:gd name="connsiteY20" fmla="*/ 129019 h 13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974" h="130249">
                    <a:moveTo>
                      <a:pt x="113214" y="129275"/>
                    </a:moveTo>
                    <a:cubicBezTo>
                      <a:pt x="108739" y="129275"/>
                      <a:pt x="102796" y="129275"/>
                      <a:pt x="96596" y="129275"/>
                    </a:cubicBezTo>
                    <a:cubicBezTo>
                      <a:pt x="90397" y="129275"/>
                      <a:pt x="83814" y="129275"/>
                      <a:pt x="78446" y="129275"/>
                    </a:cubicBezTo>
                    <a:cubicBezTo>
                      <a:pt x="69434" y="118410"/>
                      <a:pt x="63874" y="111188"/>
                      <a:pt x="52882" y="98214"/>
                    </a:cubicBezTo>
                    <a:cubicBezTo>
                      <a:pt x="43295" y="87094"/>
                      <a:pt x="31791" y="73928"/>
                      <a:pt x="31791" y="73928"/>
                    </a:cubicBezTo>
                    <a:lnTo>
                      <a:pt x="24953" y="80319"/>
                    </a:lnTo>
                    <a:cubicBezTo>
                      <a:pt x="24953" y="103391"/>
                      <a:pt x="24953" y="114384"/>
                      <a:pt x="25464" y="129019"/>
                    </a:cubicBezTo>
                    <a:cubicBezTo>
                      <a:pt x="21119" y="129019"/>
                      <a:pt x="16644" y="129019"/>
                      <a:pt x="12107" y="129019"/>
                    </a:cubicBezTo>
                    <a:cubicBezTo>
                      <a:pt x="7570" y="129019"/>
                      <a:pt x="2904" y="129019"/>
                      <a:pt x="-1570" y="129019"/>
                    </a:cubicBezTo>
                    <a:cubicBezTo>
                      <a:pt x="-1570" y="107162"/>
                      <a:pt x="-1058" y="79233"/>
                      <a:pt x="-1058" y="62488"/>
                    </a:cubicBezTo>
                    <a:cubicBezTo>
                      <a:pt x="-1058" y="45744"/>
                      <a:pt x="-1570" y="10401"/>
                      <a:pt x="-1570" y="-975"/>
                    </a:cubicBezTo>
                    <a:cubicBezTo>
                      <a:pt x="2648" y="-975"/>
                      <a:pt x="7186" y="-975"/>
                      <a:pt x="11724" y="-975"/>
                    </a:cubicBezTo>
                    <a:cubicBezTo>
                      <a:pt x="16261" y="-975"/>
                      <a:pt x="20927" y="-975"/>
                      <a:pt x="25464" y="-975"/>
                    </a:cubicBezTo>
                    <a:cubicBezTo>
                      <a:pt x="25464" y="12702"/>
                      <a:pt x="24953" y="41398"/>
                      <a:pt x="24953" y="62488"/>
                    </a:cubicBezTo>
                    <a:cubicBezTo>
                      <a:pt x="37735" y="50601"/>
                      <a:pt x="45085" y="43315"/>
                      <a:pt x="54863" y="33473"/>
                    </a:cubicBezTo>
                    <a:cubicBezTo>
                      <a:pt x="61254" y="27082"/>
                      <a:pt x="79916" y="7909"/>
                      <a:pt x="88544" y="-975"/>
                    </a:cubicBezTo>
                    <a:cubicBezTo>
                      <a:pt x="92059" y="-975"/>
                      <a:pt x="94935" y="-975"/>
                      <a:pt x="98003" y="-975"/>
                    </a:cubicBezTo>
                    <a:cubicBezTo>
                      <a:pt x="101071" y="-975"/>
                      <a:pt x="103882" y="-975"/>
                      <a:pt x="107334" y="-975"/>
                    </a:cubicBezTo>
                    <a:cubicBezTo>
                      <a:pt x="87138" y="18198"/>
                      <a:pt x="68348" y="36860"/>
                      <a:pt x="49047" y="56544"/>
                    </a:cubicBezTo>
                    <a:lnTo>
                      <a:pt x="72694" y="83387"/>
                    </a:lnTo>
                    <a:cubicBezTo>
                      <a:pt x="85476" y="97959"/>
                      <a:pt x="97044" y="110932"/>
                      <a:pt x="113405"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0" name="Frihandsfigur: Form 29">
                <a:extLst>
                  <a:ext uri="{FF2B5EF4-FFF2-40B4-BE49-F238E27FC236}">
                    <a16:creationId xmlns:a16="http://schemas.microsoft.com/office/drawing/2014/main" id="{23DBD1E6-8241-4705-BFB3-CD287171483B}"/>
                  </a:ext>
                </a:extLst>
              </p:cNvPr>
              <p:cNvSpPr/>
              <p:nvPr/>
            </p:nvSpPr>
            <p:spPr>
              <a:xfrm>
                <a:off x="10833455" y="6187753"/>
                <a:ext cx="149613" cy="183285"/>
              </a:xfrm>
              <a:custGeom>
                <a:avLst/>
                <a:gdLst>
                  <a:gd name="connsiteX0" fmla="*/ 54032 w 149613"/>
                  <a:gd name="connsiteY0" fmla="*/ 26497 h 183285"/>
                  <a:gd name="connsiteX1" fmla="*/ 39396 w 149613"/>
                  <a:gd name="connsiteY1" fmla="*/ 13728 h 183285"/>
                  <a:gd name="connsiteX2" fmla="*/ 52178 w 149613"/>
                  <a:gd name="connsiteY2" fmla="*/ -921 h 183285"/>
                  <a:gd name="connsiteX3" fmla="*/ 54032 w 149613"/>
                  <a:gd name="connsiteY3" fmla="*/ -921 h 183285"/>
                  <a:gd name="connsiteX4" fmla="*/ 68668 w 149613"/>
                  <a:gd name="connsiteY4" fmla="*/ 11849 h 183285"/>
                  <a:gd name="connsiteX5" fmla="*/ 55885 w 149613"/>
                  <a:gd name="connsiteY5" fmla="*/ 26497 h 183285"/>
                  <a:gd name="connsiteX6" fmla="*/ 54032 w 149613"/>
                  <a:gd name="connsiteY6" fmla="*/ 26497 h 183285"/>
                  <a:gd name="connsiteX7" fmla="*/ 92378 w 149613"/>
                  <a:gd name="connsiteY7" fmla="*/ 26497 h 183285"/>
                  <a:gd name="connsiteX8" fmla="*/ 79149 w 149613"/>
                  <a:gd name="connsiteY8" fmla="*/ 12251 h 183285"/>
                  <a:gd name="connsiteX9" fmla="*/ 93401 w 149613"/>
                  <a:gd name="connsiteY9" fmla="*/ -965 h 183285"/>
                  <a:gd name="connsiteX10" fmla="*/ 106630 w 149613"/>
                  <a:gd name="connsiteY10" fmla="*/ 12820 h 183285"/>
                  <a:gd name="connsiteX11" fmla="*/ 92442 w 149613"/>
                  <a:gd name="connsiteY11" fmla="*/ 26497 h 183285"/>
                  <a:gd name="connsiteX12" fmla="*/ 92378 w 149613"/>
                  <a:gd name="connsiteY12" fmla="*/ 26497 h 183285"/>
                  <a:gd name="connsiteX13" fmla="*/ 73205 w 149613"/>
                  <a:gd name="connsiteY13" fmla="*/ 56279 h 183285"/>
                  <a:gd name="connsiteX14" fmla="*/ 27957 w 149613"/>
                  <a:gd name="connsiteY14" fmla="*/ 114502 h 183285"/>
                  <a:gd name="connsiteX15" fmla="*/ 73205 w 149613"/>
                  <a:gd name="connsiteY15" fmla="*/ 172533 h 183285"/>
                  <a:gd name="connsiteX16" fmla="*/ 118453 w 149613"/>
                  <a:gd name="connsiteY16" fmla="*/ 114502 h 183285"/>
                  <a:gd name="connsiteX17" fmla="*/ 73205 w 149613"/>
                  <a:gd name="connsiteY17" fmla="*/ 56535 h 183285"/>
                  <a:gd name="connsiteX18" fmla="*/ 73205 w 149613"/>
                  <a:gd name="connsiteY18" fmla="*/ 182311 h 183285"/>
                  <a:gd name="connsiteX19" fmla="*/ -1570 w 149613"/>
                  <a:gd name="connsiteY19" fmla="*/ 114757 h 183285"/>
                  <a:gd name="connsiteX20" fmla="*/ 73205 w 149613"/>
                  <a:gd name="connsiteY20" fmla="*/ 46756 h 183285"/>
                  <a:gd name="connsiteX21" fmla="*/ 148044 w 149613"/>
                  <a:gd name="connsiteY21" fmla="*/ 114757 h 183285"/>
                  <a:gd name="connsiteX22" fmla="*/ 73205 w 149613"/>
                  <a:gd name="connsiteY22" fmla="*/ 182311 h 18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613" h="183285">
                    <a:moveTo>
                      <a:pt x="54032" y="26497"/>
                    </a:moveTo>
                    <a:cubicBezTo>
                      <a:pt x="46490" y="27015"/>
                      <a:pt x="39908" y="21295"/>
                      <a:pt x="39396" y="13728"/>
                    </a:cubicBezTo>
                    <a:cubicBezTo>
                      <a:pt x="38885" y="6154"/>
                      <a:pt x="44573" y="-403"/>
                      <a:pt x="52178" y="-921"/>
                    </a:cubicBezTo>
                    <a:cubicBezTo>
                      <a:pt x="52754" y="-965"/>
                      <a:pt x="53393" y="-965"/>
                      <a:pt x="54032" y="-921"/>
                    </a:cubicBezTo>
                    <a:cubicBezTo>
                      <a:pt x="61574" y="-1438"/>
                      <a:pt x="68156" y="4282"/>
                      <a:pt x="68668" y="11849"/>
                    </a:cubicBezTo>
                    <a:cubicBezTo>
                      <a:pt x="69179" y="19422"/>
                      <a:pt x="63490" y="25979"/>
                      <a:pt x="55885" y="26497"/>
                    </a:cubicBezTo>
                    <a:cubicBezTo>
                      <a:pt x="55310" y="26542"/>
                      <a:pt x="54671" y="26542"/>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87" y="56279"/>
                      <a:pt x="27957" y="77178"/>
                      <a:pt x="27957" y="114502"/>
                    </a:cubicBezTo>
                    <a:cubicBezTo>
                      <a:pt x="27957" y="151825"/>
                      <a:pt x="51795" y="172533"/>
                      <a:pt x="73205" y="172533"/>
                    </a:cubicBezTo>
                    <a:cubicBezTo>
                      <a:pt x="94615" y="172533"/>
                      <a:pt x="118453" y="152337"/>
                      <a:pt x="118453" y="114502"/>
                    </a:cubicBezTo>
                    <a:cubicBezTo>
                      <a:pt x="118453" y="76667"/>
                      <a:pt x="94871" y="56535"/>
                      <a:pt x="73205" y="56535"/>
                    </a:cubicBezTo>
                    <a:moveTo>
                      <a:pt x="73205" y="182311"/>
                    </a:moveTo>
                    <a:cubicBezTo>
                      <a:pt x="29234" y="182311"/>
                      <a:pt x="-1570" y="153487"/>
                      <a:pt x="-1570" y="114757"/>
                    </a:cubicBezTo>
                    <a:cubicBezTo>
                      <a:pt x="-1570" y="76028"/>
                      <a:pt x="29234" y="46756"/>
                      <a:pt x="73205" y="46756"/>
                    </a:cubicBezTo>
                    <a:cubicBezTo>
                      <a:pt x="117175" y="46756"/>
                      <a:pt x="148044" y="76155"/>
                      <a:pt x="148044" y="114757"/>
                    </a:cubicBezTo>
                    <a:cubicBezTo>
                      <a:pt x="148044" y="153359"/>
                      <a:pt x="117367" y="182311"/>
                      <a:pt x="73205" y="182311"/>
                    </a:cubicBezTo>
                  </a:path>
                </a:pathLst>
              </a:custGeom>
              <a:grpFill/>
              <a:ln w="6363" cap="flat">
                <a:noFill/>
                <a:prstDash val="solid"/>
                <a:miter/>
              </a:ln>
            </p:spPr>
            <p:txBody>
              <a:bodyPr rtlCol="0" anchor="ctr"/>
              <a:lstStyle/>
              <a:p>
                <a:endParaRPr lang="sv-SE" dirty="0">
                  <a:solidFill>
                    <a:schemeClr val="bg1"/>
                  </a:solidFill>
                </a:endParaRPr>
              </a:p>
            </p:txBody>
          </p:sp>
          <p:sp>
            <p:nvSpPr>
              <p:cNvPr id="31" name="Frihandsfigur: Form 30">
                <a:extLst>
                  <a:ext uri="{FF2B5EF4-FFF2-40B4-BE49-F238E27FC236}">
                    <a16:creationId xmlns:a16="http://schemas.microsoft.com/office/drawing/2014/main" id="{DC8D5857-69C8-48E4-80BB-CAE2DD9C50C1}"/>
                  </a:ext>
                </a:extLst>
              </p:cNvPr>
              <p:cNvSpPr/>
              <p:nvPr/>
            </p:nvSpPr>
            <p:spPr>
              <a:xfrm>
                <a:off x="11007547" y="6237594"/>
                <a:ext cx="89602" cy="129994"/>
              </a:xfrm>
              <a:custGeom>
                <a:avLst/>
                <a:gdLst>
                  <a:gd name="connsiteX0" fmla="*/ 24952 w 89602"/>
                  <a:gd name="connsiteY0" fmla="*/ 9314 h 129994"/>
                  <a:gd name="connsiteX1" fmla="*/ 24952 w 89602"/>
                  <a:gd name="connsiteY1" fmla="*/ 39033 h 129994"/>
                  <a:gd name="connsiteX2" fmla="*/ 24952 w 89602"/>
                  <a:gd name="connsiteY2" fmla="*/ 59740 h 129994"/>
                  <a:gd name="connsiteX3" fmla="*/ 34092 w 89602"/>
                  <a:gd name="connsiteY3" fmla="*/ 59740 h 129994"/>
                  <a:gd name="connsiteX4" fmla="*/ 61318 w 89602"/>
                  <a:gd name="connsiteY4" fmla="*/ 34176 h 129994"/>
                  <a:gd name="connsiteX5" fmla="*/ 35753 w 89602"/>
                  <a:gd name="connsiteY5" fmla="*/ 9314 h 129994"/>
                  <a:gd name="connsiteX6" fmla="*/ 25464 w 89602"/>
                  <a:gd name="connsiteY6" fmla="*/ 9314 h 129994"/>
                  <a:gd name="connsiteX7" fmla="*/ 25464 w 89602"/>
                  <a:gd name="connsiteY7" fmla="*/ 129019 h 129994"/>
                  <a:gd name="connsiteX8" fmla="*/ 11723 w 89602"/>
                  <a:gd name="connsiteY8" fmla="*/ 129019 h 129994"/>
                  <a:gd name="connsiteX9" fmla="*/ -1570 w 89602"/>
                  <a:gd name="connsiteY9" fmla="*/ 129019 h 129994"/>
                  <a:gd name="connsiteX10" fmla="*/ -1059 w 89602"/>
                  <a:gd name="connsiteY10" fmla="*/ 62296 h 129994"/>
                  <a:gd name="connsiteX11" fmla="*/ -1570 w 89602"/>
                  <a:gd name="connsiteY11" fmla="*/ -975 h 129994"/>
                  <a:gd name="connsiteX12" fmla="*/ 18242 w 89602"/>
                  <a:gd name="connsiteY12" fmla="*/ -592 h 129994"/>
                  <a:gd name="connsiteX13" fmla="*/ 46171 w 89602"/>
                  <a:gd name="connsiteY13" fmla="*/ -975 h 129994"/>
                  <a:gd name="connsiteX14" fmla="*/ 88033 w 89602"/>
                  <a:gd name="connsiteY14" fmla="*/ 33984 h 129994"/>
                  <a:gd name="connsiteX15" fmla="*/ 55183 w 89602"/>
                  <a:gd name="connsiteY15" fmla="*/ 68624 h 129994"/>
                  <a:gd name="connsiteX16" fmla="*/ 30065 w 89602"/>
                  <a:gd name="connsiteY16" fmla="*/ 70029 h 129994"/>
                  <a:gd name="connsiteX17" fmla="*/ 24952 w 89602"/>
                  <a:gd name="connsiteY17" fmla="*/ 70029 h 129994"/>
                  <a:gd name="connsiteX18" fmla="*/ 25464 w 89602"/>
                  <a:gd name="connsiteY1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602" h="129994">
                    <a:moveTo>
                      <a:pt x="24952" y="9314"/>
                    </a:moveTo>
                    <a:cubicBezTo>
                      <a:pt x="24952" y="17431"/>
                      <a:pt x="24952" y="39033"/>
                      <a:pt x="24952" y="39033"/>
                    </a:cubicBezTo>
                    <a:lnTo>
                      <a:pt x="24952" y="59740"/>
                    </a:lnTo>
                    <a:lnTo>
                      <a:pt x="34092" y="59740"/>
                    </a:lnTo>
                    <a:cubicBezTo>
                      <a:pt x="47449" y="59740"/>
                      <a:pt x="61318" y="53988"/>
                      <a:pt x="61318" y="34176"/>
                    </a:cubicBezTo>
                    <a:cubicBezTo>
                      <a:pt x="61318" y="16856"/>
                      <a:pt x="52690" y="9314"/>
                      <a:pt x="35753" y="9314"/>
                    </a:cubicBezTo>
                    <a:lnTo>
                      <a:pt x="25464" y="9314"/>
                    </a:lnTo>
                    <a:moveTo>
                      <a:pt x="25464" y="129019"/>
                    </a:moveTo>
                    <a:cubicBezTo>
                      <a:pt x="21118" y="129019"/>
                      <a:pt x="16388" y="129019"/>
                      <a:pt x="11723" y="129019"/>
                    </a:cubicBezTo>
                    <a:cubicBezTo>
                      <a:pt x="7058" y="129019"/>
                      <a:pt x="2456" y="129019"/>
                      <a:pt x="-1570" y="129019"/>
                    </a:cubicBezTo>
                    <a:cubicBezTo>
                      <a:pt x="-1570" y="118921"/>
                      <a:pt x="-1059" y="81597"/>
                      <a:pt x="-1059" y="62296"/>
                    </a:cubicBezTo>
                    <a:cubicBezTo>
                      <a:pt x="-1059" y="35774"/>
                      <a:pt x="-1570" y="3499"/>
                      <a:pt x="-1570" y="-975"/>
                    </a:cubicBezTo>
                    <a:cubicBezTo>
                      <a:pt x="4821" y="-975"/>
                      <a:pt x="10317" y="-592"/>
                      <a:pt x="18242" y="-592"/>
                    </a:cubicBezTo>
                    <a:cubicBezTo>
                      <a:pt x="29426" y="-592"/>
                      <a:pt x="35179" y="-975"/>
                      <a:pt x="46171" y="-975"/>
                    </a:cubicBezTo>
                    <a:cubicBezTo>
                      <a:pt x="67453" y="-975"/>
                      <a:pt x="88033" y="11807"/>
                      <a:pt x="88033" y="33984"/>
                    </a:cubicBezTo>
                    <a:cubicBezTo>
                      <a:pt x="88033" y="53796"/>
                      <a:pt x="71096" y="65173"/>
                      <a:pt x="55183" y="68624"/>
                    </a:cubicBezTo>
                    <a:cubicBezTo>
                      <a:pt x="46874" y="69793"/>
                      <a:pt x="38438" y="70260"/>
                      <a:pt x="30065" y="70029"/>
                    </a:cubicBezTo>
                    <a:lnTo>
                      <a:pt x="24952" y="70029"/>
                    </a:lnTo>
                    <a:cubicBezTo>
                      <a:pt x="24952" y="102305"/>
                      <a:pt x="24952" y="114383"/>
                      <a:pt x="25464"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2" name="Frihandsfigur: Form 31">
                <a:extLst>
                  <a:ext uri="{FF2B5EF4-FFF2-40B4-BE49-F238E27FC236}">
                    <a16:creationId xmlns:a16="http://schemas.microsoft.com/office/drawing/2014/main" id="{696DD17B-9DB2-4AE6-B0F6-8393643E71FB}"/>
                  </a:ext>
                </a:extLst>
              </p:cNvPr>
              <p:cNvSpPr/>
              <p:nvPr/>
            </p:nvSpPr>
            <p:spPr>
              <a:xfrm>
                <a:off x="11117217" y="6237594"/>
                <a:ext cx="27034" cy="129994"/>
              </a:xfrm>
              <a:custGeom>
                <a:avLst/>
                <a:gdLst>
                  <a:gd name="connsiteX0" fmla="*/ 25465 w 27034"/>
                  <a:gd name="connsiteY0" fmla="*/ 129019 h 129994"/>
                  <a:gd name="connsiteX1" fmla="*/ 11979 w 27034"/>
                  <a:gd name="connsiteY1" fmla="*/ 129019 h 129994"/>
                  <a:gd name="connsiteX2" fmla="*/ -1570 w 27034"/>
                  <a:gd name="connsiteY2" fmla="*/ 129019 h 129994"/>
                  <a:gd name="connsiteX3" fmla="*/ -1058 w 27034"/>
                  <a:gd name="connsiteY3" fmla="*/ 62488 h 129994"/>
                  <a:gd name="connsiteX4" fmla="*/ -1570 w 27034"/>
                  <a:gd name="connsiteY4" fmla="*/ -975 h 129994"/>
                  <a:gd name="connsiteX5" fmla="*/ 11979 w 27034"/>
                  <a:gd name="connsiteY5" fmla="*/ -975 h 129994"/>
                  <a:gd name="connsiteX6" fmla="*/ 25465 w 27034"/>
                  <a:gd name="connsiteY6" fmla="*/ -975 h 129994"/>
                  <a:gd name="connsiteX7" fmla="*/ 24889 w 27034"/>
                  <a:gd name="connsiteY7" fmla="*/ 62488 h 129994"/>
                  <a:gd name="connsiteX8" fmla="*/ 25465 w 27034"/>
                  <a:gd name="connsiteY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34" h="129994">
                    <a:moveTo>
                      <a:pt x="25465" y="129019"/>
                    </a:moveTo>
                    <a:cubicBezTo>
                      <a:pt x="21182" y="129019"/>
                      <a:pt x="16581" y="129019"/>
                      <a:pt x="11979" y="129019"/>
                    </a:cubicBezTo>
                    <a:cubicBezTo>
                      <a:pt x="7378" y="129019"/>
                      <a:pt x="2712" y="129019"/>
                      <a:pt x="-1570" y="129019"/>
                    </a:cubicBezTo>
                    <a:cubicBezTo>
                      <a:pt x="-1570" y="104989"/>
                      <a:pt x="-1058" y="79233"/>
                      <a:pt x="-1058" y="62488"/>
                    </a:cubicBezTo>
                    <a:cubicBezTo>
                      <a:pt x="-1058" y="45744"/>
                      <a:pt x="-1570" y="8740"/>
                      <a:pt x="-1570" y="-975"/>
                    </a:cubicBezTo>
                    <a:cubicBezTo>
                      <a:pt x="2648" y="-975"/>
                      <a:pt x="7314" y="-975"/>
                      <a:pt x="11979" y="-975"/>
                    </a:cubicBezTo>
                    <a:cubicBezTo>
                      <a:pt x="16645" y="-975"/>
                      <a:pt x="21310" y="-975"/>
                      <a:pt x="25465" y="-975"/>
                    </a:cubicBezTo>
                    <a:cubicBezTo>
                      <a:pt x="25465" y="9314"/>
                      <a:pt x="24889" y="45169"/>
                      <a:pt x="24889" y="62488"/>
                    </a:cubicBezTo>
                    <a:cubicBezTo>
                      <a:pt x="24889" y="79808"/>
                      <a:pt x="25273" y="105180"/>
                      <a:pt x="25465" y="129019"/>
                    </a:cubicBezTo>
                  </a:path>
                </a:pathLst>
              </a:custGeom>
              <a:grpFill/>
              <a:ln w="6363" cap="flat">
                <a:noFill/>
                <a:prstDash val="solid"/>
                <a:miter/>
              </a:ln>
            </p:spPr>
            <p:txBody>
              <a:bodyPr rtlCol="0" anchor="ctr"/>
              <a:lstStyle/>
              <a:p>
                <a:endParaRPr lang="sv-SE" dirty="0">
                  <a:solidFill>
                    <a:schemeClr val="bg1"/>
                  </a:solidFill>
                </a:endParaRPr>
              </a:p>
            </p:txBody>
          </p:sp>
          <p:sp>
            <p:nvSpPr>
              <p:cNvPr id="33" name="Frihandsfigur: Form 32">
                <a:extLst>
                  <a:ext uri="{FF2B5EF4-FFF2-40B4-BE49-F238E27FC236}">
                    <a16:creationId xmlns:a16="http://schemas.microsoft.com/office/drawing/2014/main" id="{272539BD-CD97-4C3B-A90D-0EE1DCE30491}"/>
                  </a:ext>
                </a:extLst>
              </p:cNvPr>
              <p:cNvSpPr/>
              <p:nvPr/>
            </p:nvSpPr>
            <p:spPr>
              <a:xfrm>
                <a:off x="11178124" y="6237594"/>
                <a:ext cx="118554" cy="131591"/>
              </a:xfrm>
              <a:custGeom>
                <a:avLst/>
                <a:gdLst>
                  <a:gd name="connsiteX0" fmla="*/ 116664 w 118554"/>
                  <a:gd name="connsiteY0" fmla="*/ 130617 h 131591"/>
                  <a:gd name="connsiteX1" fmla="*/ 105800 w 118554"/>
                  <a:gd name="connsiteY1" fmla="*/ 130617 h 131591"/>
                  <a:gd name="connsiteX2" fmla="*/ 96149 w 118554"/>
                  <a:gd name="connsiteY2" fmla="*/ 130617 h 131591"/>
                  <a:gd name="connsiteX3" fmla="*/ 45468 w 118554"/>
                  <a:gd name="connsiteY3" fmla="*/ 70924 h 131591"/>
                  <a:gd name="connsiteX4" fmla="*/ 10509 w 118554"/>
                  <a:gd name="connsiteY4" fmla="*/ 31811 h 131591"/>
                  <a:gd name="connsiteX5" fmla="*/ 10509 w 118554"/>
                  <a:gd name="connsiteY5" fmla="*/ 64086 h 131591"/>
                  <a:gd name="connsiteX6" fmla="*/ 11212 w 118554"/>
                  <a:gd name="connsiteY6" fmla="*/ 129019 h 131591"/>
                  <a:gd name="connsiteX7" fmla="*/ 4821 w 118554"/>
                  <a:gd name="connsiteY7" fmla="*/ 129019 h 131591"/>
                  <a:gd name="connsiteX8" fmla="*/ -1570 w 118554"/>
                  <a:gd name="connsiteY8" fmla="*/ 129019 h 131591"/>
                  <a:gd name="connsiteX9" fmla="*/ -1570 w 118554"/>
                  <a:gd name="connsiteY9" fmla="*/ 64278 h 131591"/>
                  <a:gd name="connsiteX10" fmla="*/ -1570 w 118554"/>
                  <a:gd name="connsiteY10" fmla="*/ -975 h 131591"/>
                  <a:gd name="connsiteX11" fmla="*/ 9231 w 118554"/>
                  <a:gd name="connsiteY11" fmla="*/ -975 h 131591"/>
                  <a:gd name="connsiteX12" fmla="*/ 19009 w 118554"/>
                  <a:gd name="connsiteY12" fmla="*/ -975 h 131591"/>
                  <a:gd name="connsiteX13" fmla="*/ 66048 w 118554"/>
                  <a:gd name="connsiteY13" fmla="*/ 55266 h 131591"/>
                  <a:gd name="connsiteX14" fmla="*/ 104394 w 118554"/>
                  <a:gd name="connsiteY14" fmla="*/ 98726 h 131591"/>
                  <a:gd name="connsiteX15" fmla="*/ 104394 w 118554"/>
                  <a:gd name="connsiteY15" fmla="*/ 64278 h 131591"/>
                  <a:gd name="connsiteX16" fmla="*/ 103818 w 118554"/>
                  <a:gd name="connsiteY16" fmla="*/ -975 h 131591"/>
                  <a:gd name="connsiteX17" fmla="*/ 110209 w 118554"/>
                  <a:gd name="connsiteY17" fmla="*/ -975 h 131591"/>
                  <a:gd name="connsiteX18" fmla="*/ 116984 w 118554"/>
                  <a:gd name="connsiteY18" fmla="*/ -975 h 131591"/>
                  <a:gd name="connsiteX19" fmla="*/ 116984 w 118554"/>
                  <a:gd name="connsiteY19" fmla="*/ 64086 h 131591"/>
                  <a:gd name="connsiteX20" fmla="*/ 116984 w 118554"/>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554" h="131591">
                    <a:moveTo>
                      <a:pt x="116664" y="130617"/>
                    </a:moveTo>
                    <a:cubicBezTo>
                      <a:pt x="112510" y="130617"/>
                      <a:pt x="109059" y="130617"/>
                      <a:pt x="105800" y="130617"/>
                    </a:cubicBezTo>
                    <a:cubicBezTo>
                      <a:pt x="102540" y="130617"/>
                      <a:pt x="99409" y="130617"/>
                      <a:pt x="96149" y="130617"/>
                    </a:cubicBezTo>
                    <a:cubicBezTo>
                      <a:pt x="84773" y="118730"/>
                      <a:pt x="70585" y="100707"/>
                      <a:pt x="45468" y="70924"/>
                    </a:cubicBezTo>
                    <a:cubicBezTo>
                      <a:pt x="26295" y="48748"/>
                      <a:pt x="18626" y="40119"/>
                      <a:pt x="10509" y="31811"/>
                    </a:cubicBezTo>
                    <a:cubicBezTo>
                      <a:pt x="10509" y="35454"/>
                      <a:pt x="10509" y="57375"/>
                      <a:pt x="10509" y="64086"/>
                    </a:cubicBezTo>
                    <a:cubicBezTo>
                      <a:pt x="10509" y="78338"/>
                      <a:pt x="10893"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31" y="-975"/>
                    </a:lnTo>
                    <a:lnTo>
                      <a:pt x="19009" y="-975"/>
                    </a:lnTo>
                    <a:cubicBezTo>
                      <a:pt x="32495" y="15450"/>
                      <a:pt x="38182" y="22480"/>
                      <a:pt x="66048" y="55266"/>
                    </a:cubicBezTo>
                    <a:cubicBezTo>
                      <a:pt x="86243" y="78849"/>
                      <a:pt x="93785" y="87733"/>
                      <a:pt x="104394" y="98726"/>
                    </a:cubicBezTo>
                    <a:cubicBezTo>
                      <a:pt x="104394" y="93868"/>
                      <a:pt x="104394" y="71691"/>
                      <a:pt x="104394" y="64278"/>
                    </a:cubicBezTo>
                    <a:cubicBezTo>
                      <a:pt x="104394" y="49834"/>
                      <a:pt x="104394" y="12382"/>
                      <a:pt x="103818" y="-975"/>
                    </a:cubicBezTo>
                    <a:lnTo>
                      <a:pt x="110209" y="-975"/>
                    </a:lnTo>
                    <a:lnTo>
                      <a:pt x="116984" y="-975"/>
                    </a:lnTo>
                    <a:cubicBezTo>
                      <a:pt x="116984" y="14491"/>
                      <a:pt x="116984" y="48620"/>
                      <a:pt x="116984" y="64086"/>
                    </a:cubicBezTo>
                    <a:cubicBezTo>
                      <a:pt x="116984" y="79552"/>
                      <a:pt x="116984" y="114575"/>
                      <a:pt x="116984" y="130617"/>
                    </a:cubicBezTo>
                  </a:path>
                </a:pathLst>
              </a:custGeom>
              <a:grpFill/>
              <a:ln w="6363" cap="flat">
                <a:noFill/>
                <a:prstDash val="solid"/>
                <a:miter/>
              </a:ln>
            </p:spPr>
            <p:txBody>
              <a:bodyPr rtlCol="0" anchor="ctr"/>
              <a:lstStyle/>
              <a:p>
                <a:endParaRPr lang="sv-SE" dirty="0">
                  <a:solidFill>
                    <a:schemeClr val="bg1"/>
                  </a:solidFill>
                </a:endParaRPr>
              </a:p>
            </p:txBody>
          </p:sp>
          <p:sp>
            <p:nvSpPr>
              <p:cNvPr id="34" name="Frihandsfigur: Form 33">
                <a:extLst>
                  <a:ext uri="{FF2B5EF4-FFF2-40B4-BE49-F238E27FC236}">
                    <a16:creationId xmlns:a16="http://schemas.microsoft.com/office/drawing/2014/main" id="{9FE7B760-E61C-496C-872F-7C25FC7500A3}"/>
                  </a:ext>
                </a:extLst>
              </p:cNvPr>
              <p:cNvSpPr/>
              <p:nvPr/>
            </p:nvSpPr>
            <p:spPr>
              <a:xfrm>
                <a:off x="11320516" y="6235004"/>
                <a:ext cx="129610" cy="135843"/>
              </a:xfrm>
              <a:custGeom>
                <a:avLst/>
                <a:gdLst>
                  <a:gd name="connsiteX0" fmla="*/ 70585 w 129610"/>
                  <a:gd name="connsiteY0" fmla="*/ 134804 h 135843"/>
                  <a:gd name="connsiteX1" fmla="*/ -1570 w 129610"/>
                  <a:gd name="connsiteY1" fmla="*/ 66867 h 135843"/>
                  <a:gd name="connsiteX2" fmla="*/ 70904 w 129610"/>
                  <a:gd name="connsiteY2" fmla="*/ -942 h 135843"/>
                  <a:gd name="connsiteX3" fmla="*/ 124845 w 129610"/>
                  <a:gd name="connsiteY3" fmla="*/ 18742 h 135843"/>
                  <a:gd name="connsiteX4" fmla="*/ 118837 w 129610"/>
                  <a:gd name="connsiteY4" fmla="*/ 26476 h 135843"/>
                  <a:gd name="connsiteX5" fmla="*/ 79724 w 129610"/>
                  <a:gd name="connsiteY5" fmla="*/ 11329 h 135843"/>
                  <a:gd name="connsiteX6" fmla="*/ 27637 w 129610"/>
                  <a:gd name="connsiteY6" fmla="*/ 65289 h 135843"/>
                  <a:gd name="connsiteX7" fmla="*/ 27637 w 129610"/>
                  <a:gd name="connsiteY7" fmla="*/ 66356 h 135843"/>
                  <a:gd name="connsiteX8" fmla="*/ 79213 w 129610"/>
                  <a:gd name="connsiteY8" fmla="*/ 123875 h 135843"/>
                  <a:gd name="connsiteX9" fmla="*/ 101582 w 129610"/>
                  <a:gd name="connsiteY9" fmla="*/ 121766 h 135843"/>
                  <a:gd name="connsiteX10" fmla="*/ 101198 w 129610"/>
                  <a:gd name="connsiteY10" fmla="*/ 80800 h 135843"/>
                  <a:gd name="connsiteX11" fmla="*/ 73269 w 129610"/>
                  <a:gd name="connsiteY11" fmla="*/ 80800 h 135843"/>
                  <a:gd name="connsiteX12" fmla="*/ 73269 w 129610"/>
                  <a:gd name="connsiteY12" fmla="*/ 70191 h 135843"/>
                  <a:gd name="connsiteX13" fmla="*/ 101198 w 129610"/>
                  <a:gd name="connsiteY13" fmla="*/ 70191 h 135843"/>
                  <a:gd name="connsiteX14" fmla="*/ 124205 w 129610"/>
                  <a:gd name="connsiteY14" fmla="*/ 70191 h 135843"/>
                  <a:gd name="connsiteX15" fmla="*/ 128041 w 129610"/>
                  <a:gd name="connsiteY15" fmla="*/ 70191 h 135843"/>
                  <a:gd name="connsiteX16" fmla="*/ 128041 w 129610"/>
                  <a:gd name="connsiteY16" fmla="*/ 97544 h 135843"/>
                  <a:gd name="connsiteX17" fmla="*/ 128041 w 129610"/>
                  <a:gd name="connsiteY17" fmla="*/ 124770 h 135843"/>
                  <a:gd name="connsiteX18" fmla="*/ 70521 w 129610"/>
                  <a:gd name="connsiteY18" fmla="*/ 134868 h 13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610" h="135843">
                    <a:moveTo>
                      <a:pt x="70585" y="134804"/>
                    </a:moveTo>
                    <a:cubicBezTo>
                      <a:pt x="26934" y="134804"/>
                      <a:pt x="-1570" y="108153"/>
                      <a:pt x="-1570" y="66867"/>
                    </a:cubicBezTo>
                    <a:cubicBezTo>
                      <a:pt x="-1570" y="25581"/>
                      <a:pt x="31599" y="-942"/>
                      <a:pt x="70904" y="-942"/>
                    </a:cubicBezTo>
                    <a:cubicBezTo>
                      <a:pt x="90716" y="-1523"/>
                      <a:pt x="110017" y="5520"/>
                      <a:pt x="124845" y="18742"/>
                    </a:cubicBezTo>
                    <a:lnTo>
                      <a:pt x="118837" y="26476"/>
                    </a:lnTo>
                    <a:cubicBezTo>
                      <a:pt x="107909" y="17068"/>
                      <a:pt x="94104" y="11719"/>
                      <a:pt x="79724" y="11329"/>
                    </a:cubicBezTo>
                    <a:cubicBezTo>
                      <a:pt x="50453" y="11840"/>
                      <a:pt x="27126" y="35998"/>
                      <a:pt x="27637" y="65289"/>
                    </a:cubicBezTo>
                    <a:cubicBezTo>
                      <a:pt x="27637" y="65646"/>
                      <a:pt x="27637" y="65998"/>
                      <a:pt x="27637" y="66356"/>
                    </a:cubicBezTo>
                    <a:cubicBezTo>
                      <a:pt x="27637" y="99142"/>
                      <a:pt x="49814" y="123875"/>
                      <a:pt x="79213" y="123875"/>
                    </a:cubicBezTo>
                    <a:cubicBezTo>
                      <a:pt x="86690" y="123811"/>
                      <a:pt x="94232" y="123108"/>
                      <a:pt x="101582" y="121766"/>
                    </a:cubicBezTo>
                    <a:cubicBezTo>
                      <a:pt x="101582" y="112563"/>
                      <a:pt x="101198" y="86935"/>
                      <a:pt x="101198" y="80800"/>
                    </a:cubicBezTo>
                    <a:cubicBezTo>
                      <a:pt x="88927" y="80800"/>
                      <a:pt x="73269" y="80800"/>
                      <a:pt x="73269" y="80800"/>
                    </a:cubicBezTo>
                    <a:lnTo>
                      <a:pt x="73269" y="70191"/>
                    </a:lnTo>
                    <a:cubicBezTo>
                      <a:pt x="81578" y="70191"/>
                      <a:pt x="87138" y="70191"/>
                      <a:pt x="101198" y="70191"/>
                    </a:cubicBezTo>
                    <a:cubicBezTo>
                      <a:pt x="116344" y="70191"/>
                      <a:pt x="119604" y="70191"/>
                      <a:pt x="124205" y="70191"/>
                    </a:cubicBezTo>
                    <a:lnTo>
                      <a:pt x="128041" y="70191"/>
                    </a:lnTo>
                    <a:cubicBezTo>
                      <a:pt x="128041" y="78435"/>
                      <a:pt x="128041" y="83676"/>
                      <a:pt x="128041" y="97544"/>
                    </a:cubicBezTo>
                    <a:cubicBezTo>
                      <a:pt x="128041" y="107834"/>
                      <a:pt x="128041" y="112371"/>
                      <a:pt x="128041" y="124770"/>
                    </a:cubicBezTo>
                    <a:cubicBezTo>
                      <a:pt x="109570" y="131289"/>
                      <a:pt x="90141" y="134676"/>
                      <a:pt x="70521" y="134868"/>
                    </a:cubicBezTo>
                  </a:path>
                </a:pathLst>
              </a:custGeom>
              <a:grpFill/>
              <a:ln w="6363" cap="flat">
                <a:noFill/>
                <a:prstDash val="solid"/>
                <a:miter/>
              </a:ln>
            </p:spPr>
            <p:txBody>
              <a:bodyPr rtlCol="0" anchor="ctr"/>
              <a:lstStyle/>
              <a:p>
                <a:endParaRPr lang="sv-SE" dirty="0">
                  <a:solidFill>
                    <a:schemeClr val="bg1"/>
                  </a:solidFill>
                </a:endParaRPr>
              </a:p>
            </p:txBody>
          </p:sp>
          <p:sp>
            <p:nvSpPr>
              <p:cNvPr id="35" name="Frihandsfigur: Form 34">
                <a:extLst>
                  <a:ext uri="{FF2B5EF4-FFF2-40B4-BE49-F238E27FC236}">
                    <a16:creationId xmlns:a16="http://schemas.microsoft.com/office/drawing/2014/main" id="{2D466CBF-0593-42AD-9910-11A2A369C280}"/>
                  </a:ext>
                </a:extLst>
              </p:cNvPr>
              <p:cNvSpPr/>
              <p:nvPr/>
            </p:nvSpPr>
            <p:spPr>
              <a:xfrm>
                <a:off x="11470898" y="6235229"/>
                <a:ext cx="88899" cy="134718"/>
              </a:xfrm>
              <a:custGeom>
                <a:avLst/>
                <a:gdLst>
                  <a:gd name="connsiteX0" fmla="*/ 33772 w 88899"/>
                  <a:gd name="connsiteY0" fmla="*/ 133684 h 134718"/>
                  <a:gd name="connsiteX1" fmla="*/ -1570 w 88899"/>
                  <a:gd name="connsiteY1" fmla="*/ 124481 h 134718"/>
                  <a:gd name="connsiteX2" fmla="*/ -1570 w 88899"/>
                  <a:gd name="connsiteY2" fmla="*/ 113169 h 134718"/>
                  <a:gd name="connsiteX3" fmla="*/ 31407 w 88899"/>
                  <a:gd name="connsiteY3" fmla="*/ 121989 h 134718"/>
                  <a:gd name="connsiteX4" fmla="*/ 61318 w 88899"/>
                  <a:gd name="connsiteY4" fmla="*/ 98726 h 134718"/>
                  <a:gd name="connsiteX5" fmla="*/ 25656 w 88899"/>
                  <a:gd name="connsiteY5" fmla="*/ 70093 h 134718"/>
                  <a:gd name="connsiteX6" fmla="*/ 1498 w 88899"/>
                  <a:gd name="connsiteY6" fmla="*/ 36540 h 134718"/>
                  <a:gd name="connsiteX7" fmla="*/ 47641 w 88899"/>
                  <a:gd name="connsiteY7" fmla="*/ -975 h 134718"/>
                  <a:gd name="connsiteX8" fmla="*/ 81322 w 88899"/>
                  <a:gd name="connsiteY8" fmla="*/ 7845 h 134718"/>
                  <a:gd name="connsiteX9" fmla="*/ 79532 w 88899"/>
                  <a:gd name="connsiteY9" fmla="*/ 17048 h 134718"/>
                  <a:gd name="connsiteX10" fmla="*/ 51411 w 88899"/>
                  <a:gd name="connsiteY10" fmla="*/ 11296 h 134718"/>
                  <a:gd name="connsiteX11" fmla="*/ 27445 w 88899"/>
                  <a:gd name="connsiteY11" fmla="*/ 31492 h 134718"/>
                  <a:gd name="connsiteX12" fmla="*/ 68156 w 88899"/>
                  <a:gd name="connsiteY12" fmla="*/ 62871 h 134718"/>
                  <a:gd name="connsiteX13" fmla="*/ 87329 w 88899"/>
                  <a:gd name="connsiteY13" fmla="*/ 93165 h 134718"/>
                  <a:gd name="connsiteX14" fmla="*/ 68604 w 88899"/>
                  <a:gd name="connsiteY14" fmla="*/ 125568 h 134718"/>
                  <a:gd name="connsiteX15" fmla="*/ 33453 w 88899"/>
                  <a:gd name="connsiteY15" fmla="*/ 133684 h 13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899" h="134718">
                    <a:moveTo>
                      <a:pt x="33772" y="133684"/>
                    </a:moveTo>
                    <a:cubicBezTo>
                      <a:pt x="21438" y="133301"/>
                      <a:pt x="9358" y="130169"/>
                      <a:pt x="-1570" y="124481"/>
                    </a:cubicBezTo>
                    <a:lnTo>
                      <a:pt x="-1570" y="113169"/>
                    </a:lnTo>
                    <a:cubicBezTo>
                      <a:pt x="8400" y="119113"/>
                      <a:pt x="19776" y="122181"/>
                      <a:pt x="31407" y="121989"/>
                    </a:cubicBezTo>
                    <a:cubicBezTo>
                      <a:pt x="47258" y="121989"/>
                      <a:pt x="61318" y="112786"/>
                      <a:pt x="61318" y="98726"/>
                    </a:cubicBezTo>
                    <a:cubicBezTo>
                      <a:pt x="61318" y="84665"/>
                      <a:pt x="49622" y="83195"/>
                      <a:pt x="25656" y="70093"/>
                    </a:cubicBezTo>
                    <a:cubicBezTo>
                      <a:pt x="11915" y="62680"/>
                      <a:pt x="1498" y="53668"/>
                      <a:pt x="1498" y="36540"/>
                    </a:cubicBezTo>
                    <a:cubicBezTo>
                      <a:pt x="1498" y="16728"/>
                      <a:pt x="19712" y="-975"/>
                      <a:pt x="47641" y="-975"/>
                    </a:cubicBezTo>
                    <a:cubicBezTo>
                      <a:pt x="59400" y="-771"/>
                      <a:pt x="70968" y="2252"/>
                      <a:pt x="81322" y="7845"/>
                    </a:cubicBezTo>
                    <a:lnTo>
                      <a:pt x="79532" y="17048"/>
                    </a:lnTo>
                    <a:cubicBezTo>
                      <a:pt x="70648" y="13303"/>
                      <a:pt x="61062" y="11353"/>
                      <a:pt x="51411" y="11296"/>
                    </a:cubicBezTo>
                    <a:cubicBezTo>
                      <a:pt x="37926" y="11296"/>
                      <a:pt x="27445" y="19221"/>
                      <a:pt x="27445" y="31492"/>
                    </a:cubicBezTo>
                    <a:cubicBezTo>
                      <a:pt x="27445" y="46830"/>
                      <a:pt x="45468" y="49131"/>
                      <a:pt x="68156" y="62871"/>
                    </a:cubicBezTo>
                    <a:cubicBezTo>
                      <a:pt x="79596" y="68694"/>
                      <a:pt x="86946" y="80319"/>
                      <a:pt x="87329" y="93165"/>
                    </a:cubicBezTo>
                    <a:cubicBezTo>
                      <a:pt x="87393" y="106561"/>
                      <a:pt x="80235" y="118921"/>
                      <a:pt x="68604" y="125568"/>
                    </a:cubicBezTo>
                    <a:cubicBezTo>
                      <a:pt x="57802" y="131384"/>
                      <a:pt x="45660" y="134196"/>
                      <a:pt x="33453" y="133684"/>
                    </a:cubicBezTo>
                  </a:path>
                </a:pathLst>
              </a:custGeom>
              <a:grpFill/>
              <a:ln w="6363" cap="flat">
                <a:noFill/>
                <a:prstDash val="solid"/>
                <a:miter/>
              </a:ln>
            </p:spPr>
            <p:txBody>
              <a:bodyPr rtlCol="0" anchor="ctr"/>
              <a:lstStyle/>
              <a:p>
                <a:endParaRPr lang="sv-SE" dirty="0">
                  <a:solidFill>
                    <a:schemeClr val="bg1"/>
                  </a:solidFill>
                </a:endParaRPr>
              </a:p>
            </p:txBody>
          </p:sp>
          <p:sp>
            <p:nvSpPr>
              <p:cNvPr id="36" name="Frihandsfigur: Form 35">
                <a:extLst>
                  <a:ext uri="{FF2B5EF4-FFF2-40B4-BE49-F238E27FC236}">
                    <a16:creationId xmlns:a16="http://schemas.microsoft.com/office/drawing/2014/main" id="{E4B34ECA-0602-404D-9ABF-86B0A4FD8E39}"/>
                  </a:ext>
                </a:extLst>
              </p:cNvPr>
              <p:cNvSpPr/>
              <p:nvPr/>
            </p:nvSpPr>
            <p:spPr>
              <a:xfrm>
                <a:off x="10351250" y="6442491"/>
                <a:ext cx="115997" cy="131400"/>
              </a:xfrm>
              <a:custGeom>
                <a:avLst/>
                <a:gdLst>
                  <a:gd name="connsiteX0" fmla="*/ 114428 w 115997"/>
                  <a:gd name="connsiteY0" fmla="*/ 130425 h 131400"/>
                  <a:gd name="connsiteX1" fmla="*/ 97619 w 115997"/>
                  <a:gd name="connsiteY1" fmla="*/ 130425 h 131400"/>
                  <a:gd name="connsiteX2" fmla="*/ 79341 w 115997"/>
                  <a:gd name="connsiteY2" fmla="*/ 130425 h 131400"/>
                  <a:gd name="connsiteX3" fmla="*/ 53329 w 115997"/>
                  <a:gd name="connsiteY3" fmla="*/ 99173 h 131400"/>
                  <a:gd name="connsiteX4" fmla="*/ 32047 w 115997"/>
                  <a:gd name="connsiteY4" fmla="*/ 74631 h 131400"/>
                  <a:gd name="connsiteX5" fmla="*/ 25145 w 115997"/>
                  <a:gd name="connsiteY5" fmla="*/ 81022 h 131400"/>
                  <a:gd name="connsiteX6" fmla="*/ 25720 w 115997"/>
                  <a:gd name="connsiteY6" fmla="*/ 130105 h 131400"/>
                  <a:gd name="connsiteX7" fmla="*/ 12235 w 115997"/>
                  <a:gd name="connsiteY7" fmla="*/ 130105 h 131400"/>
                  <a:gd name="connsiteX8" fmla="*/ -1570 w 115997"/>
                  <a:gd name="connsiteY8" fmla="*/ 130105 h 131400"/>
                  <a:gd name="connsiteX9" fmla="*/ -995 w 115997"/>
                  <a:gd name="connsiteY9" fmla="*/ 62999 h 131400"/>
                  <a:gd name="connsiteX10" fmla="*/ -1570 w 115997"/>
                  <a:gd name="connsiteY10" fmla="*/ -911 h 131400"/>
                  <a:gd name="connsiteX11" fmla="*/ 11851 w 115997"/>
                  <a:gd name="connsiteY11" fmla="*/ -911 h 131400"/>
                  <a:gd name="connsiteX12" fmla="*/ 25720 w 115997"/>
                  <a:gd name="connsiteY12" fmla="*/ -911 h 131400"/>
                  <a:gd name="connsiteX13" fmla="*/ 25145 w 115997"/>
                  <a:gd name="connsiteY13" fmla="*/ 62999 h 131400"/>
                  <a:gd name="connsiteX14" fmla="*/ 55310 w 115997"/>
                  <a:gd name="connsiteY14" fmla="*/ 33728 h 131400"/>
                  <a:gd name="connsiteX15" fmla="*/ 89310 w 115997"/>
                  <a:gd name="connsiteY15" fmla="*/ -975 h 131400"/>
                  <a:gd name="connsiteX16" fmla="*/ 98834 w 115997"/>
                  <a:gd name="connsiteY16" fmla="*/ -975 h 131400"/>
                  <a:gd name="connsiteX17" fmla="*/ 108228 w 115997"/>
                  <a:gd name="connsiteY17" fmla="*/ -975 h 131400"/>
                  <a:gd name="connsiteX18" fmla="*/ 49494 w 115997"/>
                  <a:gd name="connsiteY18" fmla="*/ 57056 h 131400"/>
                  <a:gd name="connsiteX19" fmla="*/ 73333 w 115997"/>
                  <a:gd name="connsiteY19" fmla="*/ 84090 h 131400"/>
                  <a:gd name="connsiteX20" fmla="*/ 114428 w 115997"/>
                  <a:gd name="connsiteY20" fmla="*/ 130105 h 13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97" h="131400">
                    <a:moveTo>
                      <a:pt x="114428" y="130425"/>
                    </a:moveTo>
                    <a:cubicBezTo>
                      <a:pt x="109890" y="130425"/>
                      <a:pt x="103882" y="130425"/>
                      <a:pt x="97619" y="130425"/>
                    </a:cubicBezTo>
                    <a:cubicBezTo>
                      <a:pt x="91356" y="130425"/>
                      <a:pt x="84837" y="130425"/>
                      <a:pt x="79341" y="130425"/>
                    </a:cubicBezTo>
                    <a:cubicBezTo>
                      <a:pt x="70265" y="119496"/>
                      <a:pt x="64577" y="112274"/>
                      <a:pt x="53329" y="99173"/>
                    </a:cubicBezTo>
                    <a:cubicBezTo>
                      <a:pt x="43679" y="87861"/>
                      <a:pt x="32047" y="74631"/>
                      <a:pt x="32047" y="74631"/>
                    </a:cubicBezTo>
                    <a:lnTo>
                      <a:pt x="25145" y="81022"/>
                    </a:lnTo>
                    <a:cubicBezTo>
                      <a:pt x="25145" y="104285"/>
                      <a:pt x="25145" y="115406"/>
                      <a:pt x="25720" y="130105"/>
                    </a:cubicBezTo>
                    <a:cubicBezTo>
                      <a:pt x="21310" y="130105"/>
                      <a:pt x="16772" y="130105"/>
                      <a:pt x="12235" y="130105"/>
                    </a:cubicBezTo>
                    <a:cubicBezTo>
                      <a:pt x="7697" y="130105"/>
                      <a:pt x="2968" y="130105"/>
                      <a:pt x="-1570" y="130105"/>
                    </a:cubicBezTo>
                    <a:cubicBezTo>
                      <a:pt x="-1570" y="108121"/>
                      <a:pt x="-995" y="79936"/>
                      <a:pt x="-995" y="62999"/>
                    </a:cubicBezTo>
                    <a:cubicBezTo>
                      <a:pt x="-995" y="46063"/>
                      <a:pt x="-1570" y="10465"/>
                      <a:pt x="-1570" y="-911"/>
                    </a:cubicBezTo>
                    <a:cubicBezTo>
                      <a:pt x="2712" y="-911"/>
                      <a:pt x="7250" y="-911"/>
                      <a:pt x="11851" y="-911"/>
                    </a:cubicBezTo>
                    <a:cubicBezTo>
                      <a:pt x="16453" y="-911"/>
                      <a:pt x="21182" y="-911"/>
                      <a:pt x="25720" y="-911"/>
                    </a:cubicBezTo>
                    <a:cubicBezTo>
                      <a:pt x="25720" y="12894"/>
                      <a:pt x="25145" y="41845"/>
                      <a:pt x="25145" y="62999"/>
                    </a:cubicBezTo>
                    <a:cubicBezTo>
                      <a:pt x="37927" y="51048"/>
                      <a:pt x="45532" y="43379"/>
                      <a:pt x="55310" y="33728"/>
                    </a:cubicBezTo>
                    <a:cubicBezTo>
                      <a:pt x="61701" y="27337"/>
                      <a:pt x="80875" y="7781"/>
                      <a:pt x="89310" y="-975"/>
                    </a:cubicBezTo>
                    <a:cubicBezTo>
                      <a:pt x="92890" y="-975"/>
                      <a:pt x="95702" y="-975"/>
                      <a:pt x="98834" y="-975"/>
                    </a:cubicBezTo>
                    <a:cubicBezTo>
                      <a:pt x="101965" y="-975"/>
                      <a:pt x="104777" y="-975"/>
                      <a:pt x="108228" y="-975"/>
                    </a:cubicBezTo>
                    <a:cubicBezTo>
                      <a:pt x="87841" y="18518"/>
                      <a:pt x="68987" y="37371"/>
                      <a:pt x="49494" y="57056"/>
                    </a:cubicBezTo>
                    <a:lnTo>
                      <a:pt x="73333" y="84090"/>
                    </a:lnTo>
                    <a:cubicBezTo>
                      <a:pt x="86115" y="98853"/>
                      <a:pt x="97875" y="111955"/>
                      <a:pt x="114428" y="130105"/>
                    </a:cubicBezTo>
                  </a:path>
                </a:pathLst>
              </a:custGeom>
              <a:grpFill/>
              <a:ln w="6363" cap="flat">
                <a:noFill/>
                <a:prstDash val="solid"/>
                <a:miter/>
              </a:ln>
            </p:spPr>
            <p:txBody>
              <a:bodyPr rtlCol="0" anchor="ctr"/>
              <a:lstStyle/>
              <a:p>
                <a:endParaRPr lang="sv-SE" dirty="0">
                  <a:solidFill>
                    <a:schemeClr val="bg1"/>
                  </a:solidFill>
                </a:endParaRPr>
              </a:p>
            </p:txBody>
          </p:sp>
          <p:sp>
            <p:nvSpPr>
              <p:cNvPr id="37" name="Frihandsfigur: Form 36">
                <a:extLst>
                  <a:ext uri="{FF2B5EF4-FFF2-40B4-BE49-F238E27FC236}">
                    <a16:creationId xmlns:a16="http://schemas.microsoft.com/office/drawing/2014/main" id="{50FFA9AF-C47A-4411-9415-ECE156FE1C89}"/>
                  </a:ext>
                </a:extLst>
              </p:cNvPr>
              <p:cNvSpPr/>
              <p:nvPr/>
            </p:nvSpPr>
            <p:spPr>
              <a:xfrm>
                <a:off x="10469293" y="6440445"/>
                <a:ext cx="150829" cy="136704"/>
              </a:xfrm>
              <a:custGeom>
                <a:avLst/>
                <a:gdLst>
                  <a:gd name="connsiteX0" fmla="*/ 73845 w 150829"/>
                  <a:gd name="connsiteY0" fmla="*/ 8867 h 136704"/>
                  <a:gd name="connsiteX1" fmla="*/ 28212 w 150829"/>
                  <a:gd name="connsiteY1" fmla="*/ 67601 h 136704"/>
                  <a:gd name="connsiteX2" fmla="*/ 73845 w 150829"/>
                  <a:gd name="connsiteY2" fmla="*/ 126079 h 136704"/>
                  <a:gd name="connsiteX3" fmla="*/ 119477 w 150829"/>
                  <a:gd name="connsiteY3" fmla="*/ 67601 h 136704"/>
                  <a:gd name="connsiteX4" fmla="*/ 73845 w 150829"/>
                  <a:gd name="connsiteY4" fmla="*/ 8867 h 136704"/>
                  <a:gd name="connsiteX5" fmla="*/ 73845 w 150829"/>
                  <a:gd name="connsiteY5" fmla="*/ 135730 h 136704"/>
                  <a:gd name="connsiteX6" fmla="*/ -1570 w 150829"/>
                  <a:gd name="connsiteY6" fmla="*/ 67601 h 136704"/>
                  <a:gd name="connsiteX7" fmla="*/ 73845 w 150829"/>
                  <a:gd name="connsiteY7" fmla="*/ -975 h 136704"/>
                  <a:gd name="connsiteX8" fmla="*/ 149259 w 150829"/>
                  <a:gd name="connsiteY8" fmla="*/ 67601 h 136704"/>
                  <a:gd name="connsiteX9" fmla="*/ 73845 w 150829"/>
                  <a:gd name="connsiteY9" fmla="*/ 135730 h 1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829" h="136704">
                    <a:moveTo>
                      <a:pt x="73845" y="8867"/>
                    </a:moveTo>
                    <a:cubicBezTo>
                      <a:pt x="52371" y="8867"/>
                      <a:pt x="28212" y="29958"/>
                      <a:pt x="28212" y="67601"/>
                    </a:cubicBezTo>
                    <a:cubicBezTo>
                      <a:pt x="28212" y="105245"/>
                      <a:pt x="52243" y="126079"/>
                      <a:pt x="73845" y="126079"/>
                    </a:cubicBezTo>
                    <a:cubicBezTo>
                      <a:pt x="95446" y="126079"/>
                      <a:pt x="119477" y="105756"/>
                      <a:pt x="119477" y="67601"/>
                    </a:cubicBezTo>
                    <a:cubicBezTo>
                      <a:pt x="119477" y="29446"/>
                      <a:pt x="95638" y="8867"/>
                      <a:pt x="73845" y="8867"/>
                    </a:cubicBezTo>
                    <a:moveTo>
                      <a:pt x="73845" y="135730"/>
                    </a:moveTo>
                    <a:cubicBezTo>
                      <a:pt x="29491" y="135730"/>
                      <a:pt x="-1570" y="106650"/>
                      <a:pt x="-1570" y="67601"/>
                    </a:cubicBezTo>
                    <a:cubicBezTo>
                      <a:pt x="-1570" y="28552"/>
                      <a:pt x="29491" y="-975"/>
                      <a:pt x="73845" y="-975"/>
                    </a:cubicBezTo>
                    <a:cubicBezTo>
                      <a:pt x="118199" y="-975"/>
                      <a:pt x="149259" y="28680"/>
                      <a:pt x="149259" y="67601"/>
                    </a:cubicBezTo>
                    <a:cubicBezTo>
                      <a:pt x="149259" y="106522"/>
                      <a:pt x="118390" y="135730"/>
                      <a:pt x="73845" y="135730"/>
                    </a:cubicBezTo>
                  </a:path>
                </a:pathLst>
              </a:custGeom>
              <a:grpFill/>
              <a:ln w="6363" cap="flat">
                <a:noFill/>
                <a:prstDash val="solid"/>
                <a:miter/>
              </a:ln>
            </p:spPr>
            <p:txBody>
              <a:bodyPr rtlCol="0" anchor="ctr"/>
              <a:lstStyle/>
              <a:p>
                <a:endParaRPr lang="sv-SE" dirty="0">
                  <a:solidFill>
                    <a:schemeClr val="bg1"/>
                  </a:solidFill>
                </a:endParaRPr>
              </a:p>
            </p:txBody>
          </p:sp>
          <p:sp>
            <p:nvSpPr>
              <p:cNvPr id="38" name="Frihandsfigur: Form 37">
                <a:extLst>
                  <a:ext uri="{FF2B5EF4-FFF2-40B4-BE49-F238E27FC236}">
                    <a16:creationId xmlns:a16="http://schemas.microsoft.com/office/drawing/2014/main" id="{A0C8632E-594C-4B8F-92BB-90996E73ABBF}"/>
                  </a:ext>
                </a:extLst>
              </p:cNvPr>
              <p:cNvSpPr/>
              <p:nvPr/>
            </p:nvSpPr>
            <p:spPr>
              <a:xfrm>
                <a:off x="10637953" y="6441532"/>
                <a:ext cx="168659" cy="132422"/>
              </a:xfrm>
              <a:custGeom>
                <a:avLst/>
                <a:gdLst>
                  <a:gd name="connsiteX0" fmla="*/ 166962 w 168659"/>
                  <a:gd name="connsiteY0" fmla="*/ 131384 h 132422"/>
                  <a:gd name="connsiteX1" fmla="*/ 153285 w 168659"/>
                  <a:gd name="connsiteY1" fmla="*/ 131384 h 132422"/>
                  <a:gd name="connsiteX2" fmla="*/ 138969 w 168659"/>
                  <a:gd name="connsiteY2" fmla="*/ 131384 h 132422"/>
                  <a:gd name="connsiteX3" fmla="*/ 133345 w 168659"/>
                  <a:gd name="connsiteY3" fmla="*/ 78658 h 132422"/>
                  <a:gd name="connsiteX4" fmla="*/ 127658 w 168659"/>
                  <a:gd name="connsiteY4" fmla="*/ 36157 h 132422"/>
                  <a:gd name="connsiteX5" fmla="*/ 106247 w 168659"/>
                  <a:gd name="connsiteY5" fmla="*/ 78274 h 132422"/>
                  <a:gd name="connsiteX6" fmla="*/ 80044 w 168659"/>
                  <a:gd name="connsiteY6" fmla="*/ 131384 h 132422"/>
                  <a:gd name="connsiteX7" fmla="*/ 74676 w 168659"/>
                  <a:gd name="connsiteY7" fmla="*/ 131064 h 132422"/>
                  <a:gd name="connsiteX8" fmla="*/ 70074 w 168659"/>
                  <a:gd name="connsiteY8" fmla="*/ 131384 h 132422"/>
                  <a:gd name="connsiteX9" fmla="*/ 45341 w 168659"/>
                  <a:gd name="connsiteY9" fmla="*/ 82108 h 132422"/>
                  <a:gd name="connsiteX10" fmla="*/ 21310 w 168659"/>
                  <a:gd name="connsiteY10" fmla="*/ 36157 h 132422"/>
                  <a:gd name="connsiteX11" fmla="*/ 17348 w 168659"/>
                  <a:gd name="connsiteY11" fmla="*/ 79935 h 132422"/>
                  <a:gd name="connsiteX12" fmla="*/ 13705 w 168659"/>
                  <a:gd name="connsiteY12" fmla="*/ 131384 h 132422"/>
                  <a:gd name="connsiteX13" fmla="*/ 6100 w 168659"/>
                  <a:gd name="connsiteY13" fmla="*/ 131384 h 132422"/>
                  <a:gd name="connsiteX14" fmla="*/ -1570 w 168659"/>
                  <a:gd name="connsiteY14" fmla="*/ 131384 h 132422"/>
                  <a:gd name="connsiteX15" fmla="*/ 4821 w 168659"/>
                  <a:gd name="connsiteY15" fmla="*/ 65045 h 132422"/>
                  <a:gd name="connsiteX16" fmla="*/ 11212 w 168659"/>
                  <a:gd name="connsiteY16" fmla="*/ -975 h 132422"/>
                  <a:gd name="connsiteX17" fmla="*/ 20416 w 168659"/>
                  <a:gd name="connsiteY17" fmla="*/ -975 h 132422"/>
                  <a:gd name="connsiteX18" fmla="*/ 32111 w 168659"/>
                  <a:gd name="connsiteY18" fmla="*/ -975 h 132422"/>
                  <a:gd name="connsiteX19" fmla="*/ 55374 w 168659"/>
                  <a:gd name="connsiteY19" fmla="*/ 45424 h 132422"/>
                  <a:gd name="connsiteX20" fmla="*/ 82856 w 168659"/>
                  <a:gd name="connsiteY20" fmla="*/ 96552 h 132422"/>
                  <a:gd name="connsiteX21" fmla="*/ 105544 w 168659"/>
                  <a:gd name="connsiteY21" fmla="*/ 51112 h 132422"/>
                  <a:gd name="connsiteX22" fmla="*/ 131108 w 168659"/>
                  <a:gd name="connsiteY22" fmla="*/ -720 h 132422"/>
                  <a:gd name="connsiteX23" fmla="*/ 139353 w 168659"/>
                  <a:gd name="connsiteY23" fmla="*/ -336 h 132422"/>
                  <a:gd name="connsiteX24" fmla="*/ 149962 w 168659"/>
                  <a:gd name="connsiteY24" fmla="*/ -720 h 132422"/>
                  <a:gd name="connsiteX25" fmla="*/ 157631 w 168659"/>
                  <a:gd name="connsiteY25" fmla="*/ 61977 h 132422"/>
                  <a:gd name="connsiteX26" fmla="*/ 167090 w 168659"/>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659" h="132422">
                    <a:moveTo>
                      <a:pt x="166962" y="131384"/>
                    </a:moveTo>
                    <a:cubicBezTo>
                      <a:pt x="163063" y="131384"/>
                      <a:pt x="158206" y="131384"/>
                      <a:pt x="153285" y="131384"/>
                    </a:cubicBezTo>
                    <a:cubicBezTo>
                      <a:pt x="148364" y="131384"/>
                      <a:pt x="143315" y="131384"/>
                      <a:pt x="138969" y="131384"/>
                    </a:cubicBezTo>
                    <a:lnTo>
                      <a:pt x="133345" y="78658"/>
                    </a:lnTo>
                    <a:cubicBezTo>
                      <a:pt x="131492" y="62488"/>
                      <a:pt x="127658" y="36157"/>
                      <a:pt x="127658" y="36157"/>
                    </a:cubicBezTo>
                    <a:cubicBezTo>
                      <a:pt x="121650" y="47916"/>
                      <a:pt x="118071" y="54499"/>
                      <a:pt x="106247" y="78274"/>
                    </a:cubicBezTo>
                    <a:lnTo>
                      <a:pt x="80044" y="131384"/>
                    </a:lnTo>
                    <a:cubicBezTo>
                      <a:pt x="78254" y="131192"/>
                      <a:pt x="76465" y="131064"/>
                      <a:pt x="74676" y="131064"/>
                    </a:cubicBezTo>
                    <a:cubicBezTo>
                      <a:pt x="73142" y="131064"/>
                      <a:pt x="71608" y="131128"/>
                      <a:pt x="70074" y="131384"/>
                    </a:cubicBezTo>
                    <a:cubicBezTo>
                      <a:pt x="60232" y="110996"/>
                      <a:pt x="59721" y="110868"/>
                      <a:pt x="45341" y="82108"/>
                    </a:cubicBezTo>
                    <a:cubicBezTo>
                      <a:pt x="34987" y="61401"/>
                      <a:pt x="31536" y="54499"/>
                      <a:pt x="21310" y="36157"/>
                    </a:cubicBezTo>
                    <a:cubicBezTo>
                      <a:pt x="19329" y="57183"/>
                      <a:pt x="19329" y="55969"/>
                      <a:pt x="17348" y="79935"/>
                    </a:cubicBezTo>
                    <a:cubicBezTo>
                      <a:pt x="15686" y="99939"/>
                      <a:pt x="15366" y="110485"/>
                      <a:pt x="13705" y="131384"/>
                    </a:cubicBezTo>
                    <a:cubicBezTo>
                      <a:pt x="11084" y="131384"/>
                      <a:pt x="8592" y="131384"/>
                      <a:pt x="6100" y="131384"/>
                    </a:cubicBezTo>
                    <a:cubicBezTo>
                      <a:pt x="3607" y="131384"/>
                      <a:pt x="1051" y="131384"/>
                      <a:pt x="-1570" y="131384"/>
                    </a:cubicBezTo>
                    <a:cubicBezTo>
                      <a:pt x="795" y="109398"/>
                      <a:pt x="1881" y="97383"/>
                      <a:pt x="4821" y="65045"/>
                    </a:cubicBezTo>
                    <a:cubicBezTo>
                      <a:pt x="7761" y="32706"/>
                      <a:pt x="9550" y="19923"/>
                      <a:pt x="11212" y="-975"/>
                    </a:cubicBezTo>
                    <a:cubicBezTo>
                      <a:pt x="14344" y="-975"/>
                      <a:pt x="17603" y="-975"/>
                      <a:pt x="20416" y="-975"/>
                    </a:cubicBezTo>
                    <a:cubicBezTo>
                      <a:pt x="24506" y="-975"/>
                      <a:pt x="28468" y="-975"/>
                      <a:pt x="32111" y="-975"/>
                    </a:cubicBezTo>
                    <a:cubicBezTo>
                      <a:pt x="38502" y="12702"/>
                      <a:pt x="41186" y="18198"/>
                      <a:pt x="55374" y="45424"/>
                    </a:cubicBezTo>
                    <a:cubicBezTo>
                      <a:pt x="69946" y="73736"/>
                      <a:pt x="74548" y="81022"/>
                      <a:pt x="82856" y="96552"/>
                    </a:cubicBezTo>
                    <a:cubicBezTo>
                      <a:pt x="91036" y="80702"/>
                      <a:pt x="95638" y="71436"/>
                      <a:pt x="105544" y="51112"/>
                    </a:cubicBezTo>
                    <a:cubicBezTo>
                      <a:pt x="117751" y="26570"/>
                      <a:pt x="125165" y="11296"/>
                      <a:pt x="131108" y="-720"/>
                    </a:cubicBezTo>
                    <a:cubicBezTo>
                      <a:pt x="133729" y="-464"/>
                      <a:pt x="136477" y="-336"/>
                      <a:pt x="139353" y="-336"/>
                    </a:cubicBezTo>
                    <a:cubicBezTo>
                      <a:pt x="142804" y="-336"/>
                      <a:pt x="146383" y="-336"/>
                      <a:pt x="149962" y="-720"/>
                    </a:cubicBezTo>
                    <a:cubicBezTo>
                      <a:pt x="151624" y="16536"/>
                      <a:pt x="153285" y="30021"/>
                      <a:pt x="157631" y="61977"/>
                    </a:cubicBezTo>
                    <a:cubicBezTo>
                      <a:pt x="163063" y="101793"/>
                      <a:pt x="164342" y="113808"/>
                      <a:pt x="167090" y="131448"/>
                    </a:cubicBezTo>
                  </a:path>
                </a:pathLst>
              </a:custGeom>
              <a:grpFill/>
              <a:ln w="6363" cap="flat">
                <a:noFill/>
                <a:prstDash val="solid"/>
                <a:miter/>
              </a:ln>
            </p:spPr>
            <p:txBody>
              <a:bodyPr rtlCol="0" anchor="ctr"/>
              <a:lstStyle/>
              <a:p>
                <a:endParaRPr lang="sv-SE" dirty="0">
                  <a:solidFill>
                    <a:schemeClr val="bg1"/>
                  </a:solidFill>
                </a:endParaRPr>
              </a:p>
            </p:txBody>
          </p:sp>
          <p:sp>
            <p:nvSpPr>
              <p:cNvPr id="39" name="Frihandsfigur: Form 38">
                <a:extLst>
                  <a:ext uri="{FF2B5EF4-FFF2-40B4-BE49-F238E27FC236}">
                    <a16:creationId xmlns:a16="http://schemas.microsoft.com/office/drawing/2014/main" id="{AAF84DC5-A694-4242-AE56-9868613A74FA}"/>
                  </a:ext>
                </a:extLst>
              </p:cNvPr>
              <p:cNvSpPr/>
              <p:nvPr/>
            </p:nvSpPr>
            <p:spPr>
              <a:xfrm>
                <a:off x="10827191" y="6441532"/>
                <a:ext cx="168723" cy="132422"/>
              </a:xfrm>
              <a:custGeom>
                <a:avLst/>
                <a:gdLst>
                  <a:gd name="connsiteX0" fmla="*/ 166962 w 168723"/>
                  <a:gd name="connsiteY0" fmla="*/ 131384 h 132422"/>
                  <a:gd name="connsiteX1" fmla="*/ 153286 w 168723"/>
                  <a:gd name="connsiteY1" fmla="*/ 131384 h 132422"/>
                  <a:gd name="connsiteX2" fmla="*/ 138970 w 168723"/>
                  <a:gd name="connsiteY2" fmla="*/ 131384 h 132422"/>
                  <a:gd name="connsiteX3" fmla="*/ 133282 w 168723"/>
                  <a:gd name="connsiteY3" fmla="*/ 78658 h 132422"/>
                  <a:gd name="connsiteX4" fmla="*/ 127658 w 168723"/>
                  <a:gd name="connsiteY4" fmla="*/ 36157 h 132422"/>
                  <a:gd name="connsiteX5" fmla="*/ 106247 w 168723"/>
                  <a:gd name="connsiteY5" fmla="*/ 78274 h 132422"/>
                  <a:gd name="connsiteX6" fmla="*/ 80044 w 168723"/>
                  <a:gd name="connsiteY6" fmla="*/ 131384 h 132422"/>
                  <a:gd name="connsiteX7" fmla="*/ 74612 w 168723"/>
                  <a:gd name="connsiteY7" fmla="*/ 131064 h 132422"/>
                  <a:gd name="connsiteX8" fmla="*/ 70074 w 168723"/>
                  <a:gd name="connsiteY8" fmla="*/ 131384 h 132422"/>
                  <a:gd name="connsiteX9" fmla="*/ 45341 w 168723"/>
                  <a:gd name="connsiteY9" fmla="*/ 82108 h 132422"/>
                  <a:gd name="connsiteX10" fmla="*/ 21310 w 168723"/>
                  <a:gd name="connsiteY10" fmla="*/ 36157 h 132422"/>
                  <a:gd name="connsiteX11" fmla="*/ 17348 w 168723"/>
                  <a:gd name="connsiteY11" fmla="*/ 79935 h 132422"/>
                  <a:gd name="connsiteX12" fmla="*/ 13705 w 168723"/>
                  <a:gd name="connsiteY12" fmla="*/ 131384 h 132422"/>
                  <a:gd name="connsiteX13" fmla="*/ 6036 w 168723"/>
                  <a:gd name="connsiteY13" fmla="*/ 131384 h 132422"/>
                  <a:gd name="connsiteX14" fmla="*/ -1570 w 168723"/>
                  <a:gd name="connsiteY14" fmla="*/ 131384 h 132422"/>
                  <a:gd name="connsiteX15" fmla="*/ 4821 w 168723"/>
                  <a:gd name="connsiteY15" fmla="*/ 65045 h 132422"/>
                  <a:gd name="connsiteX16" fmla="*/ 11212 w 168723"/>
                  <a:gd name="connsiteY16" fmla="*/ -975 h 132422"/>
                  <a:gd name="connsiteX17" fmla="*/ 20416 w 168723"/>
                  <a:gd name="connsiteY17" fmla="*/ -975 h 132422"/>
                  <a:gd name="connsiteX18" fmla="*/ 32111 w 168723"/>
                  <a:gd name="connsiteY18" fmla="*/ -975 h 132422"/>
                  <a:gd name="connsiteX19" fmla="*/ 55374 w 168723"/>
                  <a:gd name="connsiteY19" fmla="*/ 45424 h 132422"/>
                  <a:gd name="connsiteX20" fmla="*/ 82792 w 168723"/>
                  <a:gd name="connsiteY20" fmla="*/ 96552 h 132422"/>
                  <a:gd name="connsiteX21" fmla="*/ 105544 w 168723"/>
                  <a:gd name="connsiteY21" fmla="*/ 51112 h 132422"/>
                  <a:gd name="connsiteX22" fmla="*/ 131108 w 168723"/>
                  <a:gd name="connsiteY22" fmla="*/ -720 h 132422"/>
                  <a:gd name="connsiteX23" fmla="*/ 139417 w 168723"/>
                  <a:gd name="connsiteY23" fmla="*/ -336 h 132422"/>
                  <a:gd name="connsiteX24" fmla="*/ 150026 w 168723"/>
                  <a:gd name="connsiteY24" fmla="*/ -720 h 132422"/>
                  <a:gd name="connsiteX25" fmla="*/ 157695 w 168723"/>
                  <a:gd name="connsiteY25" fmla="*/ 61977 h 132422"/>
                  <a:gd name="connsiteX26" fmla="*/ 167154 w 168723"/>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723" h="132422">
                    <a:moveTo>
                      <a:pt x="166962" y="131384"/>
                    </a:moveTo>
                    <a:cubicBezTo>
                      <a:pt x="162999" y="131384"/>
                      <a:pt x="158206" y="131384"/>
                      <a:pt x="153286" y="131384"/>
                    </a:cubicBezTo>
                    <a:cubicBezTo>
                      <a:pt x="148364" y="131384"/>
                      <a:pt x="143315" y="131384"/>
                      <a:pt x="138970" y="131384"/>
                    </a:cubicBezTo>
                    <a:lnTo>
                      <a:pt x="133282" y="78658"/>
                    </a:lnTo>
                    <a:cubicBezTo>
                      <a:pt x="131492" y="62488"/>
                      <a:pt x="127658" y="36157"/>
                      <a:pt x="127658" y="36157"/>
                    </a:cubicBezTo>
                    <a:cubicBezTo>
                      <a:pt x="121650" y="47916"/>
                      <a:pt x="118071" y="54499"/>
                      <a:pt x="106247" y="78274"/>
                    </a:cubicBezTo>
                    <a:lnTo>
                      <a:pt x="80044" y="131384"/>
                    </a:lnTo>
                    <a:cubicBezTo>
                      <a:pt x="78255" y="131192"/>
                      <a:pt x="76401" y="131064"/>
                      <a:pt x="74612" y="131064"/>
                    </a:cubicBezTo>
                    <a:cubicBezTo>
                      <a:pt x="73078" y="131064"/>
                      <a:pt x="71544" y="131128"/>
                      <a:pt x="70074" y="131384"/>
                    </a:cubicBezTo>
                    <a:cubicBezTo>
                      <a:pt x="60232" y="110996"/>
                      <a:pt x="59657" y="110868"/>
                      <a:pt x="45341" y="82108"/>
                    </a:cubicBezTo>
                    <a:cubicBezTo>
                      <a:pt x="34987" y="61401"/>
                      <a:pt x="31536" y="54499"/>
                      <a:pt x="21310" y="36157"/>
                    </a:cubicBezTo>
                    <a:cubicBezTo>
                      <a:pt x="19329" y="57183"/>
                      <a:pt x="19329" y="55969"/>
                      <a:pt x="17348" y="79935"/>
                    </a:cubicBezTo>
                    <a:cubicBezTo>
                      <a:pt x="15686" y="99939"/>
                      <a:pt x="15302" y="110485"/>
                      <a:pt x="13705" y="131384"/>
                    </a:cubicBezTo>
                    <a:cubicBezTo>
                      <a:pt x="11085" y="131384"/>
                      <a:pt x="8592" y="131384"/>
                      <a:pt x="6036" y="131384"/>
                    </a:cubicBezTo>
                    <a:cubicBezTo>
                      <a:pt x="3479" y="131384"/>
                      <a:pt x="1051" y="131384"/>
                      <a:pt x="-1570" y="131384"/>
                    </a:cubicBezTo>
                    <a:cubicBezTo>
                      <a:pt x="795" y="109398"/>
                      <a:pt x="1881" y="97383"/>
                      <a:pt x="4821" y="65045"/>
                    </a:cubicBezTo>
                    <a:cubicBezTo>
                      <a:pt x="7761" y="32706"/>
                      <a:pt x="9551" y="19923"/>
                      <a:pt x="11212" y="-975"/>
                    </a:cubicBezTo>
                    <a:cubicBezTo>
                      <a:pt x="14344" y="-975"/>
                      <a:pt x="17603" y="-975"/>
                      <a:pt x="20416" y="-975"/>
                    </a:cubicBezTo>
                    <a:cubicBezTo>
                      <a:pt x="24506" y="-975"/>
                      <a:pt x="28468" y="-975"/>
                      <a:pt x="32111" y="-975"/>
                    </a:cubicBezTo>
                    <a:cubicBezTo>
                      <a:pt x="38822" y="12702"/>
                      <a:pt x="41186" y="18198"/>
                      <a:pt x="55374" y="45424"/>
                    </a:cubicBezTo>
                    <a:cubicBezTo>
                      <a:pt x="69946" y="73736"/>
                      <a:pt x="74548" y="81022"/>
                      <a:pt x="82792" y="96552"/>
                    </a:cubicBezTo>
                    <a:cubicBezTo>
                      <a:pt x="90973" y="80702"/>
                      <a:pt x="95574" y="71436"/>
                      <a:pt x="105544" y="51112"/>
                    </a:cubicBezTo>
                    <a:cubicBezTo>
                      <a:pt x="117751" y="26570"/>
                      <a:pt x="125165" y="11296"/>
                      <a:pt x="131108" y="-720"/>
                    </a:cubicBezTo>
                    <a:cubicBezTo>
                      <a:pt x="133729" y="-720"/>
                      <a:pt x="136541" y="-336"/>
                      <a:pt x="139417" y="-336"/>
                    </a:cubicBezTo>
                    <a:cubicBezTo>
                      <a:pt x="142292" y="-336"/>
                      <a:pt x="146447" y="-336"/>
                      <a:pt x="150026" y="-720"/>
                    </a:cubicBezTo>
                    <a:cubicBezTo>
                      <a:pt x="151688" y="16536"/>
                      <a:pt x="153286" y="30021"/>
                      <a:pt x="157695" y="61977"/>
                    </a:cubicBezTo>
                    <a:cubicBezTo>
                      <a:pt x="163127" y="101793"/>
                      <a:pt x="164086" y="113808"/>
                      <a:pt x="167154" y="131448"/>
                    </a:cubicBezTo>
                  </a:path>
                </a:pathLst>
              </a:custGeom>
              <a:grpFill/>
              <a:ln w="6363" cap="flat">
                <a:noFill/>
                <a:prstDash val="solid"/>
                <a:miter/>
              </a:ln>
            </p:spPr>
            <p:txBody>
              <a:bodyPr rtlCol="0" anchor="ctr"/>
              <a:lstStyle/>
              <a:p>
                <a:endParaRPr lang="sv-SE" dirty="0">
                  <a:solidFill>
                    <a:schemeClr val="bg1"/>
                  </a:solidFill>
                </a:endParaRPr>
              </a:p>
            </p:txBody>
          </p:sp>
          <p:sp>
            <p:nvSpPr>
              <p:cNvPr id="40" name="Frihandsfigur: Form 39">
                <a:extLst>
                  <a:ext uri="{FF2B5EF4-FFF2-40B4-BE49-F238E27FC236}">
                    <a16:creationId xmlns:a16="http://schemas.microsoft.com/office/drawing/2014/main" id="{0744EAA3-4687-468D-A294-931296FCEE2E}"/>
                  </a:ext>
                </a:extLst>
              </p:cNvPr>
              <p:cNvSpPr/>
              <p:nvPr/>
            </p:nvSpPr>
            <p:spPr>
              <a:xfrm>
                <a:off x="11022949" y="6442810"/>
                <a:ext cx="120854" cy="133956"/>
              </a:xfrm>
              <a:custGeom>
                <a:avLst/>
                <a:gdLst>
                  <a:gd name="connsiteX0" fmla="*/ 43871 w 120854"/>
                  <a:gd name="connsiteY0" fmla="*/ 132854 h 133956"/>
                  <a:gd name="connsiteX1" fmla="*/ 3351 w 120854"/>
                  <a:gd name="connsiteY1" fmla="*/ 109718 h 133956"/>
                  <a:gd name="connsiteX2" fmla="*/ -994 w 120854"/>
                  <a:gd name="connsiteY2" fmla="*/ 78275 h 133956"/>
                  <a:gd name="connsiteX3" fmla="*/ -994 w 120854"/>
                  <a:gd name="connsiteY3" fmla="*/ 49578 h 133956"/>
                  <a:gd name="connsiteX4" fmla="*/ -1570 w 120854"/>
                  <a:gd name="connsiteY4" fmla="*/ -975 h 133956"/>
                  <a:gd name="connsiteX5" fmla="*/ 11660 w 120854"/>
                  <a:gd name="connsiteY5" fmla="*/ -975 h 133956"/>
                  <a:gd name="connsiteX6" fmla="*/ 26040 w 120854"/>
                  <a:gd name="connsiteY6" fmla="*/ -975 h 133956"/>
                  <a:gd name="connsiteX7" fmla="*/ 25528 w 120854"/>
                  <a:gd name="connsiteY7" fmla="*/ 47789 h 133956"/>
                  <a:gd name="connsiteX8" fmla="*/ 25528 w 120854"/>
                  <a:gd name="connsiteY8" fmla="*/ 84666 h 133956"/>
                  <a:gd name="connsiteX9" fmla="*/ 55694 w 120854"/>
                  <a:gd name="connsiteY9" fmla="*/ 114639 h 133956"/>
                  <a:gd name="connsiteX10" fmla="*/ 92059 w 120854"/>
                  <a:gd name="connsiteY10" fmla="*/ 98853 h 133956"/>
                  <a:gd name="connsiteX11" fmla="*/ 92059 w 120854"/>
                  <a:gd name="connsiteY11" fmla="*/ 57951 h 133956"/>
                  <a:gd name="connsiteX12" fmla="*/ 91484 w 120854"/>
                  <a:gd name="connsiteY12" fmla="*/ -975 h 133956"/>
                  <a:gd name="connsiteX13" fmla="*/ 105416 w 120854"/>
                  <a:gd name="connsiteY13" fmla="*/ -975 h 133956"/>
                  <a:gd name="connsiteX14" fmla="*/ 118966 w 120854"/>
                  <a:gd name="connsiteY14" fmla="*/ -975 h 133956"/>
                  <a:gd name="connsiteX15" fmla="*/ 118198 w 120854"/>
                  <a:gd name="connsiteY15" fmla="*/ 59931 h 133956"/>
                  <a:gd name="connsiteX16" fmla="*/ 119285 w 120854"/>
                  <a:gd name="connsiteY16" fmla="*/ 130233 h 133956"/>
                  <a:gd name="connsiteX17" fmla="*/ 105353 w 120854"/>
                  <a:gd name="connsiteY17" fmla="*/ 130233 h 133956"/>
                  <a:gd name="connsiteX18" fmla="*/ 91676 w 120854"/>
                  <a:gd name="connsiteY18" fmla="*/ 130233 h 133956"/>
                  <a:gd name="connsiteX19" fmla="*/ 91676 w 120854"/>
                  <a:gd name="connsiteY19" fmla="*/ 112402 h 133956"/>
                  <a:gd name="connsiteX20" fmla="*/ 43487 w 120854"/>
                  <a:gd name="connsiteY20" fmla="*/ 132981 h 13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854" h="133956">
                    <a:moveTo>
                      <a:pt x="43871" y="132854"/>
                    </a:moveTo>
                    <a:cubicBezTo>
                      <a:pt x="26999" y="133684"/>
                      <a:pt x="11212" y="124673"/>
                      <a:pt x="3351" y="109718"/>
                    </a:cubicBezTo>
                    <a:cubicBezTo>
                      <a:pt x="-419" y="99684"/>
                      <a:pt x="-1889" y="88947"/>
                      <a:pt x="-994" y="78275"/>
                    </a:cubicBezTo>
                    <a:lnTo>
                      <a:pt x="-994" y="49578"/>
                    </a:lnTo>
                    <a:cubicBezTo>
                      <a:pt x="-994" y="34687"/>
                      <a:pt x="-994" y="16281"/>
                      <a:pt x="-1570" y="-975"/>
                    </a:cubicBezTo>
                    <a:cubicBezTo>
                      <a:pt x="2456" y="-975"/>
                      <a:pt x="6931" y="-975"/>
                      <a:pt x="11660" y="-975"/>
                    </a:cubicBezTo>
                    <a:cubicBezTo>
                      <a:pt x="16389" y="-975"/>
                      <a:pt x="21246" y="-975"/>
                      <a:pt x="26040" y="-975"/>
                    </a:cubicBezTo>
                    <a:cubicBezTo>
                      <a:pt x="26040" y="16664"/>
                      <a:pt x="25528" y="30469"/>
                      <a:pt x="25528" y="47789"/>
                    </a:cubicBezTo>
                    <a:lnTo>
                      <a:pt x="25528" y="84666"/>
                    </a:lnTo>
                    <a:cubicBezTo>
                      <a:pt x="25528" y="101537"/>
                      <a:pt x="33517" y="114639"/>
                      <a:pt x="55694" y="114639"/>
                    </a:cubicBezTo>
                    <a:cubicBezTo>
                      <a:pt x="69307" y="113872"/>
                      <a:pt x="82217" y="108312"/>
                      <a:pt x="92059" y="98853"/>
                    </a:cubicBezTo>
                    <a:cubicBezTo>
                      <a:pt x="92059" y="89586"/>
                      <a:pt x="92059" y="69774"/>
                      <a:pt x="92059" y="57951"/>
                    </a:cubicBezTo>
                    <a:cubicBezTo>
                      <a:pt x="92059" y="36860"/>
                      <a:pt x="91676" y="14875"/>
                      <a:pt x="91484" y="-975"/>
                    </a:cubicBezTo>
                    <a:cubicBezTo>
                      <a:pt x="94616" y="-975"/>
                      <a:pt x="100048" y="-975"/>
                      <a:pt x="105416" y="-975"/>
                    </a:cubicBezTo>
                    <a:cubicBezTo>
                      <a:pt x="110785" y="-975"/>
                      <a:pt x="116153" y="-975"/>
                      <a:pt x="118966" y="-975"/>
                    </a:cubicBezTo>
                    <a:cubicBezTo>
                      <a:pt x="118966" y="14108"/>
                      <a:pt x="118198" y="22288"/>
                      <a:pt x="118198" y="59931"/>
                    </a:cubicBezTo>
                    <a:cubicBezTo>
                      <a:pt x="118198" y="86454"/>
                      <a:pt x="118582" y="108312"/>
                      <a:pt x="119285" y="130233"/>
                    </a:cubicBezTo>
                    <a:cubicBezTo>
                      <a:pt x="114620" y="130233"/>
                      <a:pt x="109954" y="130233"/>
                      <a:pt x="105353" y="130233"/>
                    </a:cubicBezTo>
                    <a:cubicBezTo>
                      <a:pt x="100751" y="130233"/>
                      <a:pt x="96213" y="130233"/>
                      <a:pt x="91676" y="130233"/>
                    </a:cubicBezTo>
                    <a:cubicBezTo>
                      <a:pt x="91676" y="123842"/>
                      <a:pt x="91676" y="116621"/>
                      <a:pt x="91676" y="112402"/>
                    </a:cubicBezTo>
                    <a:cubicBezTo>
                      <a:pt x="78894" y="125185"/>
                      <a:pt x="61574" y="132598"/>
                      <a:pt x="43487" y="132981"/>
                    </a:cubicBezTo>
                  </a:path>
                </a:pathLst>
              </a:custGeom>
              <a:grpFill/>
              <a:ln w="6363" cap="flat">
                <a:noFill/>
                <a:prstDash val="solid"/>
                <a:miter/>
              </a:ln>
            </p:spPr>
            <p:txBody>
              <a:bodyPr rtlCol="0" anchor="ctr"/>
              <a:lstStyle/>
              <a:p>
                <a:endParaRPr lang="sv-SE" dirty="0">
                  <a:solidFill>
                    <a:schemeClr val="bg1"/>
                  </a:solidFill>
                </a:endParaRPr>
              </a:p>
            </p:txBody>
          </p:sp>
        </p:grpSp>
        <p:grpSp>
          <p:nvGrpSpPr>
            <p:cNvPr id="10" name="Bild 7">
              <a:extLst>
                <a:ext uri="{FF2B5EF4-FFF2-40B4-BE49-F238E27FC236}">
                  <a16:creationId xmlns:a16="http://schemas.microsoft.com/office/drawing/2014/main" id="{53CCCB0D-AA43-4878-99C6-F70949415673}"/>
                </a:ext>
              </a:extLst>
            </p:cNvPr>
            <p:cNvGrpSpPr/>
            <p:nvPr userDrawn="1"/>
          </p:nvGrpSpPr>
          <p:grpSpPr>
            <a:xfrm>
              <a:off x="9962286" y="6237019"/>
              <a:ext cx="1335030" cy="370939"/>
              <a:chOff x="9962286" y="6237019"/>
              <a:chExt cx="1335030" cy="370939"/>
            </a:xfrm>
            <a:solidFill>
              <a:schemeClr val="bg1"/>
            </a:solidFill>
          </p:grpSpPr>
          <p:sp>
            <p:nvSpPr>
              <p:cNvPr id="24" name="Frihandsfigur: Form 23">
                <a:extLst>
                  <a:ext uri="{FF2B5EF4-FFF2-40B4-BE49-F238E27FC236}">
                    <a16:creationId xmlns:a16="http://schemas.microsoft.com/office/drawing/2014/main" id="{9DF975B9-42C7-4D6F-AE0A-2DC11828A074}"/>
                  </a:ext>
                </a:extLst>
              </p:cNvPr>
              <p:cNvSpPr/>
              <p:nvPr/>
            </p:nvSpPr>
            <p:spPr>
              <a:xfrm>
                <a:off x="11178060" y="6442810"/>
                <a:ext cx="119257" cy="132742"/>
              </a:xfrm>
              <a:custGeom>
                <a:avLst/>
                <a:gdLst>
                  <a:gd name="connsiteX0" fmla="*/ 117623 w 119257"/>
                  <a:gd name="connsiteY0" fmla="*/ 131768 h 132742"/>
                  <a:gd name="connsiteX1" fmla="*/ 106631 w 119257"/>
                  <a:gd name="connsiteY1" fmla="*/ 131768 h 132742"/>
                  <a:gd name="connsiteX2" fmla="*/ 96916 w 119257"/>
                  <a:gd name="connsiteY2" fmla="*/ 131768 h 132742"/>
                  <a:gd name="connsiteX3" fmla="*/ 45788 w 119257"/>
                  <a:gd name="connsiteY3" fmla="*/ 71564 h 132742"/>
                  <a:gd name="connsiteX4" fmla="*/ 10509 w 119257"/>
                  <a:gd name="connsiteY4" fmla="*/ 32131 h 132742"/>
                  <a:gd name="connsiteX5" fmla="*/ 10509 w 119257"/>
                  <a:gd name="connsiteY5" fmla="*/ 64662 h 132742"/>
                  <a:gd name="connsiteX6" fmla="*/ 11212 w 119257"/>
                  <a:gd name="connsiteY6" fmla="*/ 130106 h 132742"/>
                  <a:gd name="connsiteX7" fmla="*/ 4821 w 119257"/>
                  <a:gd name="connsiteY7" fmla="*/ 130106 h 132742"/>
                  <a:gd name="connsiteX8" fmla="*/ -1570 w 119257"/>
                  <a:gd name="connsiteY8" fmla="*/ 130106 h 132742"/>
                  <a:gd name="connsiteX9" fmla="*/ -1570 w 119257"/>
                  <a:gd name="connsiteY9" fmla="*/ 64853 h 132742"/>
                  <a:gd name="connsiteX10" fmla="*/ -1570 w 119257"/>
                  <a:gd name="connsiteY10" fmla="*/ -975 h 132742"/>
                  <a:gd name="connsiteX11" fmla="*/ 9359 w 119257"/>
                  <a:gd name="connsiteY11" fmla="*/ -975 h 132742"/>
                  <a:gd name="connsiteX12" fmla="*/ 19201 w 119257"/>
                  <a:gd name="connsiteY12" fmla="*/ -975 h 132742"/>
                  <a:gd name="connsiteX13" fmla="*/ 66623 w 119257"/>
                  <a:gd name="connsiteY13" fmla="*/ 55778 h 132742"/>
                  <a:gd name="connsiteX14" fmla="*/ 104969 w 119257"/>
                  <a:gd name="connsiteY14" fmla="*/ 99556 h 132742"/>
                  <a:gd name="connsiteX15" fmla="*/ 104969 w 119257"/>
                  <a:gd name="connsiteY15" fmla="*/ 64853 h 132742"/>
                  <a:gd name="connsiteX16" fmla="*/ 104458 w 119257"/>
                  <a:gd name="connsiteY16" fmla="*/ -975 h 132742"/>
                  <a:gd name="connsiteX17" fmla="*/ 110849 w 119257"/>
                  <a:gd name="connsiteY17" fmla="*/ -975 h 132742"/>
                  <a:gd name="connsiteX18" fmla="*/ 117687 w 119257"/>
                  <a:gd name="connsiteY18" fmla="*/ -975 h 132742"/>
                  <a:gd name="connsiteX19" fmla="*/ 117687 w 119257"/>
                  <a:gd name="connsiteY19" fmla="*/ 64662 h 132742"/>
                  <a:gd name="connsiteX20" fmla="*/ 117687 w 119257"/>
                  <a:gd name="connsiteY20" fmla="*/ 131768 h 1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57" h="132742">
                    <a:moveTo>
                      <a:pt x="117623" y="131768"/>
                    </a:moveTo>
                    <a:cubicBezTo>
                      <a:pt x="113469" y="131768"/>
                      <a:pt x="109954" y="131768"/>
                      <a:pt x="106631" y="131768"/>
                    </a:cubicBezTo>
                    <a:cubicBezTo>
                      <a:pt x="103307" y="131768"/>
                      <a:pt x="100240" y="131768"/>
                      <a:pt x="96916" y="131768"/>
                    </a:cubicBezTo>
                    <a:cubicBezTo>
                      <a:pt x="85476" y="119752"/>
                      <a:pt x="71352" y="101537"/>
                      <a:pt x="45788" y="71564"/>
                    </a:cubicBezTo>
                    <a:cubicBezTo>
                      <a:pt x="26615" y="49195"/>
                      <a:pt x="18690" y="40503"/>
                      <a:pt x="10509" y="32131"/>
                    </a:cubicBezTo>
                    <a:cubicBezTo>
                      <a:pt x="10509" y="35774"/>
                      <a:pt x="10509" y="57695"/>
                      <a:pt x="10509" y="64662"/>
                    </a:cubicBezTo>
                    <a:cubicBezTo>
                      <a:pt x="10509" y="79041"/>
                      <a:pt x="10893" y="112083"/>
                      <a:pt x="11212" y="130106"/>
                    </a:cubicBezTo>
                    <a:lnTo>
                      <a:pt x="4821" y="130106"/>
                    </a:lnTo>
                    <a:lnTo>
                      <a:pt x="-1570" y="130106"/>
                    </a:lnTo>
                    <a:cubicBezTo>
                      <a:pt x="-1570" y="113361"/>
                      <a:pt x="-1570" y="80127"/>
                      <a:pt x="-1570" y="64853"/>
                    </a:cubicBezTo>
                    <a:cubicBezTo>
                      <a:pt x="-1570" y="49578"/>
                      <a:pt x="-1570" y="15770"/>
                      <a:pt x="-1570" y="-975"/>
                    </a:cubicBezTo>
                    <a:cubicBezTo>
                      <a:pt x="2520" y="-975"/>
                      <a:pt x="6036" y="-975"/>
                      <a:pt x="9359" y="-975"/>
                    </a:cubicBezTo>
                    <a:cubicBezTo>
                      <a:pt x="12682" y="-975"/>
                      <a:pt x="15750" y="-975"/>
                      <a:pt x="19201" y="-975"/>
                    </a:cubicBezTo>
                    <a:cubicBezTo>
                      <a:pt x="32814" y="15578"/>
                      <a:pt x="38374" y="22672"/>
                      <a:pt x="66623" y="55778"/>
                    </a:cubicBezTo>
                    <a:cubicBezTo>
                      <a:pt x="87010" y="79552"/>
                      <a:pt x="94616" y="88500"/>
                      <a:pt x="104969" y="99556"/>
                    </a:cubicBezTo>
                    <a:cubicBezTo>
                      <a:pt x="104969" y="94635"/>
                      <a:pt x="104969" y="72267"/>
                      <a:pt x="104969" y="64853"/>
                    </a:cubicBezTo>
                    <a:cubicBezTo>
                      <a:pt x="104969" y="50281"/>
                      <a:pt x="104969" y="12510"/>
                      <a:pt x="104458" y="-975"/>
                    </a:cubicBezTo>
                    <a:cubicBezTo>
                      <a:pt x="106311" y="-975"/>
                      <a:pt x="108548" y="-975"/>
                      <a:pt x="110849" y="-975"/>
                    </a:cubicBezTo>
                    <a:cubicBezTo>
                      <a:pt x="113150" y="-975"/>
                      <a:pt x="115514" y="-975"/>
                      <a:pt x="117687" y="-975"/>
                    </a:cubicBezTo>
                    <a:cubicBezTo>
                      <a:pt x="117687" y="14683"/>
                      <a:pt x="117687" y="49003"/>
                      <a:pt x="117687" y="64662"/>
                    </a:cubicBezTo>
                    <a:cubicBezTo>
                      <a:pt x="117687" y="80319"/>
                      <a:pt x="117687" y="115790"/>
                      <a:pt x="117687" y="131768"/>
                    </a:cubicBezTo>
                  </a:path>
                </a:pathLst>
              </a:custGeom>
              <a:grpFill/>
              <a:ln w="6363" cap="flat">
                <a:noFill/>
                <a:prstDash val="solid"/>
                <a:miter/>
              </a:ln>
            </p:spPr>
            <p:txBody>
              <a:bodyPr rtlCol="0" anchor="ctr"/>
              <a:lstStyle/>
              <a:p>
                <a:endParaRPr lang="sv-SE" dirty="0">
                  <a:solidFill>
                    <a:schemeClr val="bg1"/>
                  </a:solidFill>
                </a:endParaRPr>
              </a:p>
            </p:txBody>
          </p:sp>
          <p:sp>
            <p:nvSpPr>
              <p:cNvPr id="25" name="Frihandsfigur: Form 24">
                <a:extLst>
                  <a:ext uri="{FF2B5EF4-FFF2-40B4-BE49-F238E27FC236}">
                    <a16:creationId xmlns:a16="http://schemas.microsoft.com/office/drawing/2014/main" id="{60E6B767-B265-4043-A237-1B451F3EB0B2}"/>
                  </a:ext>
                </a:extLst>
              </p:cNvPr>
              <p:cNvSpPr/>
              <p:nvPr/>
            </p:nvSpPr>
            <p:spPr>
              <a:xfrm>
                <a:off x="9962286" y="6237019"/>
                <a:ext cx="293610" cy="370939"/>
              </a:xfrm>
              <a:custGeom>
                <a:avLst/>
                <a:gdLst>
                  <a:gd name="connsiteX0" fmla="*/ 291912 w 293610"/>
                  <a:gd name="connsiteY0" fmla="*/ 878 h 370939"/>
                  <a:gd name="connsiteX1" fmla="*/ 291912 w 293610"/>
                  <a:gd name="connsiteY1" fmla="*/ -975 h 370939"/>
                  <a:gd name="connsiteX2" fmla="*/ -1501 w 293610"/>
                  <a:gd name="connsiteY2" fmla="*/ -975 h 370939"/>
                  <a:gd name="connsiteX3" fmla="*/ -1501 w 293610"/>
                  <a:gd name="connsiteY3" fmla="*/ 217598 h 370939"/>
                  <a:gd name="connsiteX4" fmla="*/ 3612 w 293610"/>
                  <a:gd name="connsiteY4" fmla="*/ 269174 h 370939"/>
                  <a:gd name="connsiteX5" fmla="*/ 144854 w 293610"/>
                  <a:gd name="connsiteY5" fmla="*/ 369961 h 370939"/>
                  <a:gd name="connsiteX6" fmla="*/ 232219 w 293610"/>
                  <a:gd name="connsiteY6" fmla="*/ 343119 h 370939"/>
                  <a:gd name="connsiteX7" fmla="*/ 284306 w 293610"/>
                  <a:gd name="connsiteY7" fmla="*/ 275054 h 370939"/>
                  <a:gd name="connsiteX8" fmla="*/ 292040 w 293610"/>
                  <a:gd name="connsiteY8" fmla="*/ 192610 h 370939"/>
                  <a:gd name="connsiteX9" fmla="*/ 10130 w 293610"/>
                  <a:gd name="connsiteY9" fmla="*/ 10657 h 370939"/>
                  <a:gd name="connsiteX10" fmla="*/ 280216 w 293610"/>
                  <a:gd name="connsiteY10" fmla="*/ 10657 h 370939"/>
                  <a:gd name="connsiteX11" fmla="*/ 280216 w 293610"/>
                  <a:gd name="connsiteY11" fmla="*/ 186602 h 370939"/>
                  <a:gd name="connsiteX12" fmla="*/ 273314 w 293610"/>
                  <a:gd name="connsiteY12" fmla="*/ 270836 h 370939"/>
                  <a:gd name="connsiteX13" fmla="*/ 273314 w 293610"/>
                  <a:gd name="connsiteY13" fmla="*/ 270836 h 370939"/>
                  <a:gd name="connsiteX14" fmla="*/ 272355 w 293610"/>
                  <a:gd name="connsiteY14" fmla="*/ 273648 h 370939"/>
                  <a:gd name="connsiteX15" fmla="*/ 271716 w 293610"/>
                  <a:gd name="connsiteY15" fmla="*/ 273648 h 370939"/>
                  <a:gd name="connsiteX16" fmla="*/ 271716 w 293610"/>
                  <a:gd name="connsiteY16" fmla="*/ 273648 h 370939"/>
                  <a:gd name="connsiteX17" fmla="*/ 268393 w 293610"/>
                  <a:gd name="connsiteY17" fmla="*/ 272306 h 370939"/>
                  <a:gd name="connsiteX18" fmla="*/ 268393 w 293610"/>
                  <a:gd name="connsiteY18" fmla="*/ 272306 h 370939"/>
                  <a:gd name="connsiteX19" fmla="*/ 235096 w 293610"/>
                  <a:gd name="connsiteY19" fmla="*/ 269558 h 370939"/>
                  <a:gd name="connsiteX20" fmla="*/ 228705 w 293610"/>
                  <a:gd name="connsiteY20" fmla="*/ 271347 h 370939"/>
                  <a:gd name="connsiteX21" fmla="*/ 175978 w 293610"/>
                  <a:gd name="connsiteY21" fmla="*/ 274287 h 370939"/>
                  <a:gd name="connsiteX22" fmla="*/ 114177 w 293610"/>
                  <a:gd name="connsiteY22" fmla="*/ 274287 h 370939"/>
                  <a:gd name="connsiteX23" fmla="*/ 61387 w 293610"/>
                  <a:gd name="connsiteY23" fmla="*/ 271347 h 370939"/>
                  <a:gd name="connsiteX24" fmla="*/ 61387 w 293610"/>
                  <a:gd name="connsiteY24" fmla="*/ 271347 h 370939"/>
                  <a:gd name="connsiteX25" fmla="*/ 55443 w 293610"/>
                  <a:gd name="connsiteY25" fmla="*/ 269558 h 370939"/>
                  <a:gd name="connsiteX26" fmla="*/ 43939 w 293610"/>
                  <a:gd name="connsiteY26" fmla="*/ 268024 h 370939"/>
                  <a:gd name="connsiteX27" fmla="*/ 22082 w 293610"/>
                  <a:gd name="connsiteY27" fmla="*/ 272306 h 370939"/>
                  <a:gd name="connsiteX28" fmla="*/ 22082 w 293610"/>
                  <a:gd name="connsiteY28" fmla="*/ 272306 h 370939"/>
                  <a:gd name="connsiteX29" fmla="*/ 18695 w 293610"/>
                  <a:gd name="connsiteY29" fmla="*/ 273776 h 370939"/>
                  <a:gd name="connsiteX30" fmla="*/ 18695 w 293610"/>
                  <a:gd name="connsiteY30" fmla="*/ 273776 h 370939"/>
                  <a:gd name="connsiteX31" fmla="*/ 17416 w 293610"/>
                  <a:gd name="connsiteY31" fmla="*/ 274287 h 370939"/>
                  <a:gd name="connsiteX32" fmla="*/ 14221 w 293610"/>
                  <a:gd name="connsiteY32" fmla="*/ 264125 h 370939"/>
                  <a:gd name="connsiteX33" fmla="*/ 10067 w 293610"/>
                  <a:gd name="connsiteY33" fmla="*/ 217854 h 370939"/>
                  <a:gd name="connsiteX34" fmla="*/ 144854 w 293610"/>
                  <a:gd name="connsiteY34" fmla="*/ 358330 h 370939"/>
                  <a:gd name="connsiteX35" fmla="*/ 22082 w 293610"/>
                  <a:gd name="connsiteY35" fmla="*/ 285152 h 370939"/>
                  <a:gd name="connsiteX36" fmla="*/ 24958 w 293610"/>
                  <a:gd name="connsiteY36" fmla="*/ 283746 h 370939"/>
                  <a:gd name="connsiteX37" fmla="*/ 52312 w 293610"/>
                  <a:gd name="connsiteY37" fmla="*/ 280742 h 370939"/>
                  <a:gd name="connsiteX38" fmla="*/ 57872 w 293610"/>
                  <a:gd name="connsiteY38" fmla="*/ 282404 h 370939"/>
                  <a:gd name="connsiteX39" fmla="*/ 58255 w 293610"/>
                  <a:gd name="connsiteY39" fmla="*/ 282404 h 370939"/>
                  <a:gd name="connsiteX40" fmla="*/ 94557 w 293610"/>
                  <a:gd name="connsiteY40" fmla="*/ 289370 h 370939"/>
                  <a:gd name="connsiteX41" fmla="*/ 118395 w 293610"/>
                  <a:gd name="connsiteY41" fmla="*/ 285088 h 370939"/>
                  <a:gd name="connsiteX42" fmla="*/ 172080 w 293610"/>
                  <a:gd name="connsiteY42" fmla="*/ 285088 h 370939"/>
                  <a:gd name="connsiteX43" fmla="*/ 232283 w 293610"/>
                  <a:gd name="connsiteY43" fmla="*/ 282404 h 370939"/>
                  <a:gd name="connsiteX44" fmla="*/ 232283 w 293610"/>
                  <a:gd name="connsiteY44" fmla="*/ 282404 h 370939"/>
                  <a:gd name="connsiteX45" fmla="*/ 238035 w 293610"/>
                  <a:gd name="connsiteY45" fmla="*/ 280678 h 370939"/>
                  <a:gd name="connsiteX46" fmla="*/ 265325 w 293610"/>
                  <a:gd name="connsiteY46" fmla="*/ 283682 h 370939"/>
                  <a:gd name="connsiteX47" fmla="*/ 267562 w 293610"/>
                  <a:gd name="connsiteY47" fmla="*/ 284705 h 370939"/>
                  <a:gd name="connsiteX48" fmla="*/ 144662 w 293610"/>
                  <a:gd name="connsiteY48" fmla="*/ 358266 h 37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3610" h="370939">
                    <a:moveTo>
                      <a:pt x="291912" y="878"/>
                    </a:moveTo>
                    <a:lnTo>
                      <a:pt x="291912" y="-975"/>
                    </a:lnTo>
                    <a:lnTo>
                      <a:pt x="-1501" y="-975"/>
                    </a:lnTo>
                    <a:lnTo>
                      <a:pt x="-1501" y="217598"/>
                    </a:lnTo>
                    <a:cubicBezTo>
                      <a:pt x="-1948" y="234918"/>
                      <a:pt x="-223" y="252238"/>
                      <a:pt x="3612" y="269174"/>
                    </a:cubicBezTo>
                    <a:cubicBezTo>
                      <a:pt x="20293" y="328547"/>
                      <a:pt x="78387" y="369961"/>
                      <a:pt x="144854" y="369961"/>
                    </a:cubicBezTo>
                    <a:cubicBezTo>
                      <a:pt x="176042" y="370153"/>
                      <a:pt x="206528" y="360758"/>
                      <a:pt x="232219" y="343119"/>
                    </a:cubicBezTo>
                    <a:cubicBezTo>
                      <a:pt x="256442" y="326566"/>
                      <a:pt x="274656" y="302727"/>
                      <a:pt x="284306" y="275054"/>
                    </a:cubicBezTo>
                    <a:cubicBezTo>
                      <a:pt x="284306" y="274223"/>
                      <a:pt x="292040" y="255306"/>
                      <a:pt x="292040" y="192610"/>
                    </a:cubicBezTo>
                    <a:close/>
                    <a:moveTo>
                      <a:pt x="10130" y="10657"/>
                    </a:moveTo>
                    <a:lnTo>
                      <a:pt x="280216" y="10657"/>
                    </a:lnTo>
                    <a:lnTo>
                      <a:pt x="280216" y="186602"/>
                    </a:lnTo>
                    <a:cubicBezTo>
                      <a:pt x="280216" y="215873"/>
                      <a:pt x="278107" y="253261"/>
                      <a:pt x="273314" y="270836"/>
                    </a:cubicBezTo>
                    <a:lnTo>
                      <a:pt x="273314" y="270836"/>
                    </a:lnTo>
                    <a:lnTo>
                      <a:pt x="272355" y="273648"/>
                    </a:lnTo>
                    <a:lnTo>
                      <a:pt x="271716" y="273648"/>
                    </a:lnTo>
                    <a:lnTo>
                      <a:pt x="271716" y="273648"/>
                    </a:lnTo>
                    <a:lnTo>
                      <a:pt x="268393" y="272306"/>
                    </a:lnTo>
                    <a:lnTo>
                      <a:pt x="268393" y="272306"/>
                    </a:lnTo>
                    <a:cubicBezTo>
                      <a:pt x="257847" y="267960"/>
                      <a:pt x="246216" y="267001"/>
                      <a:pt x="235096" y="269558"/>
                    </a:cubicBezTo>
                    <a:cubicBezTo>
                      <a:pt x="233114" y="270069"/>
                      <a:pt x="231133" y="270708"/>
                      <a:pt x="228705" y="271347"/>
                    </a:cubicBezTo>
                    <a:cubicBezTo>
                      <a:pt x="213877" y="275885"/>
                      <a:pt x="195408" y="281509"/>
                      <a:pt x="175978" y="274287"/>
                    </a:cubicBezTo>
                    <a:cubicBezTo>
                      <a:pt x="156741" y="263806"/>
                      <a:pt x="133414" y="263806"/>
                      <a:pt x="114177" y="274287"/>
                    </a:cubicBezTo>
                    <a:cubicBezTo>
                      <a:pt x="94685" y="281509"/>
                      <a:pt x="76278" y="275885"/>
                      <a:pt x="61387" y="271347"/>
                    </a:cubicBezTo>
                    <a:lnTo>
                      <a:pt x="61387" y="271347"/>
                    </a:lnTo>
                    <a:lnTo>
                      <a:pt x="55443" y="269558"/>
                    </a:lnTo>
                    <a:cubicBezTo>
                      <a:pt x="51672" y="268535"/>
                      <a:pt x="47838" y="268024"/>
                      <a:pt x="43939" y="268024"/>
                    </a:cubicBezTo>
                    <a:cubicBezTo>
                      <a:pt x="36462" y="268151"/>
                      <a:pt x="29048" y="269622"/>
                      <a:pt x="22082" y="272306"/>
                    </a:cubicBezTo>
                    <a:lnTo>
                      <a:pt x="22082" y="272306"/>
                    </a:lnTo>
                    <a:lnTo>
                      <a:pt x="18695" y="273776"/>
                    </a:lnTo>
                    <a:lnTo>
                      <a:pt x="18695" y="273776"/>
                    </a:lnTo>
                    <a:lnTo>
                      <a:pt x="17416" y="274287"/>
                    </a:lnTo>
                    <a:cubicBezTo>
                      <a:pt x="16202" y="270836"/>
                      <a:pt x="15116" y="267449"/>
                      <a:pt x="14221" y="264125"/>
                    </a:cubicBezTo>
                    <a:cubicBezTo>
                      <a:pt x="11025" y="248915"/>
                      <a:pt x="9619" y="233385"/>
                      <a:pt x="10067" y="217854"/>
                    </a:cubicBezTo>
                    <a:close/>
                    <a:moveTo>
                      <a:pt x="144854" y="358330"/>
                    </a:moveTo>
                    <a:cubicBezTo>
                      <a:pt x="91553" y="358330"/>
                      <a:pt x="43492" y="329633"/>
                      <a:pt x="22082" y="285152"/>
                    </a:cubicBezTo>
                    <a:lnTo>
                      <a:pt x="24958" y="283746"/>
                    </a:lnTo>
                    <a:cubicBezTo>
                      <a:pt x="33522" y="279848"/>
                      <a:pt x="43108" y="278825"/>
                      <a:pt x="52312" y="280742"/>
                    </a:cubicBezTo>
                    <a:lnTo>
                      <a:pt x="57872" y="282404"/>
                    </a:lnTo>
                    <a:lnTo>
                      <a:pt x="58255" y="282404"/>
                    </a:lnTo>
                    <a:cubicBezTo>
                      <a:pt x="69951" y="286558"/>
                      <a:pt x="82158" y="288922"/>
                      <a:pt x="94557" y="289370"/>
                    </a:cubicBezTo>
                    <a:cubicBezTo>
                      <a:pt x="102673" y="289434"/>
                      <a:pt x="110789" y="287964"/>
                      <a:pt x="118395" y="285088"/>
                    </a:cubicBezTo>
                    <a:cubicBezTo>
                      <a:pt x="135012" y="275629"/>
                      <a:pt x="155463" y="275629"/>
                      <a:pt x="172080" y="285088"/>
                    </a:cubicBezTo>
                    <a:cubicBezTo>
                      <a:pt x="195216" y="293716"/>
                      <a:pt x="215795" y="287453"/>
                      <a:pt x="232283" y="282404"/>
                    </a:cubicBezTo>
                    <a:lnTo>
                      <a:pt x="232283" y="282404"/>
                    </a:lnTo>
                    <a:lnTo>
                      <a:pt x="238035" y="280678"/>
                    </a:lnTo>
                    <a:cubicBezTo>
                      <a:pt x="247239" y="278761"/>
                      <a:pt x="256761" y="279784"/>
                      <a:pt x="265325" y="283682"/>
                    </a:cubicBezTo>
                    <a:lnTo>
                      <a:pt x="267562" y="284705"/>
                    </a:lnTo>
                    <a:cubicBezTo>
                      <a:pt x="246216" y="328739"/>
                      <a:pt x="197260" y="358266"/>
                      <a:pt x="144662" y="358266"/>
                    </a:cubicBezTo>
                  </a:path>
                </a:pathLst>
              </a:custGeom>
              <a:grpFill/>
              <a:ln w="6363" cap="flat">
                <a:noFill/>
                <a:prstDash val="solid"/>
                <a:miter/>
              </a:ln>
            </p:spPr>
            <p:txBody>
              <a:bodyPr rtlCol="0" anchor="ctr"/>
              <a:lstStyle/>
              <a:p>
                <a:endParaRPr lang="sv-SE" dirty="0">
                  <a:solidFill>
                    <a:schemeClr val="bg1"/>
                  </a:solidFill>
                </a:endParaRPr>
              </a:p>
            </p:txBody>
          </p:sp>
        </p:grpSp>
        <p:grpSp>
          <p:nvGrpSpPr>
            <p:cNvPr id="11" name="Bild 7">
              <a:extLst>
                <a:ext uri="{FF2B5EF4-FFF2-40B4-BE49-F238E27FC236}">
                  <a16:creationId xmlns:a16="http://schemas.microsoft.com/office/drawing/2014/main" id="{3462C35B-9EF0-49C1-89A7-F9CBCD64817D}"/>
                </a:ext>
              </a:extLst>
            </p:cNvPr>
            <p:cNvGrpSpPr/>
            <p:nvPr userDrawn="1"/>
          </p:nvGrpSpPr>
          <p:grpSpPr>
            <a:xfrm>
              <a:off x="10000063" y="6286102"/>
              <a:ext cx="218126" cy="223385"/>
              <a:chOff x="10000063" y="6286102"/>
              <a:chExt cx="218126" cy="223385"/>
            </a:xfrm>
            <a:solidFill>
              <a:schemeClr val="bg1"/>
            </a:solidFill>
          </p:grpSpPr>
          <p:sp>
            <p:nvSpPr>
              <p:cNvPr id="13" name="Frihandsfigur: Form 12">
                <a:extLst>
                  <a:ext uri="{FF2B5EF4-FFF2-40B4-BE49-F238E27FC236}">
                    <a16:creationId xmlns:a16="http://schemas.microsoft.com/office/drawing/2014/main" id="{80CF00D8-1CF0-4E1C-963E-C2C7F73CE23B}"/>
                  </a:ext>
                </a:extLst>
              </p:cNvPr>
              <p:cNvSpPr/>
              <p:nvPr/>
            </p:nvSpPr>
            <p:spPr>
              <a:xfrm>
                <a:off x="10000063" y="6327324"/>
                <a:ext cx="66530" cy="20898"/>
              </a:xfrm>
              <a:custGeom>
                <a:avLst/>
                <a:gdLst>
                  <a:gd name="connsiteX0" fmla="*/ 8244 w 66530"/>
                  <a:gd name="connsiteY0" fmla="*/ 20899 h 20898"/>
                  <a:gd name="connsiteX1" fmla="*/ 54580 w 66530"/>
                  <a:gd name="connsiteY1" fmla="*/ 20899 h 20898"/>
                  <a:gd name="connsiteX2" fmla="*/ 58286 w 66530"/>
                  <a:gd name="connsiteY2" fmla="*/ 20899 h 20898"/>
                  <a:gd name="connsiteX3" fmla="*/ 58286 w 66530"/>
                  <a:gd name="connsiteY3" fmla="*/ 12143 h 20898"/>
                  <a:gd name="connsiteX4" fmla="*/ 66531 w 66530"/>
                  <a:gd name="connsiteY4" fmla="*/ 12143 h 20898"/>
                  <a:gd name="connsiteX5" fmla="*/ 66531 w 66530"/>
                  <a:gd name="connsiteY5" fmla="*/ 0 h 20898"/>
                  <a:gd name="connsiteX6" fmla="*/ 48572 w 66530"/>
                  <a:gd name="connsiteY6" fmla="*/ 0 h 20898"/>
                  <a:gd name="connsiteX7" fmla="*/ 48572 w 66530"/>
                  <a:gd name="connsiteY7" fmla="*/ 8628 h 20898"/>
                  <a:gd name="connsiteX8" fmla="*/ 39561 w 66530"/>
                  <a:gd name="connsiteY8" fmla="*/ 8628 h 20898"/>
                  <a:gd name="connsiteX9" fmla="*/ 39561 w 66530"/>
                  <a:gd name="connsiteY9" fmla="*/ 0 h 20898"/>
                  <a:gd name="connsiteX10" fmla="*/ 26970 w 66530"/>
                  <a:gd name="connsiteY10" fmla="*/ 0 h 20898"/>
                  <a:gd name="connsiteX11" fmla="*/ 26970 w 66530"/>
                  <a:gd name="connsiteY11" fmla="*/ 8628 h 20898"/>
                  <a:gd name="connsiteX12" fmla="*/ 17959 w 66530"/>
                  <a:gd name="connsiteY12" fmla="*/ 8628 h 20898"/>
                  <a:gd name="connsiteX13" fmla="*/ 17959 w 66530"/>
                  <a:gd name="connsiteY13" fmla="*/ 0 h 20898"/>
                  <a:gd name="connsiteX14" fmla="*/ 0 w 66530"/>
                  <a:gd name="connsiteY14" fmla="*/ 0 h 20898"/>
                  <a:gd name="connsiteX15" fmla="*/ 0 w 66530"/>
                  <a:gd name="connsiteY15" fmla="*/ 12143 h 20898"/>
                  <a:gd name="connsiteX16" fmla="*/ 8244 w 66530"/>
                  <a:gd name="connsiteY16" fmla="*/ 12143 h 20898"/>
                  <a:gd name="connsiteX17" fmla="*/ 8244 w 66530"/>
                  <a:gd name="connsiteY17" fmla="*/ 20899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8244" y="20899"/>
                    </a:moveTo>
                    <a:lnTo>
                      <a:pt x="54580" y="20899"/>
                    </a:lnTo>
                    <a:lnTo>
                      <a:pt x="58286" y="20899"/>
                    </a:lnTo>
                    <a:lnTo>
                      <a:pt x="58286" y="12143"/>
                    </a:lnTo>
                    <a:lnTo>
                      <a:pt x="66531" y="12143"/>
                    </a:lnTo>
                    <a:lnTo>
                      <a:pt x="66531" y="0"/>
                    </a:lnTo>
                    <a:lnTo>
                      <a:pt x="48572" y="0"/>
                    </a:lnTo>
                    <a:lnTo>
                      <a:pt x="48572" y="8628"/>
                    </a:lnTo>
                    <a:lnTo>
                      <a:pt x="39561" y="8628"/>
                    </a:lnTo>
                    <a:lnTo>
                      <a:pt x="39561" y="0"/>
                    </a:lnTo>
                    <a:lnTo>
                      <a:pt x="26970" y="0"/>
                    </a:lnTo>
                    <a:lnTo>
                      <a:pt x="26970" y="8628"/>
                    </a:lnTo>
                    <a:lnTo>
                      <a:pt x="17959" y="8628"/>
                    </a:lnTo>
                    <a:lnTo>
                      <a:pt x="17959" y="0"/>
                    </a:lnTo>
                    <a:lnTo>
                      <a:pt x="0" y="0"/>
                    </a:lnTo>
                    <a:lnTo>
                      <a:pt x="0" y="12143"/>
                    </a:lnTo>
                    <a:lnTo>
                      <a:pt x="8244" y="12143"/>
                    </a:lnTo>
                    <a:lnTo>
                      <a:pt x="8244" y="20899"/>
                    </a:lnTo>
                    <a:close/>
                  </a:path>
                </a:pathLst>
              </a:custGeom>
              <a:grpFill/>
              <a:ln w="6363" cap="flat">
                <a:noFill/>
                <a:prstDash val="solid"/>
                <a:miter/>
              </a:ln>
            </p:spPr>
            <p:txBody>
              <a:bodyPr rtlCol="0" anchor="ctr"/>
              <a:lstStyle/>
              <a:p>
                <a:endParaRPr lang="sv-SE" dirty="0"/>
              </a:p>
            </p:txBody>
          </p:sp>
          <p:sp>
            <p:nvSpPr>
              <p:cNvPr id="14" name="Frihandsfigur: Form 13">
                <a:extLst>
                  <a:ext uri="{FF2B5EF4-FFF2-40B4-BE49-F238E27FC236}">
                    <a16:creationId xmlns:a16="http://schemas.microsoft.com/office/drawing/2014/main" id="{74FD56C0-C097-420B-99CB-C8416E32DDC5}"/>
                  </a:ext>
                </a:extLst>
              </p:cNvPr>
              <p:cNvSpPr/>
              <p:nvPr/>
            </p:nvSpPr>
            <p:spPr>
              <a:xfrm>
                <a:off x="10151658" y="6327324"/>
                <a:ext cx="66530" cy="20898"/>
              </a:xfrm>
              <a:custGeom>
                <a:avLst/>
                <a:gdLst>
                  <a:gd name="connsiteX0" fmla="*/ 48572 w 66530"/>
                  <a:gd name="connsiteY0" fmla="*/ 8628 h 20898"/>
                  <a:gd name="connsiteX1" fmla="*/ 39497 w 66530"/>
                  <a:gd name="connsiteY1" fmla="*/ 8628 h 20898"/>
                  <a:gd name="connsiteX2" fmla="*/ 39497 w 66530"/>
                  <a:gd name="connsiteY2" fmla="*/ 0 h 20898"/>
                  <a:gd name="connsiteX3" fmla="*/ 26970 w 66530"/>
                  <a:gd name="connsiteY3" fmla="*/ 0 h 20898"/>
                  <a:gd name="connsiteX4" fmla="*/ 26970 w 66530"/>
                  <a:gd name="connsiteY4" fmla="*/ 8628 h 20898"/>
                  <a:gd name="connsiteX5" fmla="*/ 17895 w 66530"/>
                  <a:gd name="connsiteY5" fmla="*/ 8628 h 20898"/>
                  <a:gd name="connsiteX6" fmla="*/ 17895 w 66530"/>
                  <a:gd name="connsiteY6" fmla="*/ 0 h 20898"/>
                  <a:gd name="connsiteX7" fmla="*/ 0 w 66530"/>
                  <a:gd name="connsiteY7" fmla="*/ 0 h 20898"/>
                  <a:gd name="connsiteX8" fmla="*/ 0 w 66530"/>
                  <a:gd name="connsiteY8" fmla="*/ 12143 h 20898"/>
                  <a:gd name="connsiteX9" fmla="*/ 8244 w 66530"/>
                  <a:gd name="connsiteY9" fmla="*/ 12143 h 20898"/>
                  <a:gd name="connsiteX10" fmla="*/ 8244 w 66530"/>
                  <a:gd name="connsiteY10" fmla="*/ 20899 h 20898"/>
                  <a:gd name="connsiteX11" fmla="*/ 54835 w 66530"/>
                  <a:gd name="connsiteY11" fmla="*/ 20899 h 20898"/>
                  <a:gd name="connsiteX12" fmla="*/ 58222 w 66530"/>
                  <a:gd name="connsiteY12" fmla="*/ 20899 h 20898"/>
                  <a:gd name="connsiteX13" fmla="*/ 58222 w 66530"/>
                  <a:gd name="connsiteY13" fmla="*/ 12143 h 20898"/>
                  <a:gd name="connsiteX14" fmla="*/ 66531 w 66530"/>
                  <a:gd name="connsiteY14" fmla="*/ 12143 h 20898"/>
                  <a:gd name="connsiteX15" fmla="*/ 66531 w 66530"/>
                  <a:gd name="connsiteY15" fmla="*/ 0 h 20898"/>
                  <a:gd name="connsiteX16" fmla="*/ 48572 w 66530"/>
                  <a:gd name="connsiteY16" fmla="*/ 0 h 20898"/>
                  <a:gd name="connsiteX17" fmla="*/ 48572 w 66530"/>
                  <a:gd name="connsiteY17" fmla="*/ 8628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48572" y="8628"/>
                    </a:moveTo>
                    <a:lnTo>
                      <a:pt x="39497" y="8628"/>
                    </a:lnTo>
                    <a:lnTo>
                      <a:pt x="39497" y="0"/>
                    </a:lnTo>
                    <a:lnTo>
                      <a:pt x="26970" y="0"/>
                    </a:lnTo>
                    <a:lnTo>
                      <a:pt x="26970" y="8628"/>
                    </a:lnTo>
                    <a:lnTo>
                      <a:pt x="17895" y="8628"/>
                    </a:lnTo>
                    <a:lnTo>
                      <a:pt x="17895" y="0"/>
                    </a:lnTo>
                    <a:lnTo>
                      <a:pt x="0" y="0"/>
                    </a:lnTo>
                    <a:lnTo>
                      <a:pt x="0" y="12143"/>
                    </a:lnTo>
                    <a:lnTo>
                      <a:pt x="8244" y="12143"/>
                    </a:lnTo>
                    <a:lnTo>
                      <a:pt x="8244" y="20899"/>
                    </a:lnTo>
                    <a:lnTo>
                      <a:pt x="54835" y="20899"/>
                    </a:lnTo>
                    <a:lnTo>
                      <a:pt x="58222" y="20899"/>
                    </a:lnTo>
                    <a:lnTo>
                      <a:pt x="58222" y="12143"/>
                    </a:lnTo>
                    <a:lnTo>
                      <a:pt x="66531" y="12143"/>
                    </a:lnTo>
                    <a:lnTo>
                      <a:pt x="66531" y="0"/>
                    </a:lnTo>
                    <a:lnTo>
                      <a:pt x="48572" y="0"/>
                    </a:lnTo>
                    <a:lnTo>
                      <a:pt x="48572" y="8628"/>
                    </a:lnTo>
                    <a:close/>
                  </a:path>
                </a:pathLst>
              </a:custGeom>
              <a:grpFill/>
              <a:ln w="6363" cap="flat">
                <a:noFill/>
                <a:prstDash val="solid"/>
                <a:miter/>
              </a:ln>
            </p:spPr>
            <p:txBody>
              <a:bodyPr rtlCol="0" anchor="ctr"/>
              <a:lstStyle/>
              <a:p>
                <a:endParaRPr lang="sv-SE" dirty="0"/>
              </a:p>
            </p:txBody>
          </p:sp>
          <p:sp>
            <p:nvSpPr>
              <p:cNvPr id="15" name="Frihandsfigur: Form 14">
                <a:extLst>
                  <a:ext uri="{FF2B5EF4-FFF2-40B4-BE49-F238E27FC236}">
                    <a16:creationId xmlns:a16="http://schemas.microsoft.com/office/drawing/2014/main" id="{FF6B067A-757B-4405-84D1-BEA494593A65}"/>
                  </a:ext>
                </a:extLst>
              </p:cNvPr>
              <p:cNvSpPr/>
              <p:nvPr/>
            </p:nvSpPr>
            <p:spPr>
              <a:xfrm>
                <a:off x="10068830" y="6286102"/>
                <a:ext cx="80463" cy="28951"/>
              </a:xfrm>
              <a:custGeom>
                <a:avLst/>
                <a:gdLst>
                  <a:gd name="connsiteX0" fmla="*/ 11057 w 80463"/>
                  <a:gd name="connsiteY0" fmla="*/ 28951 h 28951"/>
                  <a:gd name="connsiteX1" fmla="*/ 69279 w 80463"/>
                  <a:gd name="connsiteY1" fmla="*/ 28951 h 28951"/>
                  <a:gd name="connsiteX2" fmla="*/ 69279 w 80463"/>
                  <a:gd name="connsiteY2" fmla="*/ 17639 h 28951"/>
                  <a:gd name="connsiteX3" fmla="*/ 80463 w 80463"/>
                  <a:gd name="connsiteY3" fmla="*/ 17639 h 28951"/>
                  <a:gd name="connsiteX4" fmla="*/ 80463 w 80463"/>
                  <a:gd name="connsiteY4" fmla="*/ 64 h 28951"/>
                  <a:gd name="connsiteX5" fmla="*/ 63399 w 80463"/>
                  <a:gd name="connsiteY5" fmla="*/ 64 h 28951"/>
                  <a:gd name="connsiteX6" fmla="*/ 63399 w 80463"/>
                  <a:gd name="connsiteY6" fmla="*/ 10609 h 28951"/>
                  <a:gd name="connsiteX7" fmla="*/ 48764 w 80463"/>
                  <a:gd name="connsiteY7" fmla="*/ 10609 h 28951"/>
                  <a:gd name="connsiteX8" fmla="*/ 48764 w 80463"/>
                  <a:gd name="connsiteY8" fmla="*/ 0 h 28951"/>
                  <a:gd name="connsiteX9" fmla="*/ 31700 w 80463"/>
                  <a:gd name="connsiteY9" fmla="*/ 0 h 28951"/>
                  <a:gd name="connsiteX10" fmla="*/ 31700 w 80463"/>
                  <a:gd name="connsiteY10" fmla="*/ 10609 h 28951"/>
                  <a:gd name="connsiteX11" fmla="*/ 17320 w 80463"/>
                  <a:gd name="connsiteY11" fmla="*/ 10609 h 28951"/>
                  <a:gd name="connsiteX12" fmla="*/ 17320 w 80463"/>
                  <a:gd name="connsiteY12" fmla="*/ 64 h 28951"/>
                  <a:gd name="connsiteX13" fmla="*/ 0 w 80463"/>
                  <a:gd name="connsiteY13" fmla="*/ 64 h 28951"/>
                  <a:gd name="connsiteX14" fmla="*/ 0 w 80463"/>
                  <a:gd name="connsiteY14" fmla="*/ 17639 h 28951"/>
                  <a:gd name="connsiteX15" fmla="*/ 11057 w 80463"/>
                  <a:gd name="connsiteY15" fmla="*/ 17639 h 28951"/>
                  <a:gd name="connsiteX16" fmla="*/ 11057 w 80463"/>
                  <a:gd name="connsiteY16" fmla="*/ 28951 h 2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63" h="28951">
                    <a:moveTo>
                      <a:pt x="11057" y="28951"/>
                    </a:moveTo>
                    <a:lnTo>
                      <a:pt x="69279" y="28951"/>
                    </a:lnTo>
                    <a:lnTo>
                      <a:pt x="69279" y="17639"/>
                    </a:lnTo>
                    <a:lnTo>
                      <a:pt x="80463" y="17639"/>
                    </a:lnTo>
                    <a:lnTo>
                      <a:pt x="80463" y="64"/>
                    </a:lnTo>
                    <a:lnTo>
                      <a:pt x="63399" y="64"/>
                    </a:lnTo>
                    <a:lnTo>
                      <a:pt x="63399" y="10609"/>
                    </a:lnTo>
                    <a:lnTo>
                      <a:pt x="48764" y="10609"/>
                    </a:lnTo>
                    <a:lnTo>
                      <a:pt x="48764" y="0"/>
                    </a:lnTo>
                    <a:lnTo>
                      <a:pt x="31700" y="0"/>
                    </a:lnTo>
                    <a:lnTo>
                      <a:pt x="31700" y="10609"/>
                    </a:lnTo>
                    <a:lnTo>
                      <a:pt x="17320" y="10609"/>
                    </a:lnTo>
                    <a:lnTo>
                      <a:pt x="17320" y="64"/>
                    </a:lnTo>
                    <a:lnTo>
                      <a:pt x="0" y="64"/>
                    </a:lnTo>
                    <a:lnTo>
                      <a:pt x="0" y="17639"/>
                    </a:lnTo>
                    <a:lnTo>
                      <a:pt x="11057" y="17639"/>
                    </a:lnTo>
                    <a:lnTo>
                      <a:pt x="11057" y="28951"/>
                    </a:lnTo>
                    <a:close/>
                  </a:path>
                </a:pathLst>
              </a:custGeom>
              <a:grpFill/>
              <a:ln w="6363" cap="flat">
                <a:noFill/>
                <a:prstDash val="solid"/>
                <a:miter/>
              </a:ln>
            </p:spPr>
            <p:txBody>
              <a:bodyPr rtlCol="0" anchor="ctr"/>
              <a:lstStyle/>
              <a:p>
                <a:endParaRPr lang="sv-SE" dirty="0"/>
              </a:p>
            </p:txBody>
          </p:sp>
          <p:sp>
            <p:nvSpPr>
              <p:cNvPr id="16" name="Frihandsfigur: Form 15">
                <a:extLst>
                  <a:ext uri="{FF2B5EF4-FFF2-40B4-BE49-F238E27FC236}">
                    <a16:creationId xmlns:a16="http://schemas.microsoft.com/office/drawing/2014/main" id="{DEE9A78F-2628-46F0-9765-6CD8B360BE2D}"/>
                  </a:ext>
                </a:extLst>
              </p:cNvPr>
              <p:cNvSpPr/>
              <p:nvPr/>
            </p:nvSpPr>
            <p:spPr>
              <a:xfrm>
                <a:off x="10042947" y="6421975"/>
                <a:ext cx="23646" cy="24925"/>
              </a:xfrm>
              <a:custGeom>
                <a:avLst/>
                <a:gdLst>
                  <a:gd name="connsiteX0" fmla="*/ 0 w 23646"/>
                  <a:gd name="connsiteY0" fmla="*/ 0 h 24925"/>
                  <a:gd name="connsiteX1" fmla="*/ 23647 w 23646"/>
                  <a:gd name="connsiteY1" fmla="*/ 0 h 24925"/>
                  <a:gd name="connsiteX2" fmla="*/ 23647 w 23646"/>
                  <a:gd name="connsiteY2" fmla="*/ 24925 h 24925"/>
                  <a:gd name="connsiteX3" fmla="*/ 0 w 23646"/>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646" h="24925">
                    <a:moveTo>
                      <a:pt x="0" y="0"/>
                    </a:moveTo>
                    <a:lnTo>
                      <a:pt x="23647" y="0"/>
                    </a:lnTo>
                    <a:lnTo>
                      <a:pt x="23647" y="24925"/>
                    </a:lnTo>
                    <a:lnTo>
                      <a:pt x="0" y="24925"/>
                    </a:lnTo>
                    <a:close/>
                  </a:path>
                </a:pathLst>
              </a:custGeom>
              <a:grpFill/>
              <a:ln w="6363" cap="flat">
                <a:noFill/>
                <a:prstDash val="solid"/>
                <a:miter/>
              </a:ln>
            </p:spPr>
            <p:txBody>
              <a:bodyPr rtlCol="0" anchor="ctr"/>
              <a:lstStyle/>
              <a:p>
                <a:endParaRPr lang="sv-SE" dirty="0"/>
              </a:p>
            </p:txBody>
          </p:sp>
          <p:sp>
            <p:nvSpPr>
              <p:cNvPr id="17" name="Frihandsfigur: Form 16">
                <a:extLst>
                  <a:ext uri="{FF2B5EF4-FFF2-40B4-BE49-F238E27FC236}">
                    <a16:creationId xmlns:a16="http://schemas.microsoft.com/office/drawing/2014/main" id="{6F9C94D5-3F06-4B36-AF58-C3503D0FA19C}"/>
                  </a:ext>
                </a:extLst>
              </p:cNvPr>
              <p:cNvSpPr/>
              <p:nvPr/>
            </p:nvSpPr>
            <p:spPr>
              <a:xfrm>
                <a:off x="10042946" y="6453100"/>
                <a:ext cx="43267" cy="23071"/>
              </a:xfrm>
              <a:custGeom>
                <a:avLst/>
                <a:gdLst>
                  <a:gd name="connsiteX0" fmla="*/ -1570 w 43267"/>
                  <a:gd name="connsiteY0" fmla="*/ 22097 h 23071"/>
                  <a:gd name="connsiteX1" fmla="*/ 41378 w 43267"/>
                  <a:gd name="connsiteY1" fmla="*/ 22097 h 23071"/>
                  <a:gd name="connsiteX2" fmla="*/ 41378 w 43267"/>
                  <a:gd name="connsiteY2" fmla="*/ 2923 h 23071"/>
                  <a:gd name="connsiteX3" fmla="*/ 41697 w 43267"/>
                  <a:gd name="connsiteY3" fmla="*/ -975 h 23071"/>
                  <a:gd name="connsiteX4" fmla="*/ -1570 w 43267"/>
                  <a:gd name="connsiteY4" fmla="*/ -975 h 23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67" h="23071">
                    <a:moveTo>
                      <a:pt x="-1570" y="22097"/>
                    </a:moveTo>
                    <a:lnTo>
                      <a:pt x="41378" y="22097"/>
                    </a:lnTo>
                    <a:lnTo>
                      <a:pt x="41378" y="2923"/>
                    </a:lnTo>
                    <a:cubicBezTo>
                      <a:pt x="41314" y="1645"/>
                      <a:pt x="41442" y="303"/>
                      <a:pt x="41697" y="-975"/>
                    </a:cubicBezTo>
                    <a:lnTo>
                      <a:pt x="-1570" y="-975"/>
                    </a:lnTo>
                    <a:close/>
                  </a:path>
                </a:pathLst>
              </a:custGeom>
              <a:grpFill/>
              <a:ln w="6363" cap="flat">
                <a:noFill/>
                <a:prstDash val="solid"/>
                <a:miter/>
              </a:ln>
            </p:spPr>
            <p:txBody>
              <a:bodyPr rtlCol="0" anchor="ctr"/>
              <a:lstStyle/>
              <a:p>
                <a:endParaRPr lang="sv-SE" dirty="0"/>
              </a:p>
            </p:txBody>
          </p:sp>
          <p:sp>
            <p:nvSpPr>
              <p:cNvPr id="18" name="Frihandsfigur: Form 17">
                <a:extLst>
                  <a:ext uri="{FF2B5EF4-FFF2-40B4-BE49-F238E27FC236}">
                    <a16:creationId xmlns:a16="http://schemas.microsoft.com/office/drawing/2014/main" id="{C8C38619-0120-42B0-838F-1F45912A9340}"/>
                  </a:ext>
                </a:extLst>
              </p:cNvPr>
              <p:cNvSpPr/>
              <p:nvPr/>
            </p:nvSpPr>
            <p:spPr>
              <a:xfrm>
                <a:off x="10042946" y="6482051"/>
                <a:ext cx="42947" cy="27436"/>
              </a:xfrm>
              <a:custGeom>
                <a:avLst/>
                <a:gdLst>
                  <a:gd name="connsiteX0" fmla="*/ -1570 w 42947"/>
                  <a:gd name="connsiteY0" fmla="*/ -975 h 27436"/>
                  <a:gd name="connsiteX1" fmla="*/ -1570 w 42947"/>
                  <a:gd name="connsiteY1" fmla="*/ 24590 h 27436"/>
                  <a:gd name="connsiteX2" fmla="*/ 32047 w 42947"/>
                  <a:gd name="connsiteY2" fmla="*/ 23311 h 27436"/>
                  <a:gd name="connsiteX3" fmla="*/ 41378 w 42947"/>
                  <a:gd name="connsiteY3" fmla="*/ 20307 h 27436"/>
                  <a:gd name="connsiteX4" fmla="*/ 41378 w 42947"/>
                  <a:gd name="connsiteY4" fmla="*/ -911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7" h="27436">
                    <a:moveTo>
                      <a:pt x="-1570" y="-975"/>
                    </a:moveTo>
                    <a:lnTo>
                      <a:pt x="-1570" y="24590"/>
                    </a:lnTo>
                    <a:cubicBezTo>
                      <a:pt x="9486" y="27465"/>
                      <a:pt x="21182" y="27018"/>
                      <a:pt x="32047" y="23311"/>
                    </a:cubicBezTo>
                    <a:lnTo>
                      <a:pt x="41378" y="20307"/>
                    </a:lnTo>
                    <a:lnTo>
                      <a:pt x="41378" y="-911"/>
                    </a:lnTo>
                    <a:close/>
                  </a:path>
                </a:pathLst>
              </a:custGeom>
              <a:grpFill/>
              <a:ln w="6363" cap="flat">
                <a:noFill/>
                <a:prstDash val="solid"/>
                <a:miter/>
              </a:ln>
            </p:spPr>
            <p:txBody>
              <a:bodyPr rtlCol="0" anchor="ctr"/>
              <a:lstStyle/>
              <a:p>
                <a:endParaRPr lang="sv-SE" dirty="0"/>
              </a:p>
            </p:txBody>
          </p:sp>
          <p:sp>
            <p:nvSpPr>
              <p:cNvPr id="19" name="Frihandsfigur: Form 18">
                <a:extLst>
                  <a:ext uri="{FF2B5EF4-FFF2-40B4-BE49-F238E27FC236}">
                    <a16:creationId xmlns:a16="http://schemas.microsoft.com/office/drawing/2014/main" id="{B17F5927-D23A-424C-968D-095F11C08792}"/>
                  </a:ext>
                </a:extLst>
              </p:cNvPr>
              <p:cNvSpPr/>
              <p:nvPr/>
            </p:nvSpPr>
            <p:spPr>
              <a:xfrm>
                <a:off x="10132102" y="6481987"/>
                <a:ext cx="43011" cy="27436"/>
              </a:xfrm>
              <a:custGeom>
                <a:avLst/>
                <a:gdLst>
                  <a:gd name="connsiteX0" fmla="*/ -1570 w 43011"/>
                  <a:gd name="connsiteY0" fmla="*/ 20307 h 27436"/>
                  <a:gd name="connsiteX1" fmla="*/ 7761 w 43011"/>
                  <a:gd name="connsiteY1" fmla="*/ 23311 h 27436"/>
                  <a:gd name="connsiteX2" fmla="*/ 41442 w 43011"/>
                  <a:gd name="connsiteY2" fmla="*/ 24590 h 27436"/>
                  <a:gd name="connsiteX3" fmla="*/ 41442 w 43011"/>
                  <a:gd name="connsiteY3" fmla="*/ -975 h 27436"/>
                  <a:gd name="connsiteX4" fmla="*/ -1570 w 43011"/>
                  <a:gd name="connsiteY4" fmla="*/ -975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1" h="27436">
                    <a:moveTo>
                      <a:pt x="-1570" y="20307"/>
                    </a:moveTo>
                    <a:lnTo>
                      <a:pt x="7761" y="23311"/>
                    </a:lnTo>
                    <a:cubicBezTo>
                      <a:pt x="18625" y="27018"/>
                      <a:pt x="30321" y="27465"/>
                      <a:pt x="41442" y="24590"/>
                    </a:cubicBezTo>
                    <a:lnTo>
                      <a:pt x="41442" y="-975"/>
                    </a:lnTo>
                    <a:lnTo>
                      <a:pt x="-1570" y="-975"/>
                    </a:lnTo>
                    <a:close/>
                  </a:path>
                </a:pathLst>
              </a:custGeom>
              <a:grpFill/>
              <a:ln w="6363" cap="flat">
                <a:noFill/>
                <a:prstDash val="solid"/>
                <a:miter/>
              </a:ln>
            </p:spPr>
            <p:txBody>
              <a:bodyPr rtlCol="0" anchor="ctr"/>
              <a:lstStyle/>
              <a:p>
                <a:endParaRPr lang="sv-SE" dirty="0"/>
              </a:p>
            </p:txBody>
          </p:sp>
          <p:sp>
            <p:nvSpPr>
              <p:cNvPr id="20" name="Frihandsfigur: Form 19">
                <a:extLst>
                  <a:ext uri="{FF2B5EF4-FFF2-40B4-BE49-F238E27FC236}">
                    <a16:creationId xmlns:a16="http://schemas.microsoft.com/office/drawing/2014/main" id="{4ABB0C52-38A0-422C-BBF9-D2B361DB54AF}"/>
                  </a:ext>
                </a:extLst>
              </p:cNvPr>
              <p:cNvSpPr/>
              <p:nvPr/>
            </p:nvSpPr>
            <p:spPr>
              <a:xfrm>
                <a:off x="10131782" y="6452525"/>
                <a:ext cx="43650" cy="23327"/>
              </a:xfrm>
              <a:custGeom>
                <a:avLst/>
                <a:gdLst>
                  <a:gd name="connsiteX0" fmla="*/ -1123 w 43650"/>
                  <a:gd name="connsiteY0" fmla="*/ 3179 h 23327"/>
                  <a:gd name="connsiteX1" fmla="*/ -1123 w 43650"/>
                  <a:gd name="connsiteY1" fmla="*/ 22352 h 23327"/>
                  <a:gd name="connsiteX2" fmla="*/ 42081 w 43650"/>
                  <a:gd name="connsiteY2" fmla="*/ 22352 h 23327"/>
                  <a:gd name="connsiteX3" fmla="*/ 42081 w 43650"/>
                  <a:gd name="connsiteY3" fmla="*/ -975 h 23327"/>
                  <a:gd name="connsiteX4" fmla="*/ -1570 w 43650"/>
                  <a:gd name="connsiteY4" fmla="*/ -975 h 23327"/>
                  <a:gd name="connsiteX5" fmla="*/ -1123 w 43650"/>
                  <a:gd name="connsiteY5" fmla="*/ 2860 h 2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50" h="23327">
                    <a:moveTo>
                      <a:pt x="-1123" y="3179"/>
                    </a:moveTo>
                    <a:lnTo>
                      <a:pt x="-1123" y="22352"/>
                    </a:lnTo>
                    <a:lnTo>
                      <a:pt x="42081" y="22352"/>
                    </a:lnTo>
                    <a:lnTo>
                      <a:pt x="42081" y="-975"/>
                    </a:lnTo>
                    <a:lnTo>
                      <a:pt x="-1570" y="-975"/>
                    </a:lnTo>
                    <a:cubicBezTo>
                      <a:pt x="-1314" y="303"/>
                      <a:pt x="-1187" y="1582"/>
                      <a:pt x="-1123" y="2860"/>
                    </a:cubicBezTo>
                  </a:path>
                </a:pathLst>
              </a:custGeom>
              <a:grpFill/>
              <a:ln w="6363" cap="flat">
                <a:noFill/>
                <a:prstDash val="solid"/>
                <a:miter/>
              </a:ln>
            </p:spPr>
            <p:txBody>
              <a:bodyPr rtlCol="0" anchor="ctr"/>
              <a:lstStyle/>
              <a:p>
                <a:endParaRPr lang="sv-SE" dirty="0"/>
              </a:p>
            </p:txBody>
          </p:sp>
          <p:sp>
            <p:nvSpPr>
              <p:cNvPr id="21" name="Frihandsfigur: Form 20">
                <a:extLst>
                  <a:ext uri="{FF2B5EF4-FFF2-40B4-BE49-F238E27FC236}">
                    <a16:creationId xmlns:a16="http://schemas.microsoft.com/office/drawing/2014/main" id="{9500D5BC-6325-4A54-BA72-D4F36CBB3C91}"/>
                  </a:ext>
                </a:extLst>
              </p:cNvPr>
              <p:cNvSpPr/>
              <p:nvPr/>
            </p:nvSpPr>
            <p:spPr>
              <a:xfrm>
                <a:off x="10072473" y="6422039"/>
                <a:ext cx="73305" cy="24925"/>
              </a:xfrm>
              <a:custGeom>
                <a:avLst/>
                <a:gdLst>
                  <a:gd name="connsiteX0" fmla="*/ 71735 w 73305"/>
                  <a:gd name="connsiteY0" fmla="*/ -975 h 24925"/>
                  <a:gd name="connsiteX1" fmla="*/ -1570 w 73305"/>
                  <a:gd name="connsiteY1" fmla="*/ -975 h 24925"/>
                  <a:gd name="connsiteX2" fmla="*/ -1570 w 73305"/>
                  <a:gd name="connsiteY2" fmla="*/ 23950 h 24925"/>
                  <a:gd name="connsiteX3" fmla="*/ 14216 w 73305"/>
                  <a:gd name="connsiteY3" fmla="*/ 23950 h 24925"/>
                  <a:gd name="connsiteX4" fmla="*/ 34540 w 73305"/>
                  <a:gd name="connsiteY4" fmla="*/ 11168 h 24925"/>
                  <a:gd name="connsiteX5" fmla="*/ 55694 w 73305"/>
                  <a:gd name="connsiteY5" fmla="*/ 23950 h 24925"/>
                  <a:gd name="connsiteX6" fmla="*/ 71735 w 73305"/>
                  <a:gd name="connsiteY6" fmla="*/ 23950 h 2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05" h="24925">
                    <a:moveTo>
                      <a:pt x="71735" y="-975"/>
                    </a:moveTo>
                    <a:lnTo>
                      <a:pt x="-1570" y="-975"/>
                    </a:lnTo>
                    <a:lnTo>
                      <a:pt x="-1570" y="23950"/>
                    </a:lnTo>
                    <a:lnTo>
                      <a:pt x="14216" y="23950"/>
                    </a:lnTo>
                    <a:cubicBezTo>
                      <a:pt x="18178" y="16345"/>
                      <a:pt x="25976" y="11424"/>
                      <a:pt x="34540" y="11168"/>
                    </a:cubicBezTo>
                    <a:cubicBezTo>
                      <a:pt x="43423" y="11040"/>
                      <a:pt x="51668" y="16025"/>
                      <a:pt x="55694" y="23950"/>
                    </a:cubicBezTo>
                    <a:lnTo>
                      <a:pt x="71735" y="23950"/>
                    </a:lnTo>
                    <a:close/>
                  </a:path>
                </a:pathLst>
              </a:custGeom>
              <a:grpFill/>
              <a:ln w="6363" cap="flat">
                <a:noFill/>
                <a:prstDash val="solid"/>
                <a:miter/>
              </a:ln>
            </p:spPr>
            <p:txBody>
              <a:bodyPr rtlCol="0" anchor="ctr"/>
              <a:lstStyle/>
              <a:p>
                <a:endParaRPr lang="sv-SE" dirty="0"/>
              </a:p>
            </p:txBody>
          </p:sp>
          <p:sp>
            <p:nvSpPr>
              <p:cNvPr id="22" name="Frihandsfigur: Form 21">
                <a:extLst>
                  <a:ext uri="{FF2B5EF4-FFF2-40B4-BE49-F238E27FC236}">
                    <a16:creationId xmlns:a16="http://schemas.microsoft.com/office/drawing/2014/main" id="{32FA42BA-C5A1-4320-A4E0-4952013CC7F0}"/>
                  </a:ext>
                </a:extLst>
              </p:cNvPr>
              <p:cNvSpPr/>
              <p:nvPr/>
            </p:nvSpPr>
            <p:spPr>
              <a:xfrm>
                <a:off x="10151658" y="6421975"/>
                <a:ext cx="23774" cy="24925"/>
              </a:xfrm>
              <a:custGeom>
                <a:avLst/>
                <a:gdLst>
                  <a:gd name="connsiteX0" fmla="*/ 0 w 23774"/>
                  <a:gd name="connsiteY0" fmla="*/ 0 h 24925"/>
                  <a:gd name="connsiteX1" fmla="*/ 23775 w 23774"/>
                  <a:gd name="connsiteY1" fmla="*/ 0 h 24925"/>
                  <a:gd name="connsiteX2" fmla="*/ 23775 w 23774"/>
                  <a:gd name="connsiteY2" fmla="*/ 24925 h 24925"/>
                  <a:gd name="connsiteX3" fmla="*/ 0 w 23774"/>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774" h="24925">
                    <a:moveTo>
                      <a:pt x="0" y="0"/>
                    </a:moveTo>
                    <a:lnTo>
                      <a:pt x="23775" y="0"/>
                    </a:lnTo>
                    <a:lnTo>
                      <a:pt x="23775" y="24925"/>
                    </a:lnTo>
                    <a:lnTo>
                      <a:pt x="0" y="24925"/>
                    </a:lnTo>
                    <a:close/>
                  </a:path>
                </a:pathLst>
              </a:custGeom>
              <a:grpFill/>
              <a:ln w="6363" cap="flat">
                <a:noFill/>
                <a:prstDash val="solid"/>
                <a:miter/>
              </a:ln>
            </p:spPr>
            <p:txBody>
              <a:bodyPr rtlCol="0" anchor="ctr"/>
              <a:lstStyle/>
              <a:p>
                <a:endParaRPr lang="sv-SE" dirty="0"/>
              </a:p>
            </p:txBody>
          </p:sp>
          <p:sp>
            <p:nvSpPr>
              <p:cNvPr id="23" name="Frihandsfigur: Form 22">
                <a:extLst>
                  <a:ext uri="{FF2B5EF4-FFF2-40B4-BE49-F238E27FC236}">
                    <a16:creationId xmlns:a16="http://schemas.microsoft.com/office/drawing/2014/main" id="{42CF23E1-9177-4860-A9C1-CE0D21A832B7}"/>
                  </a:ext>
                </a:extLst>
              </p:cNvPr>
              <p:cNvSpPr/>
              <p:nvPr/>
            </p:nvSpPr>
            <p:spPr>
              <a:xfrm>
                <a:off x="10005623" y="6320933"/>
                <a:ext cx="207708" cy="95162"/>
              </a:xfrm>
              <a:custGeom>
                <a:avLst/>
                <a:gdLst>
                  <a:gd name="connsiteX0" fmla="*/ 196105 w 207708"/>
                  <a:gd name="connsiteY0" fmla="*/ 32706 h 95162"/>
                  <a:gd name="connsiteX1" fmla="*/ 152901 w 207708"/>
                  <a:gd name="connsiteY1" fmla="*/ 32706 h 95162"/>
                  <a:gd name="connsiteX2" fmla="*/ 152901 w 207708"/>
                  <a:gd name="connsiteY2" fmla="*/ 74631 h 95162"/>
                  <a:gd name="connsiteX3" fmla="*/ 133728 w 207708"/>
                  <a:gd name="connsiteY3" fmla="*/ 74631 h 95162"/>
                  <a:gd name="connsiteX4" fmla="*/ 133728 w 207708"/>
                  <a:gd name="connsiteY4" fmla="*/ 59293 h 95162"/>
                  <a:gd name="connsiteX5" fmla="*/ 124781 w 207708"/>
                  <a:gd name="connsiteY5" fmla="*/ 59293 h 95162"/>
                  <a:gd name="connsiteX6" fmla="*/ 124781 w 207708"/>
                  <a:gd name="connsiteY6" fmla="*/ -975 h 95162"/>
                  <a:gd name="connsiteX7" fmla="*/ 78574 w 207708"/>
                  <a:gd name="connsiteY7" fmla="*/ -975 h 95162"/>
                  <a:gd name="connsiteX8" fmla="*/ 78574 w 207708"/>
                  <a:gd name="connsiteY8" fmla="*/ 59293 h 95162"/>
                  <a:gd name="connsiteX9" fmla="*/ 70201 w 207708"/>
                  <a:gd name="connsiteY9" fmla="*/ 59293 h 95162"/>
                  <a:gd name="connsiteX10" fmla="*/ 70201 w 207708"/>
                  <a:gd name="connsiteY10" fmla="*/ 74631 h 95162"/>
                  <a:gd name="connsiteX11" fmla="*/ 51028 w 207708"/>
                  <a:gd name="connsiteY11" fmla="*/ 74631 h 95162"/>
                  <a:gd name="connsiteX12" fmla="*/ 51028 w 207708"/>
                  <a:gd name="connsiteY12" fmla="*/ 32706 h 95162"/>
                  <a:gd name="connsiteX13" fmla="*/ 8017 w 207708"/>
                  <a:gd name="connsiteY13" fmla="*/ 32706 h 95162"/>
                  <a:gd name="connsiteX14" fmla="*/ 8017 w 207708"/>
                  <a:gd name="connsiteY14" fmla="*/ 59293 h 95162"/>
                  <a:gd name="connsiteX15" fmla="*/ -1570 w 207708"/>
                  <a:gd name="connsiteY15" fmla="*/ 59293 h 95162"/>
                  <a:gd name="connsiteX16" fmla="*/ -1570 w 207708"/>
                  <a:gd name="connsiteY16" fmla="*/ 83131 h 95162"/>
                  <a:gd name="connsiteX17" fmla="*/ 22204 w 207708"/>
                  <a:gd name="connsiteY17" fmla="*/ 83131 h 95162"/>
                  <a:gd name="connsiteX18" fmla="*/ 22204 w 207708"/>
                  <a:gd name="connsiteY18" fmla="*/ 94187 h 95162"/>
                  <a:gd name="connsiteX19" fmla="*/ 182364 w 207708"/>
                  <a:gd name="connsiteY19" fmla="*/ 94187 h 95162"/>
                  <a:gd name="connsiteX20" fmla="*/ 182364 w 207708"/>
                  <a:gd name="connsiteY20" fmla="*/ 83131 h 95162"/>
                  <a:gd name="connsiteX21" fmla="*/ 206139 w 207708"/>
                  <a:gd name="connsiteY21" fmla="*/ 83131 h 95162"/>
                  <a:gd name="connsiteX22" fmla="*/ 206139 w 207708"/>
                  <a:gd name="connsiteY22" fmla="*/ 59293 h 95162"/>
                  <a:gd name="connsiteX23" fmla="*/ 196424 w 207708"/>
                  <a:gd name="connsiteY23" fmla="*/ 59293 h 95162"/>
                  <a:gd name="connsiteX24" fmla="*/ 39588 w 207708"/>
                  <a:gd name="connsiteY24" fmla="*/ 75654 h 95162"/>
                  <a:gd name="connsiteX25" fmla="*/ 28660 w 207708"/>
                  <a:gd name="connsiteY25" fmla="*/ 75654 h 95162"/>
                  <a:gd name="connsiteX26" fmla="*/ 28660 w 207708"/>
                  <a:gd name="connsiteY26" fmla="*/ 61721 h 95162"/>
                  <a:gd name="connsiteX27" fmla="*/ 18498 w 207708"/>
                  <a:gd name="connsiteY27" fmla="*/ 61721 h 95162"/>
                  <a:gd name="connsiteX28" fmla="*/ 18498 w 207708"/>
                  <a:gd name="connsiteY28" fmla="*/ 53412 h 95162"/>
                  <a:gd name="connsiteX29" fmla="*/ 21310 w 207708"/>
                  <a:gd name="connsiteY29" fmla="*/ 45296 h 95162"/>
                  <a:gd name="connsiteX30" fmla="*/ 28340 w 207708"/>
                  <a:gd name="connsiteY30" fmla="*/ 42292 h 95162"/>
                  <a:gd name="connsiteX31" fmla="*/ 30577 w 207708"/>
                  <a:gd name="connsiteY31" fmla="*/ 42292 h 95162"/>
                  <a:gd name="connsiteX32" fmla="*/ 39716 w 207708"/>
                  <a:gd name="connsiteY32" fmla="*/ 52198 h 95162"/>
                  <a:gd name="connsiteX33" fmla="*/ 39588 w 207708"/>
                  <a:gd name="connsiteY33" fmla="*/ 53285 h 95162"/>
                  <a:gd name="connsiteX34" fmla="*/ 114875 w 207708"/>
                  <a:gd name="connsiteY34" fmla="*/ 60443 h 95162"/>
                  <a:gd name="connsiteX35" fmla="*/ 88799 w 207708"/>
                  <a:gd name="connsiteY35" fmla="*/ 60443 h 95162"/>
                  <a:gd name="connsiteX36" fmla="*/ 88799 w 207708"/>
                  <a:gd name="connsiteY36" fmla="*/ 23119 h 95162"/>
                  <a:gd name="connsiteX37" fmla="*/ 101582 w 207708"/>
                  <a:gd name="connsiteY37" fmla="*/ 10337 h 95162"/>
                  <a:gd name="connsiteX38" fmla="*/ 110656 w 207708"/>
                  <a:gd name="connsiteY38" fmla="*/ 13852 h 95162"/>
                  <a:gd name="connsiteX39" fmla="*/ 114875 w 207708"/>
                  <a:gd name="connsiteY39" fmla="*/ 23119 h 95162"/>
                  <a:gd name="connsiteX40" fmla="*/ 185879 w 207708"/>
                  <a:gd name="connsiteY40" fmla="*/ 54499 h 95162"/>
                  <a:gd name="connsiteX41" fmla="*/ 185879 w 207708"/>
                  <a:gd name="connsiteY41" fmla="*/ 62744 h 95162"/>
                  <a:gd name="connsiteX42" fmla="*/ 175781 w 207708"/>
                  <a:gd name="connsiteY42" fmla="*/ 62744 h 95162"/>
                  <a:gd name="connsiteX43" fmla="*/ 175781 w 207708"/>
                  <a:gd name="connsiteY43" fmla="*/ 76740 h 95162"/>
                  <a:gd name="connsiteX44" fmla="*/ 164789 w 207708"/>
                  <a:gd name="connsiteY44" fmla="*/ 76740 h 95162"/>
                  <a:gd name="connsiteX45" fmla="*/ 164789 w 207708"/>
                  <a:gd name="connsiteY45" fmla="*/ 54499 h 95162"/>
                  <a:gd name="connsiteX46" fmla="*/ 173800 w 207708"/>
                  <a:gd name="connsiteY46" fmla="*/ 43442 h 95162"/>
                  <a:gd name="connsiteX47" fmla="*/ 176037 w 207708"/>
                  <a:gd name="connsiteY47" fmla="*/ 43442 h 95162"/>
                  <a:gd name="connsiteX48" fmla="*/ 183131 w 207708"/>
                  <a:gd name="connsiteY48" fmla="*/ 46446 h 95162"/>
                  <a:gd name="connsiteX49" fmla="*/ 185879 w 207708"/>
                  <a:gd name="connsiteY49" fmla="*/ 54627 h 9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7708" h="95162">
                    <a:moveTo>
                      <a:pt x="196105" y="32706"/>
                    </a:moveTo>
                    <a:lnTo>
                      <a:pt x="152901" y="32706"/>
                    </a:lnTo>
                    <a:lnTo>
                      <a:pt x="152901" y="74631"/>
                    </a:lnTo>
                    <a:lnTo>
                      <a:pt x="133728" y="74631"/>
                    </a:lnTo>
                    <a:lnTo>
                      <a:pt x="133728" y="59293"/>
                    </a:lnTo>
                    <a:lnTo>
                      <a:pt x="124781" y="59293"/>
                    </a:lnTo>
                    <a:lnTo>
                      <a:pt x="124781" y="-975"/>
                    </a:lnTo>
                    <a:lnTo>
                      <a:pt x="78574" y="-975"/>
                    </a:lnTo>
                    <a:lnTo>
                      <a:pt x="78574" y="59293"/>
                    </a:lnTo>
                    <a:lnTo>
                      <a:pt x="70201" y="59293"/>
                    </a:lnTo>
                    <a:lnTo>
                      <a:pt x="70201" y="74631"/>
                    </a:lnTo>
                    <a:lnTo>
                      <a:pt x="51028" y="74631"/>
                    </a:lnTo>
                    <a:lnTo>
                      <a:pt x="51028" y="32706"/>
                    </a:lnTo>
                    <a:lnTo>
                      <a:pt x="8017" y="32706"/>
                    </a:lnTo>
                    <a:lnTo>
                      <a:pt x="8017" y="59293"/>
                    </a:lnTo>
                    <a:lnTo>
                      <a:pt x="-1570" y="59293"/>
                    </a:lnTo>
                    <a:lnTo>
                      <a:pt x="-1570" y="83131"/>
                    </a:lnTo>
                    <a:lnTo>
                      <a:pt x="22204" y="83131"/>
                    </a:lnTo>
                    <a:lnTo>
                      <a:pt x="22204" y="94187"/>
                    </a:lnTo>
                    <a:lnTo>
                      <a:pt x="182364" y="94187"/>
                    </a:lnTo>
                    <a:lnTo>
                      <a:pt x="182364" y="83131"/>
                    </a:lnTo>
                    <a:lnTo>
                      <a:pt x="206139" y="83131"/>
                    </a:lnTo>
                    <a:lnTo>
                      <a:pt x="206139" y="59293"/>
                    </a:lnTo>
                    <a:lnTo>
                      <a:pt x="196424" y="59293"/>
                    </a:lnTo>
                    <a:close/>
                    <a:moveTo>
                      <a:pt x="39588" y="75654"/>
                    </a:moveTo>
                    <a:lnTo>
                      <a:pt x="28660" y="75654"/>
                    </a:lnTo>
                    <a:lnTo>
                      <a:pt x="28660" y="61721"/>
                    </a:lnTo>
                    <a:lnTo>
                      <a:pt x="18498" y="61721"/>
                    </a:lnTo>
                    <a:lnTo>
                      <a:pt x="18498" y="53412"/>
                    </a:lnTo>
                    <a:cubicBezTo>
                      <a:pt x="18178" y="50409"/>
                      <a:pt x="19201" y="47405"/>
                      <a:pt x="21310" y="45296"/>
                    </a:cubicBezTo>
                    <a:cubicBezTo>
                      <a:pt x="23163" y="43442"/>
                      <a:pt x="25720" y="42356"/>
                      <a:pt x="28340" y="42292"/>
                    </a:cubicBezTo>
                    <a:lnTo>
                      <a:pt x="30577" y="42292"/>
                    </a:lnTo>
                    <a:cubicBezTo>
                      <a:pt x="35817" y="42484"/>
                      <a:pt x="39908" y="46958"/>
                      <a:pt x="39716" y="52198"/>
                    </a:cubicBezTo>
                    <a:cubicBezTo>
                      <a:pt x="39652" y="52582"/>
                      <a:pt x="39652" y="52901"/>
                      <a:pt x="39588" y="53285"/>
                    </a:cubicBezTo>
                    <a:close/>
                    <a:moveTo>
                      <a:pt x="114875" y="60443"/>
                    </a:moveTo>
                    <a:lnTo>
                      <a:pt x="88799" y="60443"/>
                    </a:lnTo>
                    <a:lnTo>
                      <a:pt x="88799" y="23119"/>
                    </a:lnTo>
                    <a:cubicBezTo>
                      <a:pt x="89055" y="16159"/>
                      <a:pt x="94615" y="10567"/>
                      <a:pt x="101582" y="10337"/>
                    </a:cubicBezTo>
                    <a:cubicBezTo>
                      <a:pt x="104968" y="10324"/>
                      <a:pt x="108164" y="11583"/>
                      <a:pt x="110656" y="13852"/>
                    </a:cubicBezTo>
                    <a:cubicBezTo>
                      <a:pt x="113277" y="16249"/>
                      <a:pt x="114747" y="19585"/>
                      <a:pt x="114875" y="23119"/>
                    </a:cubicBezTo>
                    <a:close/>
                    <a:moveTo>
                      <a:pt x="185879" y="54499"/>
                    </a:moveTo>
                    <a:lnTo>
                      <a:pt x="185879" y="62744"/>
                    </a:lnTo>
                    <a:lnTo>
                      <a:pt x="175781" y="62744"/>
                    </a:lnTo>
                    <a:lnTo>
                      <a:pt x="175781" y="76740"/>
                    </a:lnTo>
                    <a:lnTo>
                      <a:pt x="164789" y="76740"/>
                    </a:lnTo>
                    <a:lnTo>
                      <a:pt x="164789" y="54499"/>
                    </a:lnTo>
                    <a:cubicBezTo>
                      <a:pt x="164789" y="48108"/>
                      <a:pt x="167729" y="44146"/>
                      <a:pt x="173800" y="43442"/>
                    </a:cubicBezTo>
                    <a:lnTo>
                      <a:pt x="176037" y="43442"/>
                    </a:lnTo>
                    <a:cubicBezTo>
                      <a:pt x="178721" y="43506"/>
                      <a:pt x="181214" y="44593"/>
                      <a:pt x="183131" y="46446"/>
                    </a:cubicBezTo>
                    <a:cubicBezTo>
                      <a:pt x="185240" y="48619"/>
                      <a:pt x="186263" y="51623"/>
                      <a:pt x="185879" y="54627"/>
                    </a:cubicBezTo>
                  </a:path>
                </a:pathLst>
              </a:custGeom>
              <a:grpFill/>
              <a:ln w="6363" cap="flat">
                <a:noFill/>
                <a:prstDash val="solid"/>
                <a:miter/>
              </a:ln>
            </p:spPr>
            <p:txBody>
              <a:bodyPr rtlCol="0" anchor="ctr"/>
              <a:lstStyle/>
              <a:p>
                <a:endParaRPr lang="sv-SE" dirty="0"/>
              </a:p>
            </p:txBody>
          </p:sp>
        </p:grpSp>
        <p:sp>
          <p:nvSpPr>
            <p:cNvPr id="12" name="textruta 11">
              <a:extLst>
                <a:ext uri="{FF2B5EF4-FFF2-40B4-BE49-F238E27FC236}">
                  <a16:creationId xmlns:a16="http://schemas.microsoft.com/office/drawing/2014/main" id="{0F083AF5-8FBA-4E1E-830B-E6C092C05C82}"/>
                </a:ext>
              </a:extLst>
            </p:cNvPr>
            <p:cNvSpPr txBox="1"/>
            <p:nvPr userDrawn="1"/>
          </p:nvSpPr>
          <p:spPr>
            <a:xfrm>
              <a:off x="542923" y="6235525"/>
              <a:ext cx="1367682" cy="323165"/>
            </a:xfrm>
            <a:prstGeom prst="rect">
              <a:avLst/>
            </a:prstGeom>
            <a:noFill/>
          </p:spPr>
          <p:txBody>
            <a:bodyPr wrap="none" rtlCol="0">
              <a:spAutoFit/>
            </a:bodyPr>
            <a:lstStyle/>
            <a:p>
              <a:r>
                <a:rPr lang="sv-SE" sz="1500" b="1" dirty="0">
                  <a:solidFill>
                    <a:schemeClr val="bg1"/>
                  </a:solidFill>
                </a:rPr>
                <a:t>jonkoping.se</a:t>
              </a:r>
            </a:p>
          </p:txBody>
        </p:sp>
      </p:grpSp>
      <p:sp>
        <p:nvSpPr>
          <p:cNvPr id="3" name="Platshållare för bildnummer 2">
            <a:extLst>
              <a:ext uri="{FF2B5EF4-FFF2-40B4-BE49-F238E27FC236}">
                <a16:creationId xmlns:a16="http://schemas.microsoft.com/office/drawing/2014/main" id="{FF72232E-5E66-401B-88FB-9A3C60140437}"/>
              </a:ext>
            </a:extLst>
          </p:cNvPr>
          <p:cNvSpPr>
            <a:spLocks noGrp="1"/>
          </p:cNvSpPr>
          <p:nvPr>
            <p:ph type="sldNum" sz="quarter" idx="12"/>
          </p:nvPr>
        </p:nvSpPr>
        <p:spPr/>
        <p:txBody>
          <a:bodyPr/>
          <a:lstStyle>
            <a:lvl1pPr>
              <a:defRPr>
                <a:solidFill>
                  <a:schemeClr val="bg1"/>
                </a:solidFill>
              </a:defRPr>
            </a:lvl1pPr>
          </a:lstStyle>
          <a:p>
            <a:fld id="{1530FA24-EA69-48AB-999F-0B3AF33E8E8C}" type="slidenum">
              <a:rPr lang="sv-SE" smtClean="0"/>
              <a:pPr/>
              <a:t>‹#›</a:t>
            </a:fld>
            <a:endParaRPr lang="sv-SE" dirty="0"/>
          </a:p>
        </p:txBody>
      </p:sp>
      <p:sp>
        <p:nvSpPr>
          <p:cNvPr id="41" name="textruta 40">
            <a:extLst>
              <a:ext uri="{FF2B5EF4-FFF2-40B4-BE49-F238E27FC236}">
                <a16:creationId xmlns:a16="http://schemas.microsoft.com/office/drawing/2014/main" id="{58CB8DFA-FF8F-4343-B76C-AF4A91A17A62}"/>
              </a:ext>
            </a:extLst>
          </p:cNvPr>
          <p:cNvSpPr txBox="1"/>
          <p:nvPr userDrawn="1">
            <p:custDataLst>
              <p:tags r:id="rId1"/>
            </p:custDataLst>
          </p:nvPr>
        </p:nvSpPr>
        <p:spPr>
          <a:xfrm>
            <a:off x="8110329" y="272535"/>
            <a:ext cx="3404333" cy="184666"/>
          </a:xfrm>
          <a:prstGeom prst="rect">
            <a:avLst/>
          </a:prstGeom>
          <a:noFill/>
        </p:spPr>
        <p:txBody>
          <a:bodyPr wrap="square" lIns="0" tIns="0" rIns="0" bIns="0" rtlCol="0">
            <a:spAutoFit/>
          </a:bodyPr>
          <a:lstStyle/>
          <a:p>
            <a:pPr algn="r"/>
            <a:endParaRPr lang="sv-SE" sz="1200" b="1" dirty="0">
              <a:solidFill>
                <a:schemeClr val="bg1"/>
              </a:solidFill>
            </a:endParaRPr>
          </a:p>
        </p:txBody>
      </p:sp>
    </p:spTree>
    <p:extLst>
      <p:ext uri="{BB962C8B-B14F-4D97-AF65-F5344CB8AC3E}">
        <p14:creationId xmlns:p14="http://schemas.microsoft.com/office/powerpoint/2010/main" val="1383006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04" userDrawn="1">
          <p15:clr>
            <a:srgbClr val="FBAE40"/>
          </p15:clr>
        </p15:guide>
        <p15:guide id="4" pos="7488" userDrawn="1">
          <p15:clr>
            <a:srgbClr val="FBAE40"/>
          </p15:clr>
        </p15:guide>
        <p15:guide id="5" orient="horz" pos="192" userDrawn="1">
          <p15:clr>
            <a:srgbClr val="FBAE40"/>
          </p15:clr>
        </p15:guide>
        <p15:guide id="6" orient="horz" pos="40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format</a:t>
            </a:r>
            <a:endParaRPr lang="sv-SE" dirty="0"/>
          </a:p>
        </p:txBody>
      </p:sp>
      <p:sp>
        <p:nvSpPr>
          <p:cNvPr id="7" name="Platshållare för text 2">
            <a:extLst>
              <a:ext uri="{FF2B5EF4-FFF2-40B4-BE49-F238E27FC236}">
                <a16:creationId xmlns:a16="http://schemas.microsoft.com/office/drawing/2014/main" id="{35455EE5-ABF8-4A43-BF46-96898F11C497}"/>
              </a:ext>
            </a:extLst>
          </p:cNvPr>
          <p:cNvSpPr>
            <a:spLocks noGrp="1"/>
          </p:cNvSpPr>
          <p:nvPr>
            <p:ph type="body" idx="13" hasCustomPrompt="1"/>
          </p:nvPr>
        </p:nvSpPr>
        <p:spPr>
          <a:xfrm>
            <a:off x="676275" y="1962150"/>
            <a:ext cx="10823574" cy="2889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76275" y="2505075"/>
            <a:ext cx="10823575" cy="3249511"/>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CE21200E-E207-4B86-886B-000FE90AFC9D}" type="datetime1">
              <a:rPr lang="sv-SE" smtClean="0"/>
              <a:t>2023-05-22</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47B80546-BDD7-4D54-A34D-F9B91130B63D}"/>
              </a:ext>
            </a:extLst>
          </p:cNvPr>
          <p:cNvSpPr>
            <a:spLocks noGrp="1"/>
          </p:cNvSpPr>
          <p:nvPr>
            <p:ph type="sldNum" sz="quarter" idx="14"/>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2341615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spalt">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12D1127C-A32A-4764-9EBF-3EA7840FBC2A}"/>
              </a:ext>
            </a:extLst>
          </p:cNvPr>
          <p:cNvSpPr>
            <a:spLocks noGrp="1"/>
          </p:cNvSpPr>
          <p:nvPr>
            <p:ph type="title"/>
          </p:nvPr>
        </p:nvSpPr>
        <p:spPr>
          <a:xfrm>
            <a:off x="676275" y="457200"/>
            <a:ext cx="10823575" cy="1119239"/>
          </a:xfrm>
        </p:spPr>
        <p:txBody>
          <a:body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hasCustomPrompt="1"/>
          </p:nvPr>
        </p:nvSpPr>
        <p:spPr>
          <a:xfrm>
            <a:off x="676275" y="1962150"/>
            <a:ext cx="5112000" cy="2889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676275" y="2505075"/>
            <a:ext cx="5112000" cy="33147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p>
            <a:fld id="{BAE2F027-1CC0-4470-A4AF-F5E8B615C960}" type="datetime1">
              <a:rPr lang="sv-SE" smtClean="0"/>
              <a:t>2023-05-22</a:t>
            </a:fld>
            <a:endParaRPr lang="sv-SE" dirty="0"/>
          </a:p>
        </p:txBody>
      </p:sp>
      <p:sp>
        <p:nvSpPr>
          <p:cNvPr id="13" name="Platshållare för text 2">
            <a:extLst>
              <a:ext uri="{FF2B5EF4-FFF2-40B4-BE49-F238E27FC236}">
                <a16:creationId xmlns:a16="http://schemas.microsoft.com/office/drawing/2014/main" id="{83B90BA5-CBD5-4671-B4E8-EBC6F17DE4E1}"/>
              </a:ext>
            </a:extLst>
          </p:cNvPr>
          <p:cNvSpPr>
            <a:spLocks noGrp="1"/>
          </p:cNvSpPr>
          <p:nvPr>
            <p:ph type="body" idx="13" hasCustomPrompt="1"/>
          </p:nvPr>
        </p:nvSpPr>
        <p:spPr>
          <a:xfrm>
            <a:off x="6386513" y="1962150"/>
            <a:ext cx="5112000" cy="2889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14" name="Platshållare för innehåll 3">
            <a:extLst>
              <a:ext uri="{FF2B5EF4-FFF2-40B4-BE49-F238E27FC236}">
                <a16:creationId xmlns:a16="http://schemas.microsoft.com/office/drawing/2014/main" id="{21D41C3F-306B-408F-922C-5F4A2071C178}"/>
              </a:ext>
            </a:extLst>
          </p:cNvPr>
          <p:cNvSpPr>
            <a:spLocks noGrp="1"/>
          </p:cNvSpPr>
          <p:nvPr>
            <p:ph sz="half" idx="14"/>
          </p:nvPr>
        </p:nvSpPr>
        <p:spPr>
          <a:xfrm>
            <a:off x="6386513" y="2505075"/>
            <a:ext cx="5112000" cy="33147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a:extLst>
              <a:ext uri="{FF2B5EF4-FFF2-40B4-BE49-F238E27FC236}">
                <a16:creationId xmlns:a16="http://schemas.microsoft.com/office/drawing/2014/main" id="{45DAEBE1-AC92-48FF-9F7A-7C04C9EFD9DE}"/>
              </a:ext>
            </a:extLst>
          </p:cNvPr>
          <p:cNvSpPr>
            <a:spLocks noGrp="1"/>
          </p:cNvSpPr>
          <p:nvPr>
            <p:ph type="ftr" sz="quarter" idx="11"/>
          </p:nvPr>
        </p:nvSpPr>
        <p:spPr/>
        <p:txBody>
          <a:bodyPr/>
          <a:lstStyle/>
          <a:p>
            <a:endParaRPr lang="sv-SE" dirty="0"/>
          </a:p>
        </p:txBody>
      </p:sp>
      <p:sp>
        <p:nvSpPr>
          <p:cNvPr id="2" name="Platshållare för bildnummer 1">
            <a:extLst>
              <a:ext uri="{FF2B5EF4-FFF2-40B4-BE49-F238E27FC236}">
                <a16:creationId xmlns:a16="http://schemas.microsoft.com/office/drawing/2014/main" id="{D7D86861-5DDF-4B36-9248-9611E8D74313}"/>
              </a:ext>
            </a:extLst>
          </p:cNvPr>
          <p:cNvSpPr>
            <a:spLocks noGrp="1"/>
          </p:cNvSpPr>
          <p:nvPr>
            <p:ph type="sldNum" sz="quarter" idx="15"/>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1131848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12D1127C-A32A-4764-9EBF-3EA7840FBC2A}"/>
              </a:ext>
            </a:extLst>
          </p:cNvPr>
          <p:cNvSpPr>
            <a:spLocks noGrp="1"/>
          </p:cNvSpPr>
          <p:nvPr>
            <p:ph type="title" hasCustomPrompt="1"/>
          </p:nvPr>
        </p:nvSpPr>
        <p:spPr>
          <a:xfrm>
            <a:off x="676276" y="457200"/>
            <a:ext cx="5112000" cy="1119239"/>
          </a:xfrm>
        </p:spPr>
        <p:txBody>
          <a:bodyPr/>
          <a:lstStyle/>
          <a:p>
            <a:r>
              <a:rPr lang="sv-SE" dirty="0"/>
              <a:t>Lägg till rubrik</a:t>
            </a:r>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hasCustomPrompt="1"/>
          </p:nvPr>
        </p:nvSpPr>
        <p:spPr>
          <a:xfrm>
            <a:off x="676275" y="1962150"/>
            <a:ext cx="5112000" cy="2889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676275" y="2505075"/>
            <a:ext cx="5112000" cy="33147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bild 10">
            <a:extLst>
              <a:ext uri="{FF2B5EF4-FFF2-40B4-BE49-F238E27FC236}">
                <a16:creationId xmlns:a16="http://schemas.microsoft.com/office/drawing/2014/main" id="{8F14E7B6-73EA-4AC9-8D8C-326043320623}"/>
              </a:ext>
            </a:extLst>
          </p:cNvPr>
          <p:cNvSpPr>
            <a:spLocks noGrp="1"/>
          </p:cNvSpPr>
          <p:nvPr>
            <p:ph type="pic" sz="quarter" idx="13"/>
          </p:nvPr>
        </p:nvSpPr>
        <p:spPr>
          <a:xfrm>
            <a:off x="6096000" y="1104900"/>
            <a:ext cx="5770563" cy="4552950"/>
          </a:xfrm>
        </p:spPr>
        <p:txBody>
          <a:bodyPr/>
          <a:lstStyle/>
          <a:p>
            <a:r>
              <a:rPr lang="sv-SE"/>
              <a:t>Klicka på ikonen för att lägga till en bild</a:t>
            </a:r>
            <a:endParaRPr lang="sv-SE" dirty="0"/>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p>
            <a:fld id="{18F92D30-DC50-4C97-8535-C728D4E801EF}" type="datetime1">
              <a:rPr lang="sv-SE" smtClean="0"/>
              <a:t>2023-05-22</a:t>
            </a:fld>
            <a:endParaRPr lang="sv-SE" dirty="0"/>
          </a:p>
        </p:txBody>
      </p:sp>
      <p:sp>
        <p:nvSpPr>
          <p:cNvPr id="8" name="Platshållare för sidfot 7">
            <a:extLst>
              <a:ext uri="{FF2B5EF4-FFF2-40B4-BE49-F238E27FC236}">
                <a16:creationId xmlns:a16="http://schemas.microsoft.com/office/drawing/2014/main" id="{45DAEBE1-AC92-48FF-9F7A-7C04C9EFD9DE}"/>
              </a:ext>
            </a:extLst>
          </p:cNvPr>
          <p:cNvSpPr>
            <a:spLocks noGrp="1"/>
          </p:cNvSpPr>
          <p:nvPr>
            <p:ph type="ftr" sz="quarter" idx="11"/>
          </p:nvPr>
        </p:nvSpPr>
        <p:spPr/>
        <p:txBody>
          <a:bodyPr/>
          <a:lstStyle/>
          <a:p>
            <a:endParaRPr lang="sv-SE" dirty="0"/>
          </a:p>
        </p:txBody>
      </p:sp>
      <p:sp>
        <p:nvSpPr>
          <p:cNvPr id="2" name="Platshållare för bildnummer 1">
            <a:extLst>
              <a:ext uri="{FF2B5EF4-FFF2-40B4-BE49-F238E27FC236}">
                <a16:creationId xmlns:a16="http://schemas.microsoft.com/office/drawing/2014/main" id="{53EB3E69-4AD1-4DE0-AC66-E0293599B91D}"/>
              </a:ext>
            </a:extLst>
          </p:cNvPr>
          <p:cNvSpPr>
            <a:spLocks noGrp="1"/>
          </p:cNvSpPr>
          <p:nvPr>
            <p:ph type="sldNum" sz="quarter" idx="14"/>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220046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ch statistik">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12D1127C-A32A-4764-9EBF-3EA7840FBC2A}"/>
              </a:ext>
            </a:extLst>
          </p:cNvPr>
          <p:cNvSpPr>
            <a:spLocks noGrp="1"/>
          </p:cNvSpPr>
          <p:nvPr>
            <p:ph type="title" hasCustomPrompt="1"/>
          </p:nvPr>
        </p:nvSpPr>
        <p:spPr>
          <a:xfrm>
            <a:off x="676276" y="457200"/>
            <a:ext cx="5112000" cy="1119239"/>
          </a:xfrm>
        </p:spPr>
        <p:txBody>
          <a:bodyPr/>
          <a:lstStyle/>
          <a:p>
            <a:r>
              <a:rPr lang="sv-SE" dirty="0"/>
              <a:t>Lägg till rubrik</a:t>
            </a:r>
          </a:p>
        </p:txBody>
      </p:sp>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hasCustomPrompt="1"/>
          </p:nvPr>
        </p:nvSpPr>
        <p:spPr>
          <a:xfrm>
            <a:off x="676275" y="1962150"/>
            <a:ext cx="5112000" cy="2889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Underrubrik</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676275" y="2505075"/>
            <a:ext cx="5112000" cy="33147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7E824975-61ED-493C-8BC1-B24F652A91B6}"/>
              </a:ext>
            </a:extLst>
          </p:cNvPr>
          <p:cNvSpPr>
            <a:spLocks noGrp="1"/>
          </p:cNvSpPr>
          <p:nvPr>
            <p:ph type="dt" sz="half" idx="10"/>
          </p:nvPr>
        </p:nvSpPr>
        <p:spPr/>
        <p:txBody>
          <a:bodyPr/>
          <a:lstStyle/>
          <a:p>
            <a:fld id="{CCBE07FF-09CF-4E71-86E2-202751B99522}" type="datetime1">
              <a:rPr lang="sv-SE" smtClean="0"/>
              <a:t>2023-05-22</a:t>
            </a:fld>
            <a:endParaRPr lang="sv-SE" dirty="0"/>
          </a:p>
        </p:txBody>
      </p:sp>
      <p:sp>
        <p:nvSpPr>
          <p:cNvPr id="8" name="Platshållare för sidfot 7">
            <a:extLst>
              <a:ext uri="{FF2B5EF4-FFF2-40B4-BE49-F238E27FC236}">
                <a16:creationId xmlns:a16="http://schemas.microsoft.com/office/drawing/2014/main" id="{45DAEBE1-AC92-48FF-9F7A-7C04C9EFD9DE}"/>
              </a:ext>
            </a:extLst>
          </p:cNvPr>
          <p:cNvSpPr>
            <a:spLocks noGrp="1"/>
          </p:cNvSpPr>
          <p:nvPr>
            <p:ph type="ftr" sz="quarter" idx="11"/>
          </p:nvPr>
        </p:nvSpPr>
        <p:spPr/>
        <p:txBody>
          <a:bodyPr/>
          <a:lstStyle/>
          <a:p>
            <a:endParaRPr lang="sv-SE" dirty="0"/>
          </a:p>
        </p:txBody>
      </p:sp>
      <p:sp>
        <p:nvSpPr>
          <p:cNvPr id="12" name="Platshållare för innehåll 11">
            <a:extLst>
              <a:ext uri="{FF2B5EF4-FFF2-40B4-BE49-F238E27FC236}">
                <a16:creationId xmlns:a16="http://schemas.microsoft.com/office/drawing/2014/main" id="{94624273-12A6-434A-9183-70A1BB6424E2}"/>
              </a:ext>
            </a:extLst>
          </p:cNvPr>
          <p:cNvSpPr>
            <a:spLocks noGrp="1"/>
          </p:cNvSpPr>
          <p:nvPr>
            <p:ph sz="quarter" idx="14"/>
          </p:nvPr>
        </p:nvSpPr>
        <p:spPr>
          <a:xfrm>
            <a:off x="6096000" y="1104899"/>
            <a:ext cx="5770563" cy="4552950"/>
          </a:xfrm>
          <a:custGeom>
            <a:avLst/>
            <a:gdLst>
              <a:gd name="connsiteX0" fmla="*/ 0 w 5770563"/>
              <a:gd name="connsiteY0" fmla="*/ 0 h 4552950"/>
              <a:gd name="connsiteX1" fmla="*/ 5770563 w 5770563"/>
              <a:gd name="connsiteY1" fmla="*/ 0 h 4552950"/>
              <a:gd name="connsiteX2" fmla="*/ 5770563 w 5770563"/>
              <a:gd name="connsiteY2" fmla="*/ 4552950 h 4552950"/>
              <a:gd name="connsiteX3" fmla="*/ 0 w 5770563"/>
              <a:gd name="connsiteY3" fmla="*/ 4552950 h 4552950"/>
            </a:gdLst>
            <a:ahLst/>
            <a:cxnLst>
              <a:cxn ang="0">
                <a:pos x="connsiteX0" y="connsiteY0"/>
              </a:cxn>
              <a:cxn ang="0">
                <a:pos x="connsiteX1" y="connsiteY1"/>
              </a:cxn>
              <a:cxn ang="0">
                <a:pos x="connsiteX2" y="connsiteY2"/>
              </a:cxn>
              <a:cxn ang="0">
                <a:pos x="connsiteX3" y="connsiteY3"/>
              </a:cxn>
            </a:cxnLst>
            <a:rect l="l" t="t" r="r" b="b"/>
            <a:pathLst>
              <a:path w="5770563" h="4552950">
                <a:moveTo>
                  <a:pt x="0" y="0"/>
                </a:moveTo>
                <a:lnTo>
                  <a:pt x="5770563" y="0"/>
                </a:lnTo>
                <a:lnTo>
                  <a:pt x="5770563" y="4552950"/>
                </a:lnTo>
                <a:lnTo>
                  <a:pt x="0" y="4552950"/>
                </a:lnTo>
                <a:close/>
              </a:path>
            </a:pathLst>
          </a:custGeom>
        </p:spPr>
        <p:txBody>
          <a:bodyPr wrap="square">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nummer 1">
            <a:extLst>
              <a:ext uri="{FF2B5EF4-FFF2-40B4-BE49-F238E27FC236}">
                <a16:creationId xmlns:a16="http://schemas.microsoft.com/office/drawing/2014/main" id="{714CBFA1-BA8A-48A9-9A8E-CB49308C8649}"/>
              </a:ext>
            </a:extLst>
          </p:cNvPr>
          <p:cNvSpPr>
            <a:spLocks noGrp="1"/>
          </p:cNvSpPr>
          <p:nvPr>
            <p:ph type="sldNum" sz="quarter" idx="15"/>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1831819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76275" y="1895475"/>
            <a:ext cx="10823575" cy="386715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A2A689EB-E959-4305-82CB-4AAA39FDAE3E}" type="datetime1">
              <a:rPr lang="sv-SE" smtClean="0"/>
              <a:t>2023-05-22</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F3F96AE2-BBA7-44D3-AE4B-564C998DD842}"/>
              </a:ext>
            </a:extLst>
          </p:cNvPr>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2054511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format</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AFBBD5F0-B71E-422C-BA43-E627E501A7D7}" type="datetime1">
              <a:rPr lang="sv-SE" smtClean="0"/>
              <a:t>2023-05-22</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dirty="0"/>
          </a:p>
        </p:txBody>
      </p:sp>
      <p:sp>
        <p:nvSpPr>
          <p:cNvPr id="12" name="Platshållare för text 11">
            <a:extLst>
              <a:ext uri="{FF2B5EF4-FFF2-40B4-BE49-F238E27FC236}">
                <a16:creationId xmlns:a16="http://schemas.microsoft.com/office/drawing/2014/main" id="{6C8DAF90-B733-4FFC-85F7-CEEDED8E898A}"/>
              </a:ext>
            </a:extLst>
          </p:cNvPr>
          <p:cNvSpPr>
            <a:spLocks noGrp="1"/>
          </p:cNvSpPr>
          <p:nvPr>
            <p:ph type="body" sz="quarter" idx="13" hasCustomPrompt="1"/>
          </p:nvPr>
        </p:nvSpPr>
        <p:spPr>
          <a:xfrm>
            <a:off x="690564" y="1905002"/>
            <a:ext cx="3367086" cy="676273"/>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chemeClr val="accent1"/>
          </a:solidFill>
        </p:spPr>
        <p:txBody>
          <a:bodyPr wrap="square" lIns="180000" rIns="180000" anchor="ctr">
            <a:noAutofit/>
          </a:bodyPr>
          <a:lstStyle>
            <a:lvl1pPr marL="0" indent="0">
              <a:buNone/>
              <a:defRPr b="1"/>
            </a:lvl1pPr>
          </a:lstStyle>
          <a:p>
            <a:pPr lvl="0"/>
            <a:r>
              <a:rPr lang="sv-SE" dirty="0"/>
              <a:t>Rubrik</a:t>
            </a:r>
          </a:p>
        </p:txBody>
      </p:sp>
      <p:sp>
        <p:nvSpPr>
          <p:cNvPr id="14" name="Platshållare för text 13">
            <a:extLst>
              <a:ext uri="{FF2B5EF4-FFF2-40B4-BE49-F238E27FC236}">
                <a16:creationId xmlns:a16="http://schemas.microsoft.com/office/drawing/2014/main" id="{7AA1F10C-2C67-4F10-9366-9C58DB0DCF65}"/>
              </a:ext>
            </a:extLst>
          </p:cNvPr>
          <p:cNvSpPr>
            <a:spLocks noGrp="1"/>
          </p:cNvSpPr>
          <p:nvPr>
            <p:ph type="body" sz="quarter" idx="14" hasCustomPrompt="1"/>
          </p:nvPr>
        </p:nvSpPr>
        <p:spPr>
          <a:xfrm>
            <a:off x="690564" y="2580642"/>
            <a:ext cx="3367086" cy="2806698"/>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rgbClr val="E5F2F9"/>
          </a:solidFill>
        </p:spPr>
        <p:txBody>
          <a:bodyPr wrap="square" lIns="180000" tIns="180000" rIns="180000" bIns="180000" anchor="t">
            <a:noAutofit/>
          </a:bodyPr>
          <a:lstStyle>
            <a:lvl1pPr marL="0" indent="0">
              <a:buNone/>
              <a:defRPr b="0">
                <a:solidFill>
                  <a:schemeClr val="bg1"/>
                </a:solidFill>
              </a:defRPr>
            </a:lvl1pPr>
          </a:lstStyle>
          <a:p>
            <a:pPr lvl="0"/>
            <a:r>
              <a:rPr lang="sv-SE" dirty="0"/>
              <a:t>Brödtext</a:t>
            </a:r>
          </a:p>
        </p:txBody>
      </p:sp>
      <p:sp>
        <p:nvSpPr>
          <p:cNvPr id="15" name="Platshållare för text 14">
            <a:extLst>
              <a:ext uri="{FF2B5EF4-FFF2-40B4-BE49-F238E27FC236}">
                <a16:creationId xmlns:a16="http://schemas.microsoft.com/office/drawing/2014/main" id="{8A99E8BD-617F-4300-A4A2-9E5B65185F35}"/>
              </a:ext>
            </a:extLst>
          </p:cNvPr>
          <p:cNvSpPr>
            <a:spLocks noGrp="1"/>
          </p:cNvSpPr>
          <p:nvPr>
            <p:ph type="body" sz="quarter" idx="15" hasCustomPrompt="1"/>
          </p:nvPr>
        </p:nvSpPr>
        <p:spPr>
          <a:xfrm>
            <a:off x="4412457" y="1905002"/>
            <a:ext cx="3367086" cy="676273"/>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chemeClr val="accent1"/>
          </a:solidFill>
        </p:spPr>
        <p:txBody>
          <a:bodyPr wrap="square" lIns="180000" rIns="180000" anchor="ctr">
            <a:noAutofit/>
          </a:bodyPr>
          <a:lstStyle>
            <a:lvl1pPr marL="0" indent="0">
              <a:buNone/>
              <a:defRPr b="1"/>
            </a:lvl1pPr>
          </a:lstStyle>
          <a:p>
            <a:pPr lvl="0"/>
            <a:r>
              <a:rPr lang="sv-SE" dirty="0"/>
              <a:t>Rubrik</a:t>
            </a:r>
          </a:p>
        </p:txBody>
      </p:sp>
      <p:sp>
        <p:nvSpPr>
          <p:cNvPr id="16" name="Platshållare för text 15">
            <a:extLst>
              <a:ext uri="{FF2B5EF4-FFF2-40B4-BE49-F238E27FC236}">
                <a16:creationId xmlns:a16="http://schemas.microsoft.com/office/drawing/2014/main" id="{63D604BC-42B6-48EA-B7D1-69B3CC594134}"/>
              </a:ext>
            </a:extLst>
          </p:cNvPr>
          <p:cNvSpPr>
            <a:spLocks noGrp="1"/>
          </p:cNvSpPr>
          <p:nvPr>
            <p:ph type="body" sz="quarter" idx="16" hasCustomPrompt="1"/>
          </p:nvPr>
        </p:nvSpPr>
        <p:spPr>
          <a:xfrm>
            <a:off x="4412457" y="2580642"/>
            <a:ext cx="3367086" cy="2806698"/>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rgbClr val="E5F2F9"/>
          </a:solidFill>
        </p:spPr>
        <p:txBody>
          <a:bodyPr wrap="square" lIns="180000" tIns="180000" rIns="180000" bIns="180000" anchor="t">
            <a:noAutofit/>
          </a:bodyPr>
          <a:lstStyle>
            <a:lvl1pPr marL="0" indent="0">
              <a:buNone/>
              <a:defRPr b="0">
                <a:solidFill>
                  <a:schemeClr val="bg1"/>
                </a:solidFill>
              </a:defRPr>
            </a:lvl1pPr>
          </a:lstStyle>
          <a:p>
            <a:pPr lvl="0"/>
            <a:r>
              <a:rPr lang="sv-SE" dirty="0"/>
              <a:t>Brödtext</a:t>
            </a:r>
          </a:p>
        </p:txBody>
      </p:sp>
      <p:sp>
        <p:nvSpPr>
          <p:cNvPr id="17" name="Platshållare för text 16">
            <a:extLst>
              <a:ext uri="{FF2B5EF4-FFF2-40B4-BE49-F238E27FC236}">
                <a16:creationId xmlns:a16="http://schemas.microsoft.com/office/drawing/2014/main" id="{B1793143-7DB8-4AC5-9A8C-AB8620C0B129}"/>
              </a:ext>
            </a:extLst>
          </p:cNvPr>
          <p:cNvSpPr>
            <a:spLocks noGrp="1"/>
          </p:cNvSpPr>
          <p:nvPr>
            <p:ph type="body" sz="quarter" idx="17" hasCustomPrompt="1"/>
          </p:nvPr>
        </p:nvSpPr>
        <p:spPr>
          <a:xfrm>
            <a:off x="8134350" y="1905002"/>
            <a:ext cx="3367086" cy="676273"/>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chemeClr val="accent1"/>
          </a:solidFill>
        </p:spPr>
        <p:txBody>
          <a:bodyPr wrap="square" lIns="180000" rIns="180000" anchor="ctr">
            <a:noAutofit/>
          </a:bodyPr>
          <a:lstStyle>
            <a:lvl1pPr marL="0" indent="0">
              <a:buNone/>
              <a:defRPr b="1"/>
            </a:lvl1pPr>
          </a:lstStyle>
          <a:p>
            <a:pPr lvl="0"/>
            <a:r>
              <a:rPr lang="sv-SE" dirty="0"/>
              <a:t>Rubrik</a:t>
            </a:r>
          </a:p>
        </p:txBody>
      </p:sp>
      <p:sp>
        <p:nvSpPr>
          <p:cNvPr id="18" name="Platshållare för text 17">
            <a:extLst>
              <a:ext uri="{FF2B5EF4-FFF2-40B4-BE49-F238E27FC236}">
                <a16:creationId xmlns:a16="http://schemas.microsoft.com/office/drawing/2014/main" id="{E0D291EB-C215-4B27-98F4-32398C6491D6}"/>
              </a:ext>
            </a:extLst>
          </p:cNvPr>
          <p:cNvSpPr>
            <a:spLocks noGrp="1"/>
          </p:cNvSpPr>
          <p:nvPr>
            <p:ph type="body" sz="quarter" idx="18" hasCustomPrompt="1"/>
          </p:nvPr>
        </p:nvSpPr>
        <p:spPr>
          <a:xfrm>
            <a:off x="8134350" y="2580642"/>
            <a:ext cx="3367086" cy="2806698"/>
          </a:xfrm>
          <a:custGeom>
            <a:avLst/>
            <a:gdLst>
              <a:gd name="connsiteX0" fmla="*/ 0 w 3371850"/>
              <a:gd name="connsiteY0" fmla="*/ 0 h 720725"/>
              <a:gd name="connsiteX1" fmla="*/ 3371850 w 3371850"/>
              <a:gd name="connsiteY1" fmla="*/ 0 h 720725"/>
              <a:gd name="connsiteX2" fmla="*/ 3371850 w 3371850"/>
              <a:gd name="connsiteY2" fmla="*/ 720725 h 720725"/>
              <a:gd name="connsiteX3" fmla="*/ 0 w 3371850"/>
              <a:gd name="connsiteY3" fmla="*/ 720725 h 720725"/>
            </a:gdLst>
            <a:ahLst/>
            <a:cxnLst>
              <a:cxn ang="0">
                <a:pos x="connsiteX0" y="connsiteY0"/>
              </a:cxn>
              <a:cxn ang="0">
                <a:pos x="connsiteX1" y="connsiteY1"/>
              </a:cxn>
              <a:cxn ang="0">
                <a:pos x="connsiteX2" y="connsiteY2"/>
              </a:cxn>
              <a:cxn ang="0">
                <a:pos x="connsiteX3" y="connsiteY3"/>
              </a:cxn>
            </a:cxnLst>
            <a:rect l="l" t="t" r="r" b="b"/>
            <a:pathLst>
              <a:path w="3371850" h="720725">
                <a:moveTo>
                  <a:pt x="0" y="0"/>
                </a:moveTo>
                <a:lnTo>
                  <a:pt x="3371850" y="0"/>
                </a:lnTo>
                <a:lnTo>
                  <a:pt x="3371850" y="720725"/>
                </a:lnTo>
                <a:lnTo>
                  <a:pt x="0" y="720725"/>
                </a:lnTo>
                <a:close/>
              </a:path>
            </a:pathLst>
          </a:custGeom>
          <a:solidFill>
            <a:srgbClr val="E5F2F9"/>
          </a:solidFill>
        </p:spPr>
        <p:txBody>
          <a:bodyPr wrap="square" lIns="180000" tIns="180000" rIns="180000" bIns="180000" anchor="t">
            <a:noAutofit/>
          </a:bodyPr>
          <a:lstStyle>
            <a:lvl1pPr marL="0" indent="0">
              <a:buNone/>
              <a:defRPr b="0">
                <a:solidFill>
                  <a:schemeClr val="bg1"/>
                </a:solidFill>
              </a:defRPr>
            </a:lvl1pPr>
          </a:lstStyle>
          <a:p>
            <a:pPr lvl="0"/>
            <a:r>
              <a:rPr lang="sv-SE" dirty="0"/>
              <a:t>Brödtext</a:t>
            </a:r>
          </a:p>
        </p:txBody>
      </p:sp>
      <p:sp>
        <p:nvSpPr>
          <p:cNvPr id="3" name="Platshållare för bildnummer 2">
            <a:extLst>
              <a:ext uri="{FF2B5EF4-FFF2-40B4-BE49-F238E27FC236}">
                <a16:creationId xmlns:a16="http://schemas.microsoft.com/office/drawing/2014/main" id="{B8AC32A6-EEFC-4678-B42F-A3EDDA7FF0D3}"/>
              </a:ext>
            </a:extLst>
          </p:cNvPr>
          <p:cNvSpPr>
            <a:spLocks noGrp="1"/>
          </p:cNvSpPr>
          <p:nvPr>
            <p:ph type="sldNum" sz="quarter" idx="19"/>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2734569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Cita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1204913" y="1078706"/>
            <a:ext cx="9782175" cy="2852737"/>
          </a:xfrm>
        </p:spPr>
        <p:txBody>
          <a:bodyPr anchor="b"/>
          <a:lstStyle>
            <a:lvl1pPr algn="ctr">
              <a:defRPr sz="4000" i="1"/>
            </a:lvl1pPr>
          </a:lstStyle>
          <a:p>
            <a:r>
              <a:rPr lang="sv-SE" dirty="0"/>
              <a:t>”Citat”</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hasCustomPrompt="1"/>
          </p:nvPr>
        </p:nvSpPr>
        <p:spPr>
          <a:xfrm>
            <a:off x="1204912" y="4179888"/>
            <a:ext cx="9782175"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Förnamn Efternamn</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p:txBody>
          <a:bodyPr/>
          <a:lstStyle/>
          <a:p>
            <a:fld id="{ADCCBF8F-497F-4277-AB85-0D573353ADEE}" type="datetime1">
              <a:rPr lang="sv-SE" smtClean="0"/>
              <a:t>2023-05-22</a:t>
            </a:fld>
            <a:endParaRPr lang="sv-SE" dirty="0"/>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AC4F8B7E-6867-4808-B549-D0811E3385EF}"/>
              </a:ext>
            </a:extLst>
          </p:cNvPr>
          <p:cNvSpPr>
            <a:spLocks noGrp="1"/>
          </p:cNvSpPr>
          <p:nvPr>
            <p:ph type="sldNum" sz="quarter" idx="12"/>
          </p:nvPr>
        </p:nvSpPr>
        <p:spPr/>
        <p:txBody>
          <a:bodyPr/>
          <a:lstStyle/>
          <a:p>
            <a:fld id="{5ABEE0C4-627D-46C7-9477-FFBC315AE41A}" type="slidenum">
              <a:rPr lang="sv-SE" smtClean="0"/>
              <a:pPr/>
              <a:t>‹#›</a:t>
            </a:fld>
            <a:endParaRPr lang="sv-SE" dirty="0"/>
          </a:p>
        </p:txBody>
      </p:sp>
    </p:spTree>
    <p:extLst>
      <p:ext uri="{BB962C8B-B14F-4D97-AF65-F5344CB8AC3E}">
        <p14:creationId xmlns:p14="http://schemas.microsoft.com/office/powerpoint/2010/main" val="3601858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hyperlink" Target="https://www.jonkoping.se/"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hyperlink" Target="https://www.jonkoping.se/" TargetMode="External"/><Relationship Id="rId3" Type="http://schemas.openxmlformats.org/officeDocument/2006/relationships/slideLayout" Target="../slideLayouts/slideLayout15.xml"/><Relationship Id="rId21" Type="http://schemas.openxmlformats.org/officeDocument/2006/relationships/image" Target="../media/image9.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6.svg"/><Relationship Id="rId2" Type="http://schemas.openxmlformats.org/officeDocument/2006/relationships/slideLayout" Target="../slideLayouts/slideLayout14.xml"/><Relationship Id="rId16" Type="http://schemas.openxmlformats.org/officeDocument/2006/relationships/image" Target="../media/image5.png"/><Relationship Id="rId20" Type="http://schemas.openxmlformats.org/officeDocument/2006/relationships/image" Target="../media/image8.sv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4.xml"/><Relationship Id="rId10" Type="http://schemas.openxmlformats.org/officeDocument/2006/relationships/slideLayout" Target="../slideLayouts/slideLayout22.xml"/><Relationship Id="rId19" Type="http://schemas.openxmlformats.org/officeDocument/2006/relationships/image" Target="../media/image7.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676275" y="457200"/>
            <a:ext cx="10823575" cy="1119239"/>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676275" y="1825625"/>
            <a:ext cx="10823575" cy="3928961"/>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328613" y="275693"/>
            <a:ext cx="896937" cy="181508"/>
          </a:xfrm>
          <a:prstGeom prst="rect">
            <a:avLst/>
          </a:prstGeom>
        </p:spPr>
        <p:txBody>
          <a:bodyPr vert="horz" lIns="0" tIns="0" rIns="0" bIns="0" rtlCol="0" anchor="t">
            <a:noAutofit/>
          </a:bodyPr>
          <a:lstStyle>
            <a:lvl1pPr algn="l">
              <a:defRPr sz="1200" b="1">
                <a:solidFill>
                  <a:schemeClr val="tx1">
                    <a:tint val="75000"/>
                  </a:schemeClr>
                </a:solidFill>
              </a:defRPr>
            </a:lvl1pPr>
          </a:lstStyle>
          <a:p>
            <a:fld id="{1D697560-273E-4734-8648-1DCA17797218}" type="datetime1">
              <a:rPr lang="sv-SE" smtClean="0"/>
              <a:t>2023-05-22</a:t>
            </a:fld>
            <a:endParaRPr lang="sv-SE" dirty="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custDataLst>
              <p:tags r:id="rId14"/>
            </p:custDataLst>
          </p:nvPr>
        </p:nvSpPr>
        <p:spPr>
          <a:xfrm>
            <a:off x="4042416" y="206960"/>
            <a:ext cx="4114800" cy="250241"/>
          </a:xfrm>
          <a:prstGeom prst="rect">
            <a:avLst/>
          </a:prstGeom>
        </p:spPr>
        <p:txBody>
          <a:bodyPr vert="horz" lIns="0" tIns="0" rIns="0" bIns="0" rtlCol="0" anchor="b">
            <a:noAutofit/>
          </a:bodyPr>
          <a:lstStyle>
            <a:lvl1pPr algn="ctr">
              <a:defRPr sz="1200" b="1">
                <a:solidFill>
                  <a:schemeClr val="tx1">
                    <a:tint val="75000"/>
                  </a:schemeClr>
                </a:solidFill>
              </a:defRPr>
            </a:lvl1pPr>
          </a:lstStyle>
          <a:p>
            <a:endParaRPr lang="sv-SE" dirty="0"/>
          </a:p>
        </p:txBody>
      </p:sp>
      <p:pic>
        <p:nvPicPr>
          <p:cNvPr id="7" name="Bild 6">
            <a:extLst>
              <a:ext uri="{FF2B5EF4-FFF2-40B4-BE49-F238E27FC236}">
                <a16:creationId xmlns:a16="http://schemas.microsoft.com/office/drawing/2014/main" id="{71F6D87E-220B-4B3B-9634-C0AF34EC517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276224" y="5972873"/>
            <a:ext cx="11610975" cy="165190"/>
          </a:xfrm>
          <a:prstGeom prst="rect">
            <a:avLst/>
          </a:prstGeom>
        </p:spPr>
      </p:pic>
      <p:grpSp>
        <p:nvGrpSpPr>
          <p:cNvPr id="6" name="Grupp 5" descr="Logo: Jönköpings Kommun">
            <a:extLst>
              <a:ext uri="{FF2B5EF4-FFF2-40B4-BE49-F238E27FC236}">
                <a16:creationId xmlns:a16="http://schemas.microsoft.com/office/drawing/2014/main" id="{BECC091B-B93A-4AFB-A83D-BF492479C582}"/>
              </a:ext>
            </a:extLst>
          </p:cNvPr>
          <p:cNvGrpSpPr/>
          <p:nvPr userDrawn="1"/>
        </p:nvGrpSpPr>
        <p:grpSpPr>
          <a:xfrm>
            <a:off x="9962286" y="6187753"/>
            <a:ext cx="1597510" cy="420205"/>
            <a:chOff x="9962286" y="6187753"/>
            <a:chExt cx="1597510" cy="420205"/>
          </a:xfrm>
        </p:grpSpPr>
        <p:grpSp>
          <p:nvGrpSpPr>
            <p:cNvPr id="23" name="Bild 7">
              <a:extLst>
                <a:ext uri="{FF2B5EF4-FFF2-40B4-BE49-F238E27FC236}">
                  <a16:creationId xmlns:a16="http://schemas.microsoft.com/office/drawing/2014/main" id="{5FAE94D6-3AE8-492F-9A1C-39DE9BEFDB0C}"/>
                </a:ext>
              </a:extLst>
            </p:cNvPr>
            <p:cNvGrpSpPr/>
            <p:nvPr/>
          </p:nvGrpSpPr>
          <p:grpSpPr>
            <a:xfrm>
              <a:off x="10331566" y="6187753"/>
              <a:ext cx="1228230" cy="389397"/>
              <a:chOff x="10331566" y="6187753"/>
              <a:chExt cx="1228230" cy="389397"/>
            </a:xfrm>
            <a:solidFill>
              <a:schemeClr val="tx1"/>
            </a:solidFill>
          </p:grpSpPr>
          <p:sp>
            <p:nvSpPr>
              <p:cNvPr id="24" name="Frihandsfigur: Form 23">
                <a:extLst>
                  <a:ext uri="{FF2B5EF4-FFF2-40B4-BE49-F238E27FC236}">
                    <a16:creationId xmlns:a16="http://schemas.microsoft.com/office/drawing/2014/main" id="{EE64FBC3-02CD-4B4F-A3EA-6C6F0EE1F9DF}"/>
                  </a:ext>
                </a:extLst>
              </p:cNvPr>
              <p:cNvSpPr/>
              <p:nvPr/>
            </p:nvSpPr>
            <p:spPr>
              <a:xfrm>
                <a:off x="10331566" y="6237594"/>
                <a:ext cx="47357" cy="156133"/>
              </a:xfrm>
              <a:custGeom>
                <a:avLst/>
                <a:gdLst>
                  <a:gd name="connsiteX0" fmla="*/ 2137 w 47357"/>
                  <a:gd name="connsiteY0" fmla="*/ 155158 h 156133"/>
                  <a:gd name="connsiteX1" fmla="*/ 603 w 47357"/>
                  <a:gd name="connsiteY1" fmla="*/ 155158 h 156133"/>
                  <a:gd name="connsiteX2" fmla="*/ -1570 w 47357"/>
                  <a:gd name="connsiteY2" fmla="*/ 145061 h 156133"/>
                  <a:gd name="connsiteX3" fmla="*/ 19137 w 47357"/>
                  <a:gd name="connsiteY3" fmla="*/ 111508 h 156133"/>
                  <a:gd name="connsiteX4" fmla="*/ 19137 w 47357"/>
                  <a:gd name="connsiteY4" fmla="*/ 56864 h 156133"/>
                  <a:gd name="connsiteX5" fmla="*/ 18753 w 47357"/>
                  <a:gd name="connsiteY5" fmla="*/ -975 h 156133"/>
                  <a:gd name="connsiteX6" fmla="*/ 32175 w 47357"/>
                  <a:gd name="connsiteY6" fmla="*/ -975 h 156133"/>
                  <a:gd name="connsiteX7" fmla="*/ 45788 w 47357"/>
                  <a:gd name="connsiteY7" fmla="*/ -975 h 156133"/>
                  <a:gd name="connsiteX8" fmla="*/ 44893 w 47357"/>
                  <a:gd name="connsiteY8" fmla="*/ 62296 h 156133"/>
                  <a:gd name="connsiteX9" fmla="*/ 45596 w 47357"/>
                  <a:gd name="connsiteY9" fmla="*/ 110804 h 156133"/>
                  <a:gd name="connsiteX10" fmla="*/ 2456 w 47357"/>
                  <a:gd name="connsiteY10" fmla="*/ 155158 h 15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57" h="156133">
                    <a:moveTo>
                      <a:pt x="2137" y="155158"/>
                    </a:moveTo>
                    <a:lnTo>
                      <a:pt x="603" y="155158"/>
                    </a:lnTo>
                    <a:lnTo>
                      <a:pt x="-1570" y="145061"/>
                    </a:lnTo>
                    <a:cubicBezTo>
                      <a:pt x="20415" y="144677"/>
                      <a:pt x="18945" y="126846"/>
                      <a:pt x="19137" y="111508"/>
                    </a:cubicBezTo>
                    <a:cubicBezTo>
                      <a:pt x="19520" y="92909"/>
                      <a:pt x="19137" y="75654"/>
                      <a:pt x="19137" y="56864"/>
                    </a:cubicBezTo>
                    <a:cubicBezTo>
                      <a:pt x="19137" y="35071"/>
                      <a:pt x="18753" y="14683"/>
                      <a:pt x="18753" y="-975"/>
                    </a:cubicBezTo>
                    <a:cubicBezTo>
                      <a:pt x="22716" y="-975"/>
                      <a:pt x="27446" y="-975"/>
                      <a:pt x="32175" y="-975"/>
                    </a:cubicBezTo>
                    <a:cubicBezTo>
                      <a:pt x="36904" y="-975"/>
                      <a:pt x="41761" y="-975"/>
                      <a:pt x="45788" y="-975"/>
                    </a:cubicBezTo>
                    <a:cubicBezTo>
                      <a:pt x="45788" y="16345"/>
                      <a:pt x="44893" y="38650"/>
                      <a:pt x="44893" y="62296"/>
                    </a:cubicBezTo>
                    <a:cubicBezTo>
                      <a:pt x="44893" y="70029"/>
                      <a:pt x="45404" y="98853"/>
                      <a:pt x="45596" y="110804"/>
                    </a:cubicBezTo>
                    <a:cubicBezTo>
                      <a:pt x="45596" y="136369"/>
                      <a:pt x="30513" y="155158"/>
                      <a:pt x="2456" y="155158"/>
                    </a:cubicBezTo>
                  </a:path>
                </a:pathLst>
              </a:custGeom>
              <a:grpFill/>
              <a:ln w="6363" cap="flat">
                <a:noFill/>
                <a:prstDash val="solid"/>
                <a:miter/>
              </a:ln>
            </p:spPr>
            <p:txBody>
              <a:bodyPr rtlCol="0" anchor="ctr"/>
              <a:lstStyle/>
              <a:p>
                <a:endParaRPr lang="sv-SE" dirty="0"/>
              </a:p>
            </p:txBody>
          </p:sp>
          <p:sp>
            <p:nvSpPr>
              <p:cNvPr id="25" name="Frihandsfigur: Form 24">
                <a:extLst>
                  <a:ext uri="{FF2B5EF4-FFF2-40B4-BE49-F238E27FC236}">
                    <a16:creationId xmlns:a16="http://schemas.microsoft.com/office/drawing/2014/main" id="{53821DE1-8139-49F2-B760-CC0CE72591F0}"/>
                  </a:ext>
                </a:extLst>
              </p:cNvPr>
              <p:cNvSpPr/>
              <p:nvPr/>
            </p:nvSpPr>
            <p:spPr>
              <a:xfrm>
                <a:off x="10398864" y="6187753"/>
                <a:ext cx="149613" cy="183030"/>
              </a:xfrm>
              <a:custGeom>
                <a:avLst/>
                <a:gdLst>
                  <a:gd name="connsiteX0" fmla="*/ 54032 w 149613"/>
                  <a:gd name="connsiteY0" fmla="*/ 26497 h 183030"/>
                  <a:gd name="connsiteX1" fmla="*/ 40803 w 149613"/>
                  <a:gd name="connsiteY1" fmla="*/ 12251 h 183030"/>
                  <a:gd name="connsiteX2" fmla="*/ 55055 w 149613"/>
                  <a:gd name="connsiteY2" fmla="*/ -965 h 183030"/>
                  <a:gd name="connsiteX3" fmla="*/ 68284 w 149613"/>
                  <a:gd name="connsiteY3" fmla="*/ 12820 h 183030"/>
                  <a:gd name="connsiteX4" fmla="*/ 54096 w 149613"/>
                  <a:gd name="connsiteY4" fmla="*/ 26497 h 183030"/>
                  <a:gd name="connsiteX5" fmla="*/ 54032 w 149613"/>
                  <a:gd name="connsiteY5" fmla="*/ 26497 h 183030"/>
                  <a:gd name="connsiteX6" fmla="*/ 92378 w 149613"/>
                  <a:gd name="connsiteY6" fmla="*/ 26497 h 183030"/>
                  <a:gd name="connsiteX7" fmla="*/ 79149 w 149613"/>
                  <a:gd name="connsiteY7" fmla="*/ 12251 h 183030"/>
                  <a:gd name="connsiteX8" fmla="*/ 93401 w 149613"/>
                  <a:gd name="connsiteY8" fmla="*/ -965 h 183030"/>
                  <a:gd name="connsiteX9" fmla="*/ 106630 w 149613"/>
                  <a:gd name="connsiteY9" fmla="*/ 12820 h 183030"/>
                  <a:gd name="connsiteX10" fmla="*/ 92442 w 149613"/>
                  <a:gd name="connsiteY10" fmla="*/ 26497 h 183030"/>
                  <a:gd name="connsiteX11" fmla="*/ 92378 w 149613"/>
                  <a:gd name="connsiteY11" fmla="*/ 26497 h 183030"/>
                  <a:gd name="connsiteX12" fmla="*/ 73205 w 149613"/>
                  <a:gd name="connsiteY12" fmla="*/ 56279 h 183030"/>
                  <a:gd name="connsiteX13" fmla="*/ 27957 w 149613"/>
                  <a:gd name="connsiteY13" fmla="*/ 114502 h 183030"/>
                  <a:gd name="connsiteX14" fmla="*/ 73205 w 149613"/>
                  <a:gd name="connsiteY14" fmla="*/ 172533 h 183030"/>
                  <a:gd name="connsiteX15" fmla="*/ 118453 w 149613"/>
                  <a:gd name="connsiteY15" fmla="*/ 114502 h 183030"/>
                  <a:gd name="connsiteX16" fmla="*/ 73205 w 149613"/>
                  <a:gd name="connsiteY16" fmla="*/ 56279 h 183030"/>
                  <a:gd name="connsiteX17" fmla="*/ 73205 w 149613"/>
                  <a:gd name="connsiteY17" fmla="*/ 182055 h 183030"/>
                  <a:gd name="connsiteX18" fmla="*/ -1570 w 149613"/>
                  <a:gd name="connsiteY18" fmla="*/ 114502 h 183030"/>
                  <a:gd name="connsiteX19" fmla="*/ 73205 w 149613"/>
                  <a:gd name="connsiteY19" fmla="*/ 46501 h 183030"/>
                  <a:gd name="connsiteX20" fmla="*/ 148044 w 149613"/>
                  <a:gd name="connsiteY20" fmla="*/ 114502 h 183030"/>
                  <a:gd name="connsiteX21" fmla="*/ 73205 w 149613"/>
                  <a:gd name="connsiteY21" fmla="*/ 182055 h 1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9613" h="183030">
                    <a:moveTo>
                      <a:pt x="54032" y="26497"/>
                    </a:moveTo>
                    <a:cubicBezTo>
                      <a:pt x="46427" y="26216"/>
                      <a:pt x="40547" y="19837"/>
                      <a:pt x="40803" y="12251"/>
                    </a:cubicBezTo>
                    <a:cubicBezTo>
                      <a:pt x="41122" y="4672"/>
                      <a:pt x="47449" y="-1247"/>
                      <a:pt x="55055" y="-965"/>
                    </a:cubicBezTo>
                    <a:cubicBezTo>
                      <a:pt x="62468" y="-690"/>
                      <a:pt x="68284" y="5407"/>
                      <a:pt x="68284" y="12820"/>
                    </a:cubicBezTo>
                    <a:cubicBezTo>
                      <a:pt x="68156" y="20515"/>
                      <a:pt x="61765" y="26638"/>
                      <a:pt x="54096" y="26497"/>
                    </a:cubicBezTo>
                    <a:cubicBezTo>
                      <a:pt x="54096" y="26497"/>
                      <a:pt x="54032" y="26497"/>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23" y="56279"/>
                      <a:pt x="27957" y="77178"/>
                      <a:pt x="27957" y="114502"/>
                    </a:cubicBezTo>
                    <a:cubicBezTo>
                      <a:pt x="27957" y="151825"/>
                      <a:pt x="51795" y="172533"/>
                      <a:pt x="73205" y="172533"/>
                    </a:cubicBezTo>
                    <a:cubicBezTo>
                      <a:pt x="94615" y="172533"/>
                      <a:pt x="118453" y="152337"/>
                      <a:pt x="118453" y="114502"/>
                    </a:cubicBezTo>
                    <a:cubicBezTo>
                      <a:pt x="118453" y="76667"/>
                      <a:pt x="94871" y="56279"/>
                      <a:pt x="73205" y="56279"/>
                    </a:cubicBezTo>
                    <a:moveTo>
                      <a:pt x="73205" y="182055"/>
                    </a:moveTo>
                    <a:cubicBezTo>
                      <a:pt x="29234" y="182055"/>
                      <a:pt x="-1570" y="153231"/>
                      <a:pt x="-1570" y="114502"/>
                    </a:cubicBezTo>
                    <a:cubicBezTo>
                      <a:pt x="-1570" y="75772"/>
                      <a:pt x="29234" y="46501"/>
                      <a:pt x="73205" y="46501"/>
                    </a:cubicBezTo>
                    <a:cubicBezTo>
                      <a:pt x="117175" y="46501"/>
                      <a:pt x="148044" y="75900"/>
                      <a:pt x="148044" y="114502"/>
                    </a:cubicBezTo>
                    <a:cubicBezTo>
                      <a:pt x="148044" y="153104"/>
                      <a:pt x="117367" y="182055"/>
                      <a:pt x="73205" y="182055"/>
                    </a:cubicBezTo>
                  </a:path>
                </a:pathLst>
              </a:custGeom>
              <a:grpFill/>
              <a:ln w="6363" cap="flat">
                <a:noFill/>
                <a:prstDash val="solid"/>
                <a:miter/>
              </a:ln>
            </p:spPr>
            <p:txBody>
              <a:bodyPr rtlCol="0" anchor="ctr"/>
              <a:lstStyle/>
              <a:p>
                <a:endParaRPr lang="sv-SE" dirty="0"/>
              </a:p>
            </p:txBody>
          </p:sp>
          <p:sp>
            <p:nvSpPr>
              <p:cNvPr id="26" name="Frihandsfigur: Form 25">
                <a:extLst>
                  <a:ext uri="{FF2B5EF4-FFF2-40B4-BE49-F238E27FC236}">
                    <a16:creationId xmlns:a16="http://schemas.microsoft.com/office/drawing/2014/main" id="{33DD3757-F4CE-48F3-9667-0ED9B9437441}"/>
                  </a:ext>
                </a:extLst>
              </p:cNvPr>
              <p:cNvSpPr/>
              <p:nvPr/>
            </p:nvSpPr>
            <p:spPr>
              <a:xfrm>
                <a:off x="10569569" y="6237594"/>
                <a:ext cx="118681" cy="131591"/>
              </a:xfrm>
              <a:custGeom>
                <a:avLst/>
                <a:gdLst>
                  <a:gd name="connsiteX0" fmla="*/ 116664 w 118681"/>
                  <a:gd name="connsiteY0" fmla="*/ 130617 h 131591"/>
                  <a:gd name="connsiteX1" fmla="*/ 105736 w 118681"/>
                  <a:gd name="connsiteY1" fmla="*/ 130617 h 131591"/>
                  <a:gd name="connsiteX2" fmla="*/ 96085 w 118681"/>
                  <a:gd name="connsiteY2" fmla="*/ 130617 h 131591"/>
                  <a:gd name="connsiteX3" fmla="*/ 45404 w 118681"/>
                  <a:gd name="connsiteY3" fmla="*/ 70924 h 131591"/>
                  <a:gd name="connsiteX4" fmla="*/ 10445 w 118681"/>
                  <a:gd name="connsiteY4" fmla="*/ 31811 h 131591"/>
                  <a:gd name="connsiteX5" fmla="*/ 10445 w 118681"/>
                  <a:gd name="connsiteY5" fmla="*/ 64086 h 131591"/>
                  <a:gd name="connsiteX6" fmla="*/ 11212 w 118681"/>
                  <a:gd name="connsiteY6" fmla="*/ 129019 h 131591"/>
                  <a:gd name="connsiteX7" fmla="*/ 4821 w 118681"/>
                  <a:gd name="connsiteY7" fmla="*/ 129019 h 131591"/>
                  <a:gd name="connsiteX8" fmla="*/ -1570 w 118681"/>
                  <a:gd name="connsiteY8" fmla="*/ 129019 h 131591"/>
                  <a:gd name="connsiteX9" fmla="*/ -1570 w 118681"/>
                  <a:gd name="connsiteY9" fmla="*/ 64278 h 131591"/>
                  <a:gd name="connsiteX10" fmla="*/ -1570 w 118681"/>
                  <a:gd name="connsiteY10" fmla="*/ -975 h 131591"/>
                  <a:gd name="connsiteX11" fmla="*/ 9294 w 118681"/>
                  <a:gd name="connsiteY11" fmla="*/ -975 h 131591"/>
                  <a:gd name="connsiteX12" fmla="*/ 19009 w 118681"/>
                  <a:gd name="connsiteY12" fmla="*/ -975 h 131591"/>
                  <a:gd name="connsiteX13" fmla="*/ 66047 w 118681"/>
                  <a:gd name="connsiteY13" fmla="*/ 55266 h 131591"/>
                  <a:gd name="connsiteX14" fmla="*/ 104393 w 118681"/>
                  <a:gd name="connsiteY14" fmla="*/ 98726 h 131591"/>
                  <a:gd name="connsiteX15" fmla="*/ 104393 w 118681"/>
                  <a:gd name="connsiteY15" fmla="*/ 64278 h 131591"/>
                  <a:gd name="connsiteX16" fmla="*/ 103882 w 118681"/>
                  <a:gd name="connsiteY16" fmla="*/ -975 h 131591"/>
                  <a:gd name="connsiteX17" fmla="*/ 110273 w 118681"/>
                  <a:gd name="connsiteY17" fmla="*/ -975 h 131591"/>
                  <a:gd name="connsiteX18" fmla="*/ 117111 w 118681"/>
                  <a:gd name="connsiteY18" fmla="*/ -975 h 131591"/>
                  <a:gd name="connsiteX19" fmla="*/ 117111 w 118681"/>
                  <a:gd name="connsiteY19" fmla="*/ 64086 h 131591"/>
                  <a:gd name="connsiteX20" fmla="*/ 117111 w 118681"/>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681" h="131591">
                    <a:moveTo>
                      <a:pt x="116664" y="130617"/>
                    </a:moveTo>
                    <a:cubicBezTo>
                      <a:pt x="112510" y="130617"/>
                      <a:pt x="108995" y="130617"/>
                      <a:pt x="105736" y="130617"/>
                    </a:cubicBezTo>
                    <a:cubicBezTo>
                      <a:pt x="102476" y="130617"/>
                      <a:pt x="99345" y="130617"/>
                      <a:pt x="96085" y="130617"/>
                    </a:cubicBezTo>
                    <a:cubicBezTo>
                      <a:pt x="84709" y="118730"/>
                      <a:pt x="70521" y="100707"/>
                      <a:pt x="45404" y="70924"/>
                    </a:cubicBezTo>
                    <a:cubicBezTo>
                      <a:pt x="26231" y="48748"/>
                      <a:pt x="18562" y="40119"/>
                      <a:pt x="10445" y="31811"/>
                    </a:cubicBezTo>
                    <a:cubicBezTo>
                      <a:pt x="10445" y="35454"/>
                      <a:pt x="10445" y="57375"/>
                      <a:pt x="10445" y="64086"/>
                    </a:cubicBezTo>
                    <a:cubicBezTo>
                      <a:pt x="10445" y="78338"/>
                      <a:pt x="10828"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94" y="-975"/>
                    </a:lnTo>
                    <a:lnTo>
                      <a:pt x="19009" y="-975"/>
                    </a:lnTo>
                    <a:cubicBezTo>
                      <a:pt x="32558" y="15450"/>
                      <a:pt x="38182" y="22480"/>
                      <a:pt x="66047" y="55266"/>
                    </a:cubicBezTo>
                    <a:cubicBezTo>
                      <a:pt x="86243" y="78849"/>
                      <a:pt x="93848" y="87733"/>
                      <a:pt x="104393" y="98726"/>
                    </a:cubicBezTo>
                    <a:cubicBezTo>
                      <a:pt x="104393" y="93868"/>
                      <a:pt x="104393" y="71691"/>
                      <a:pt x="104393" y="64278"/>
                    </a:cubicBezTo>
                    <a:cubicBezTo>
                      <a:pt x="104393" y="49834"/>
                      <a:pt x="104393" y="12382"/>
                      <a:pt x="103882" y="-975"/>
                    </a:cubicBezTo>
                    <a:lnTo>
                      <a:pt x="110273" y="-975"/>
                    </a:lnTo>
                    <a:lnTo>
                      <a:pt x="117111" y="-975"/>
                    </a:lnTo>
                    <a:cubicBezTo>
                      <a:pt x="117111" y="14491"/>
                      <a:pt x="117111" y="48620"/>
                      <a:pt x="117111" y="64086"/>
                    </a:cubicBezTo>
                    <a:cubicBezTo>
                      <a:pt x="117111" y="79552"/>
                      <a:pt x="117111" y="114575"/>
                      <a:pt x="117111" y="130617"/>
                    </a:cubicBezTo>
                  </a:path>
                </a:pathLst>
              </a:custGeom>
              <a:grpFill/>
              <a:ln w="6363" cap="flat">
                <a:noFill/>
                <a:prstDash val="solid"/>
                <a:miter/>
              </a:ln>
            </p:spPr>
            <p:txBody>
              <a:bodyPr rtlCol="0" anchor="ctr"/>
              <a:lstStyle/>
              <a:p>
                <a:endParaRPr lang="sv-SE" dirty="0"/>
              </a:p>
            </p:txBody>
          </p:sp>
          <p:sp>
            <p:nvSpPr>
              <p:cNvPr id="27" name="Frihandsfigur: Form 26">
                <a:extLst>
                  <a:ext uri="{FF2B5EF4-FFF2-40B4-BE49-F238E27FC236}">
                    <a16:creationId xmlns:a16="http://schemas.microsoft.com/office/drawing/2014/main" id="{55BF7F7F-F96C-4CAE-83FD-9FC92C10E03E}"/>
                  </a:ext>
                </a:extLst>
              </p:cNvPr>
              <p:cNvSpPr/>
              <p:nvPr/>
            </p:nvSpPr>
            <p:spPr>
              <a:xfrm>
                <a:off x="10717905" y="6237530"/>
                <a:ext cx="114974" cy="130249"/>
              </a:xfrm>
              <a:custGeom>
                <a:avLst/>
                <a:gdLst>
                  <a:gd name="connsiteX0" fmla="*/ 113214 w 114974"/>
                  <a:gd name="connsiteY0" fmla="*/ 129275 h 130249"/>
                  <a:gd name="connsiteX1" fmla="*/ 96596 w 114974"/>
                  <a:gd name="connsiteY1" fmla="*/ 129275 h 130249"/>
                  <a:gd name="connsiteX2" fmla="*/ 78446 w 114974"/>
                  <a:gd name="connsiteY2" fmla="*/ 129275 h 130249"/>
                  <a:gd name="connsiteX3" fmla="*/ 52882 w 114974"/>
                  <a:gd name="connsiteY3" fmla="*/ 98214 h 130249"/>
                  <a:gd name="connsiteX4" fmla="*/ 31791 w 114974"/>
                  <a:gd name="connsiteY4" fmla="*/ 73928 h 130249"/>
                  <a:gd name="connsiteX5" fmla="*/ 24953 w 114974"/>
                  <a:gd name="connsiteY5" fmla="*/ 80319 h 130249"/>
                  <a:gd name="connsiteX6" fmla="*/ 25464 w 114974"/>
                  <a:gd name="connsiteY6" fmla="*/ 129019 h 130249"/>
                  <a:gd name="connsiteX7" fmla="*/ 12107 w 114974"/>
                  <a:gd name="connsiteY7" fmla="*/ 129019 h 130249"/>
                  <a:gd name="connsiteX8" fmla="*/ -1570 w 114974"/>
                  <a:gd name="connsiteY8" fmla="*/ 129019 h 130249"/>
                  <a:gd name="connsiteX9" fmla="*/ -1058 w 114974"/>
                  <a:gd name="connsiteY9" fmla="*/ 62488 h 130249"/>
                  <a:gd name="connsiteX10" fmla="*/ -1570 w 114974"/>
                  <a:gd name="connsiteY10" fmla="*/ -975 h 130249"/>
                  <a:gd name="connsiteX11" fmla="*/ 11724 w 114974"/>
                  <a:gd name="connsiteY11" fmla="*/ -975 h 130249"/>
                  <a:gd name="connsiteX12" fmla="*/ 25464 w 114974"/>
                  <a:gd name="connsiteY12" fmla="*/ -975 h 130249"/>
                  <a:gd name="connsiteX13" fmla="*/ 24953 w 114974"/>
                  <a:gd name="connsiteY13" fmla="*/ 62488 h 130249"/>
                  <a:gd name="connsiteX14" fmla="*/ 54863 w 114974"/>
                  <a:gd name="connsiteY14" fmla="*/ 33473 h 130249"/>
                  <a:gd name="connsiteX15" fmla="*/ 88544 w 114974"/>
                  <a:gd name="connsiteY15" fmla="*/ -975 h 130249"/>
                  <a:gd name="connsiteX16" fmla="*/ 98003 w 114974"/>
                  <a:gd name="connsiteY16" fmla="*/ -975 h 130249"/>
                  <a:gd name="connsiteX17" fmla="*/ 107334 w 114974"/>
                  <a:gd name="connsiteY17" fmla="*/ -975 h 130249"/>
                  <a:gd name="connsiteX18" fmla="*/ 49047 w 114974"/>
                  <a:gd name="connsiteY18" fmla="*/ 56544 h 130249"/>
                  <a:gd name="connsiteX19" fmla="*/ 72694 w 114974"/>
                  <a:gd name="connsiteY19" fmla="*/ 83387 h 130249"/>
                  <a:gd name="connsiteX20" fmla="*/ 113405 w 114974"/>
                  <a:gd name="connsiteY20" fmla="*/ 129019 h 13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974" h="130249">
                    <a:moveTo>
                      <a:pt x="113214" y="129275"/>
                    </a:moveTo>
                    <a:cubicBezTo>
                      <a:pt x="108739" y="129275"/>
                      <a:pt x="102796" y="129275"/>
                      <a:pt x="96596" y="129275"/>
                    </a:cubicBezTo>
                    <a:cubicBezTo>
                      <a:pt x="90397" y="129275"/>
                      <a:pt x="83814" y="129275"/>
                      <a:pt x="78446" y="129275"/>
                    </a:cubicBezTo>
                    <a:cubicBezTo>
                      <a:pt x="69434" y="118410"/>
                      <a:pt x="63874" y="111188"/>
                      <a:pt x="52882" y="98214"/>
                    </a:cubicBezTo>
                    <a:cubicBezTo>
                      <a:pt x="43295" y="87094"/>
                      <a:pt x="31791" y="73928"/>
                      <a:pt x="31791" y="73928"/>
                    </a:cubicBezTo>
                    <a:lnTo>
                      <a:pt x="24953" y="80319"/>
                    </a:lnTo>
                    <a:cubicBezTo>
                      <a:pt x="24953" y="103391"/>
                      <a:pt x="24953" y="114384"/>
                      <a:pt x="25464" y="129019"/>
                    </a:cubicBezTo>
                    <a:cubicBezTo>
                      <a:pt x="21119" y="129019"/>
                      <a:pt x="16644" y="129019"/>
                      <a:pt x="12107" y="129019"/>
                    </a:cubicBezTo>
                    <a:cubicBezTo>
                      <a:pt x="7570" y="129019"/>
                      <a:pt x="2904" y="129019"/>
                      <a:pt x="-1570" y="129019"/>
                    </a:cubicBezTo>
                    <a:cubicBezTo>
                      <a:pt x="-1570" y="107162"/>
                      <a:pt x="-1058" y="79233"/>
                      <a:pt x="-1058" y="62488"/>
                    </a:cubicBezTo>
                    <a:cubicBezTo>
                      <a:pt x="-1058" y="45744"/>
                      <a:pt x="-1570" y="10401"/>
                      <a:pt x="-1570" y="-975"/>
                    </a:cubicBezTo>
                    <a:cubicBezTo>
                      <a:pt x="2648" y="-975"/>
                      <a:pt x="7186" y="-975"/>
                      <a:pt x="11724" y="-975"/>
                    </a:cubicBezTo>
                    <a:cubicBezTo>
                      <a:pt x="16261" y="-975"/>
                      <a:pt x="20927" y="-975"/>
                      <a:pt x="25464" y="-975"/>
                    </a:cubicBezTo>
                    <a:cubicBezTo>
                      <a:pt x="25464" y="12702"/>
                      <a:pt x="24953" y="41398"/>
                      <a:pt x="24953" y="62488"/>
                    </a:cubicBezTo>
                    <a:cubicBezTo>
                      <a:pt x="37735" y="50601"/>
                      <a:pt x="45085" y="43315"/>
                      <a:pt x="54863" y="33473"/>
                    </a:cubicBezTo>
                    <a:cubicBezTo>
                      <a:pt x="61254" y="27082"/>
                      <a:pt x="79916" y="7909"/>
                      <a:pt x="88544" y="-975"/>
                    </a:cubicBezTo>
                    <a:cubicBezTo>
                      <a:pt x="92059" y="-975"/>
                      <a:pt x="94935" y="-975"/>
                      <a:pt x="98003" y="-975"/>
                    </a:cubicBezTo>
                    <a:cubicBezTo>
                      <a:pt x="101071" y="-975"/>
                      <a:pt x="103882" y="-975"/>
                      <a:pt x="107334" y="-975"/>
                    </a:cubicBezTo>
                    <a:cubicBezTo>
                      <a:pt x="87138" y="18198"/>
                      <a:pt x="68348" y="36860"/>
                      <a:pt x="49047" y="56544"/>
                    </a:cubicBezTo>
                    <a:lnTo>
                      <a:pt x="72694" y="83387"/>
                    </a:lnTo>
                    <a:cubicBezTo>
                      <a:pt x="85476" y="97959"/>
                      <a:pt x="97044" y="110932"/>
                      <a:pt x="113405" y="129019"/>
                    </a:cubicBezTo>
                  </a:path>
                </a:pathLst>
              </a:custGeom>
              <a:grpFill/>
              <a:ln w="6363" cap="flat">
                <a:noFill/>
                <a:prstDash val="solid"/>
                <a:miter/>
              </a:ln>
            </p:spPr>
            <p:txBody>
              <a:bodyPr rtlCol="0" anchor="ctr"/>
              <a:lstStyle/>
              <a:p>
                <a:endParaRPr lang="sv-SE" dirty="0"/>
              </a:p>
            </p:txBody>
          </p:sp>
          <p:sp>
            <p:nvSpPr>
              <p:cNvPr id="28" name="Frihandsfigur: Form 27">
                <a:extLst>
                  <a:ext uri="{FF2B5EF4-FFF2-40B4-BE49-F238E27FC236}">
                    <a16:creationId xmlns:a16="http://schemas.microsoft.com/office/drawing/2014/main" id="{0756F68C-D756-4EE8-B473-E4445436FA71}"/>
                  </a:ext>
                </a:extLst>
              </p:cNvPr>
              <p:cNvSpPr/>
              <p:nvPr/>
            </p:nvSpPr>
            <p:spPr>
              <a:xfrm>
                <a:off x="10833455" y="6187753"/>
                <a:ext cx="149613" cy="183285"/>
              </a:xfrm>
              <a:custGeom>
                <a:avLst/>
                <a:gdLst>
                  <a:gd name="connsiteX0" fmla="*/ 54032 w 149613"/>
                  <a:gd name="connsiteY0" fmla="*/ 26497 h 183285"/>
                  <a:gd name="connsiteX1" fmla="*/ 39396 w 149613"/>
                  <a:gd name="connsiteY1" fmla="*/ 13728 h 183285"/>
                  <a:gd name="connsiteX2" fmla="*/ 52178 w 149613"/>
                  <a:gd name="connsiteY2" fmla="*/ -921 h 183285"/>
                  <a:gd name="connsiteX3" fmla="*/ 54032 w 149613"/>
                  <a:gd name="connsiteY3" fmla="*/ -921 h 183285"/>
                  <a:gd name="connsiteX4" fmla="*/ 68668 w 149613"/>
                  <a:gd name="connsiteY4" fmla="*/ 11849 h 183285"/>
                  <a:gd name="connsiteX5" fmla="*/ 55885 w 149613"/>
                  <a:gd name="connsiteY5" fmla="*/ 26497 h 183285"/>
                  <a:gd name="connsiteX6" fmla="*/ 54032 w 149613"/>
                  <a:gd name="connsiteY6" fmla="*/ 26497 h 183285"/>
                  <a:gd name="connsiteX7" fmla="*/ 92378 w 149613"/>
                  <a:gd name="connsiteY7" fmla="*/ 26497 h 183285"/>
                  <a:gd name="connsiteX8" fmla="*/ 79149 w 149613"/>
                  <a:gd name="connsiteY8" fmla="*/ 12251 h 183285"/>
                  <a:gd name="connsiteX9" fmla="*/ 93401 w 149613"/>
                  <a:gd name="connsiteY9" fmla="*/ -965 h 183285"/>
                  <a:gd name="connsiteX10" fmla="*/ 106630 w 149613"/>
                  <a:gd name="connsiteY10" fmla="*/ 12820 h 183285"/>
                  <a:gd name="connsiteX11" fmla="*/ 92442 w 149613"/>
                  <a:gd name="connsiteY11" fmla="*/ 26497 h 183285"/>
                  <a:gd name="connsiteX12" fmla="*/ 92378 w 149613"/>
                  <a:gd name="connsiteY12" fmla="*/ 26497 h 183285"/>
                  <a:gd name="connsiteX13" fmla="*/ 73205 w 149613"/>
                  <a:gd name="connsiteY13" fmla="*/ 56279 h 183285"/>
                  <a:gd name="connsiteX14" fmla="*/ 27957 w 149613"/>
                  <a:gd name="connsiteY14" fmla="*/ 114502 h 183285"/>
                  <a:gd name="connsiteX15" fmla="*/ 73205 w 149613"/>
                  <a:gd name="connsiteY15" fmla="*/ 172533 h 183285"/>
                  <a:gd name="connsiteX16" fmla="*/ 118453 w 149613"/>
                  <a:gd name="connsiteY16" fmla="*/ 114502 h 183285"/>
                  <a:gd name="connsiteX17" fmla="*/ 73205 w 149613"/>
                  <a:gd name="connsiteY17" fmla="*/ 56535 h 183285"/>
                  <a:gd name="connsiteX18" fmla="*/ 73205 w 149613"/>
                  <a:gd name="connsiteY18" fmla="*/ 182311 h 183285"/>
                  <a:gd name="connsiteX19" fmla="*/ -1570 w 149613"/>
                  <a:gd name="connsiteY19" fmla="*/ 114757 h 183285"/>
                  <a:gd name="connsiteX20" fmla="*/ 73205 w 149613"/>
                  <a:gd name="connsiteY20" fmla="*/ 46756 h 183285"/>
                  <a:gd name="connsiteX21" fmla="*/ 148044 w 149613"/>
                  <a:gd name="connsiteY21" fmla="*/ 114757 h 183285"/>
                  <a:gd name="connsiteX22" fmla="*/ 73205 w 149613"/>
                  <a:gd name="connsiteY22" fmla="*/ 182311 h 18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613" h="183285">
                    <a:moveTo>
                      <a:pt x="54032" y="26497"/>
                    </a:moveTo>
                    <a:cubicBezTo>
                      <a:pt x="46490" y="27015"/>
                      <a:pt x="39908" y="21295"/>
                      <a:pt x="39396" y="13728"/>
                    </a:cubicBezTo>
                    <a:cubicBezTo>
                      <a:pt x="38885" y="6154"/>
                      <a:pt x="44573" y="-403"/>
                      <a:pt x="52178" y="-921"/>
                    </a:cubicBezTo>
                    <a:cubicBezTo>
                      <a:pt x="52754" y="-965"/>
                      <a:pt x="53393" y="-965"/>
                      <a:pt x="54032" y="-921"/>
                    </a:cubicBezTo>
                    <a:cubicBezTo>
                      <a:pt x="61574" y="-1438"/>
                      <a:pt x="68156" y="4282"/>
                      <a:pt x="68668" y="11849"/>
                    </a:cubicBezTo>
                    <a:cubicBezTo>
                      <a:pt x="69179" y="19422"/>
                      <a:pt x="63490" y="25979"/>
                      <a:pt x="55885" y="26497"/>
                    </a:cubicBezTo>
                    <a:cubicBezTo>
                      <a:pt x="55310" y="26542"/>
                      <a:pt x="54671" y="26542"/>
                      <a:pt x="54032" y="26497"/>
                    </a:cubicBezTo>
                    <a:moveTo>
                      <a:pt x="92378" y="26497"/>
                    </a:moveTo>
                    <a:cubicBezTo>
                      <a:pt x="84773" y="26216"/>
                      <a:pt x="78893" y="19837"/>
                      <a:pt x="79149" y="12251"/>
                    </a:cubicBezTo>
                    <a:cubicBezTo>
                      <a:pt x="79468" y="4672"/>
                      <a:pt x="85795" y="-1247"/>
                      <a:pt x="93401" y="-965"/>
                    </a:cubicBezTo>
                    <a:cubicBezTo>
                      <a:pt x="100814" y="-690"/>
                      <a:pt x="106630" y="5407"/>
                      <a:pt x="106630" y="12820"/>
                    </a:cubicBezTo>
                    <a:cubicBezTo>
                      <a:pt x="106502" y="20515"/>
                      <a:pt x="100111" y="26638"/>
                      <a:pt x="92442" y="26497"/>
                    </a:cubicBezTo>
                    <a:cubicBezTo>
                      <a:pt x="92442" y="26497"/>
                      <a:pt x="92378" y="26497"/>
                      <a:pt x="92378" y="26497"/>
                    </a:cubicBezTo>
                    <a:moveTo>
                      <a:pt x="73205" y="56279"/>
                    </a:moveTo>
                    <a:cubicBezTo>
                      <a:pt x="51987" y="56279"/>
                      <a:pt x="27957" y="77178"/>
                      <a:pt x="27957" y="114502"/>
                    </a:cubicBezTo>
                    <a:cubicBezTo>
                      <a:pt x="27957" y="151825"/>
                      <a:pt x="51795" y="172533"/>
                      <a:pt x="73205" y="172533"/>
                    </a:cubicBezTo>
                    <a:cubicBezTo>
                      <a:pt x="94615" y="172533"/>
                      <a:pt x="118453" y="152337"/>
                      <a:pt x="118453" y="114502"/>
                    </a:cubicBezTo>
                    <a:cubicBezTo>
                      <a:pt x="118453" y="76667"/>
                      <a:pt x="94871" y="56535"/>
                      <a:pt x="73205" y="56535"/>
                    </a:cubicBezTo>
                    <a:moveTo>
                      <a:pt x="73205" y="182311"/>
                    </a:moveTo>
                    <a:cubicBezTo>
                      <a:pt x="29234" y="182311"/>
                      <a:pt x="-1570" y="153487"/>
                      <a:pt x="-1570" y="114757"/>
                    </a:cubicBezTo>
                    <a:cubicBezTo>
                      <a:pt x="-1570" y="76028"/>
                      <a:pt x="29234" y="46756"/>
                      <a:pt x="73205" y="46756"/>
                    </a:cubicBezTo>
                    <a:cubicBezTo>
                      <a:pt x="117175" y="46756"/>
                      <a:pt x="148044" y="76155"/>
                      <a:pt x="148044" y="114757"/>
                    </a:cubicBezTo>
                    <a:cubicBezTo>
                      <a:pt x="148044" y="153359"/>
                      <a:pt x="117367" y="182311"/>
                      <a:pt x="73205" y="182311"/>
                    </a:cubicBezTo>
                  </a:path>
                </a:pathLst>
              </a:custGeom>
              <a:grpFill/>
              <a:ln w="6363" cap="flat">
                <a:noFill/>
                <a:prstDash val="solid"/>
                <a:miter/>
              </a:ln>
            </p:spPr>
            <p:txBody>
              <a:bodyPr rtlCol="0" anchor="ctr"/>
              <a:lstStyle/>
              <a:p>
                <a:endParaRPr lang="sv-SE" dirty="0"/>
              </a:p>
            </p:txBody>
          </p:sp>
          <p:sp>
            <p:nvSpPr>
              <p:cNvPr id="29" name="Frihandsfigur: Form 28">
                <a:extLst>
                  <a:ext uri="{FF2B5EF4-FFF2-40B4-BE49-F238E27FC236}">
                    <a16:creationId xmlns:a16="http://schemas.microsoft.com/office/drawing/2014/main" id="{1C113F50-995A-4BF5-899B-A51F884BB6E7}"/>
                  </a:ext>
                </a:extLst>
              </p:cNvPr>
              <p:cNvSpPr/>
              <p:nvPr/>
            </p:nvSpPr>
            <p:spPr>
              <a:xfrm>
                <a:off x="11007547" y="6237594"/>
                <a:ext cx="89602" cy="129994"/>
              </a:xfrm>
              <a:custGeom>
                <a:avLst/>
                <a:gdLst>
                  <a:gd name="connsiteX0" fmla="*/ 24952 w 89602"/>
                  <a:gd name="connsiteY0" fmla="*/ 9314 h 129994"/>
                  <a:gd name="connsiteX1" fmla="*/ 24952 w 89602"/>
                  <a:gd name="connsiteY1" fmla="*/ 39033 h 129994"/>
                  <a:gd name="connsiteX2" fmla="*/ 24952 w 89602"/>
                  <a:gd name="connsiteY2" fmla="*/ 59740 h 129994"/>
                  <a:gd name="connsiteX3" fmla="*/ 34092 w 89602"/>
                  <a:gd name="connsiteY3" fmla="*/ 59740 h 129994"/>
                  <a:gd name="connsiteX4" fmla="*/ 61318 w 89602"/>
                  <a:gd name="connsiteY4" fmla="*/ 34176 h 129994"/>
                  <a:gd name="connsiteX5" fmla="*/ 35753 w 89602"/>
                  <a:gd name="connsiteY5" fmla="*/ 9314 h 129994"/>
                  <a:gd name="connsiteX6" fmla="*/ 25464 w 89602"/>
                  <a:gd name="connsiteY6" fmla="*/ 9314 h 129994"/>
                  <a:gd name="connsiteX7" fmla="*/ 25464 w 89602"/>
                  <a:gd name="connsiteY7" fmla="*/ 129019 h 129994"/>
                  <a:gd name="connsiteX8" fmla="*/ 11723 w 89602"/>
                  <a:gd name="connsiteY8" fmla="*/ 129019 h 129994"/>
                  <a:gd name="connsiteX9" fmla="*/ -1570 w 89602"/>
                  <a:gd name="connsiteY9" fmla="*/ 129019 h 129994"/>
                  <a:gd name="connsiteX10" fmla="*/ -1059 w 89602"/>
                  <a:gd name="connsiteY10" fmla="*/ 62296 h 129994"/>
                  <a:gd name="connsiteX11" fmla="*/ -1570 w 89602"/>
                  <a:gd name="connsiteY11" fmla="*/ -975 h 129994"/>
                  <a:gd name="connsiteX12" fmla="*/ 18242 w 89602"/>
                  <a:gd name="connsiteY12" fmla="*/ -592 h 129994"/>
                  <a:gd name="connsiteX13" fmla="*/ 46171 w 89602"/>
                  <a:gd name="connsiteY13" fmla="*/ -975 h 129994"/>
                  <a:gd name="connsiteX14" fmla="*/ 88033 w 89602"/>
                  <a:gd name="connsiteY14" fmla="*/ 33984 h 129994"/>
                  <a:gd name="connsiteX15" fmla="*/ 55183 w 89602"/>
                  <a:gd name="connsiteY15" fmla="*/ 68624 h 129994"/>
                  <a:gd name="connsiteX16" fmla="*/ 30065 w 89602"/>
                  <a:gd name="connsiteY16" fmla="*/ 70029 h 129994"/>
                  <a:gd name="connsiteX17" fmla="*/ 24952 w 89602"/>
                  <a:gd name="connsiteY17" fmla="*/ 70029 h 129994"/>
                  <a:gd name="connsiteX18" fmla="*/ 25464 w 89602"/>
                  <a:gd name="connsiteY1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602" h="129994">
                    <a:moveTo>
                      <a:pt x="24952" y="9314"/>
                    </a:moveTo>
                    <a:cubicBezTo>
                      <a:pt x="24952" y="17431"/>
                      <a:pt x="24952" y="39033"/>
                      <a:pt x="24952" y="39033"/>
                    </a:cubicBezTo>
                    <a:lnTo>
                      <a:pt x="24952" y="59740"/>
                    </a:lnTo>
                    <a:lnTo>
                      <a:pt x="34092" y="59740"/>
                    </a:lnTo>
                    <a:cubicBezTo>
                      <a:pt x="47449" y="59740"/>
                      <a:pt x="61318" y="53988"/>
                      <a:pt x="61318" y="34176"/>
                    </a:cubicBezTo>
                    <a:cubicBezTo>
                      <a:pt x="61318" y="16856"/>
                      <a:pt x="52690" y="9314"/>
                      <a:pt x="35753" y="9314"/>
                    </a:cubicBezTo>
                    <a:lnTo>
                      <a:pt x="25464" y="9314"/>
                    </a:lnTo>
                    <a:moveTo>
                      <a:pt x="25464" y="129019"/>
                    </a:moveTo>
                    <a:cubicBezTo>
                      <a:pt x="21118" y="129019"/>
                      <a:pt x="16388" y="129019"/>
                      <a:pt x="11723" y="129019"/>
                    </a:cubicBezTo>
                    <a:cubicBezTo>
                      <a:pt x="7058" y="129019"/>
                      <a:pt x="2456" y="129019"/>
                      <a:pt x="-1570" y="129019"/>
                    </a:cubicBezTo>
                    <a:cubicBezTo>
                      <a:pt x="-1570" y="118921"/>
                      <a:pt x="-1059" y="81597"/>
                      <a:pt x="-1059" y="62296"/>
                    </a:cubicBezTo>
                    <a:cubicBezTo>
                      <a:pt x="-1059" y="35774"/>
                      <a:pt x="-1570" y="3499"/>
                      <a:pt x="-1570" y="-975"/>
                    </a:cubicBezTo>
                    <a:cubicBezTo>
                      <a:pt x="4821" y="-975"/>
                      <a:pt x="10317" y="-592"/>
                      <a:pt x="18242" y="-592"/>
                    </a:cubicBezTo>
                    <a:cubicBezTo>
                      <a:pt x="29426" y="-592"/>
                      <a:pt x="35179" y="-975"/>
                      <a:pt x="46171" y="-975"/>
                    </a:cubicBezTo>
                    <a:cubicBezTo>
                      <a:pt x="67453" y="-975"/>
                      <a:pt x="88033" y="11807"/>
                      <a:pt x="88033" y="33984"/>
                    </a:cubicBezTo>
                    <a:cubicBezTo>
                      <a:pt x="88033" y="53796"/>
                      <a:pt x="71096" y="65173"/>
                      <a:pt x="55183" y="68624"/>
                    </a:cubicBezTo>
                    <a:cubicBezTo>
                      <a:pt x="46874" y="69793"/>
                      <a:pt x="38438" y="70260"/>
                      <a:pt x="30065" y="70029"/>
                    </a:cubicBezTo>
                    <a:lnTo>
                      <a:pt x="24952" y="70029"/>
                    </a:lnTo>
                    <a:cubicBezTo>
                      <a:pt x="24952" y="102305"/>
                      <a:pt x="24952" y="114383"/>
                      <a:pt x="25464" y="129019"/>
                    </a:cubicBezTo>
                  </a:path>
                </a:pathLst>
              </a:custGeom>
              <a:grpFill/>
              <a:ln w="6363" cap="flat">
                <a:noFill/>
                <a:prstDash val="solid"/>
                <a:miter/>
              </a:ln>
            </p:spPr>
            <p:txBody>
              <a:bodyPr rtlCol="0" anchor="ctr"/>
              <a:lstStyle/>
              <a:p>
                <a:endParaRPr lang="sv-SE" dirty="0"/>
              </a:p>
            </p:txBody>
          </p:sp>
          <p:sp>
            <p:nvSpPr>
              <p:cNvPr id="30" name="Frihandsfigur: Form 29">
                <a:extLst>
                  <a:ext uri="{FF2B5EF4-FFF2-40B4-BE49-F238E27FC236}">
                    <a16:creationId xmlns:a16="http://schemas.microsoft.com/office/drawing/2014/main" id="{98D1BBB7-722C-4FEB-8A92-5118DDDD4245}"/>
                  </a:ext>
                </a:extLst>
              </p:cNvPr>
              <p:cNvSpPr/>
              <p:nvPr/>
            </p:nvSpPr>
            <p:spPr>
              <a:xfrm>
                <a:off x="11117217" y="6237594"/>
                <a:ext cx="27034" cy="129994"/>
              </a:xfrm>
              <a:custGeom>
                <a:avLst/>
                <a:gdLst>
                  <a:gd name="connsiteX0" fmla="*/ 25465 w 27034"/>
                  <a:gd name="connsiteY0" fmla="*/ 129019 h 129994"/>
                  <a:gd name="connsiteX1" fmla="*/ 11979 w 27034"/>
                  <a:gd name="connsiteY1" fmla="*/ 129019 h 129994"/>
                  <a:gd name="connsiteX2" fmla="*/ -1570 w 27034"/>
                  <a:gd name="connsiteY2" fmla="*/ 129019 h 129994"/>
                  <a:gd name="connsiteX3" fmla="*/ -1058 w 27034"/>
                  <a:gd name="connsiteY3" fmla="*/ 62488 h 129994"/>
                  <a:gd name="connsiteX4" fmla="*/ -1570 w 27034"/>
                  <a:gd name="connsiteY4" fmla="*/ -975 h 129994"/>
                  <a:gd name="connsiteX5" fmla="*/ 11979 w 27034"/>
                  <a:gd name="connsiteY5" fmla="*/ -975 h 129994"/>
                  <a:gd name="connsiteX6" fmla="*/ 25465 w 27034"/>
                  <a:gd name="connsiteY6" fmla="*/ -975 h 129994"/>
                  <a:gd name="connsiteX7" fmla="*/ 24889 w 27034"/>
                  <a:gd name="connsiteY7" fmla="*/ 62488 h 129994"/>
                  <a:gd name="connsiteX8" fmla="*/ 25465 w 27034"/>
                  <a:gd name="connsiteY8" fmla="*/ 129019 h 12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34" h="129994">
                    <a:moveTo>
                      <a:pt x="25465" y="129019"/>
                    </a:moveTo>
                    <a:cubicBezTo>
                      <a:pt x="21182" y="129019"/>
                      <a:pt x="16581" y="129019"/>
                      <a:pt x="11979" y="129019"/>
                    </a:cubicBezTo>
                    <a:cubicBezTo>
                      <a:pt x="7378" y="129019"/>
                      <a:pt x="2712" y="129019"/>
                      <a:pt x="-1570" y="129019"/>
                    </a:cubicBezTo>
                    <a:cubicBezTo>
                      <a:pt x="-1570" y="104989"/>
                      <a:pt x="-1058" y="79233"/>
                      <a:pt x="-1058" y="62488"/>
                    </a:cubicBezTo>
                    <a:cubicBezTo>
                      <a:pt x="-1058" y="45744"/>
                      <a:pt x="-1570" y="8740"/>
                      <a:pt x="-1570" y="-975"/>
                    </a:cubicBezTo>
                    <a:cubicBezTo>
                      <a:pt x="2648" y="-975"/>
                      <a:pt x="7314" y="-975"/>
                      <a:pt x="11979" y="-975"/>
                    </a:cubicBezTo>
                    <a:cubicBezTo>
                      <a:pt x="16645" y="-975"/>
                      <a:pt x="21310" y="-975"/>
                      <a:pt x="25465" y="-975"/>
                    </a:cubicBezTo>
                    <a:cubicBezTo>
                      <a:pt x="25465" y="9314"/>
                      <a:pt x="24889" y="45169"/>
                      <a:pt x="24889" y="62488"/>
                    </a:cubicBezTo>
                    <a:cubicBezTo>
                      <a:pt x="24889" y="79808"/>
                      <a:pt x="25273" y="105180"/>
                      <a:pt x="25465" y="129019"/>
                    </a:cubicBezTo>
                  </a:path>
                </a:pathLst>
              </a:custGeom>
              <a:grpFill/>
              <a:ln w="6363" cap="flat">
                <a:noFill/>
                <a:prstDash val="solid"/>
                <a:miter/>
              </a:ln>
            </p:spPr>
            <p:txBody>
              <a:bodyPr rtlCol="0" anchor="ctr"/>
              <a:lstStyle/>
              <a:p>
                <a:endParaRPr lang="sv-SE" dirty="0"/>
              </a:p>
            </p:txBody>
          </p:sp>
          <p:sp>
            <p:nvSpPr>
              <p:cNvPr id="31" name="Frihandsfigur: Form 30">
                <a:extLst>
                  <a:ext uri="{FF2B5EF4-FFF2-40B4-BE49-F238E27FC236}">
                    <a16:creationId xmlns:a16="http://schemas.microsoft.com/office/drawing/2014/main" id="{73720EC3-33E6-45ED-A266-BADD58D5FA9B}"/>
                  </a:ext>
                </a:extLst>
              </p:cNvPr>
              <p:cNvSpPr/>
              <p:nvPr/>
            </p:nvSpPr>
            <p:spPr>
              <a:xfrm>
                <a:off x="11178124" y="6237594"/>
                <a:ext cx="118554" cy="131591"/>
              </a:xfrm>
              <a:custGeom>
                <a:avLst/>
                <a:gdLst>
                  <a:gd name="connsiteX0" fmla="*/ 116664 w 118554"/>
                  <a:gd name="connsiteY0" fmla="*/ 130617 h 131591"/>
                  <a:gd name="connsiteX1" fmla="*/ 105800 w 118554"/>
                  <a:gd name="connsiteY1" fmla="*/ 130617 h 131591"/>
                  <a:gd name="connsiteX2" fmla="*/ 96149 w 118554"/>
                  <a:gd name="connsiteY2" fmla="*/ 130617 h 131591"/>
                  <a:gd name="connsiteX3" fmla="*/ 45468 w 118554"/>
                  <a:gd name="connsiteY3" fmla="*/ 70924 h 131591"/>
                  <a:gd name="connsiteX4" fmla="*/ 10509 w 118554"/>
                  <a:gd name="connsiteY4" fmla="*/ 31811 h 131591"/>
                  <a:gd name="connsiteX5" fmla="*/ 10509 w 118554"/>
                  <a:gd name="connsiteY5" fmla="*/ 64086 h 131591"/>
                  <a:gd name="connsiteX6" fmla="*/ 11212 w 118554"/>
                  <a:gd name="connsiteY6" fmla="*/ 129019 h 131591"/>
                  <a:gd name="connsiteX7" fmla="*/ 4821 w 118554"/>
                  <a:gd name="connsiteY7" fmla="*/ 129019 h 131591"/>
                  <a:gd name="connsiteX8" fmla="*/ -1570 w 118554"/>
                  <a:gd name="connsiteY8" fmla="*/ 129019 h 131591"/>
                  <a:gd name="connsiteX9" fmla="*/ -1570 w 118554"/>
                  <a:gd name="connsiteY9" fmla="*/ 64278 h 131591"/>
                  <a:gd name="connsiteX10" fmla="*/ -1570 w 118554"/>
                  <a:gd name="connsiteY10" fmla="*/ -975 h 131591"/>
                  <a:gd name="connsiteX11" fmla="*/ 9231 w 118554"/>
                  <a:gd name="connsiteY11" fmla="*/ -975 h 131591"/>
                  <a:gd name="connsiteX12" fmla="*/ 19009 w 118554"/>
                  <a:gd name="connsiteY12" fmla="*/ -975 h 131591"/>
                  <a:gd name="connsiteX13" fmla="*/ 66048 w 118554"/>
                  <a:gd name="connsiteY13" fmla="*/ 55266 h 131591"/>
                  <a:gd name="connsiteX14" fmla="*/ 104394 w 118554"/>
                  <a:gd name="connsiteY14" fmla="*/ 98726 h 131591"/>
                  <a:gd name="connsiteX15" fmla="*/ 104394 w 118554"/>
                  <a:gd name="connsiteY15" fmla="*/ 64278 h 131591"/>
                  <a:gd name="connsiteX16" fmla="*/ 103818 w 118554"/>
                  <a:gd name="connsiteY16" fmla="*/ -975 h 131591"/>
                  <a:gd name="connsiteX17" fmla="*/ 110209 w 118554"/>
                  <a:gd name="connsiteY17" fmla="*/ -975 h 131591"/>
                  <a:gd name="connsiteX18" fmla="*/ 116984 w 118554"/>
                  <a:gd name="connsiteY18" fmla="*/ -975 h 131591"/>
                  <a:gd name="connsiteX19" fmla="*/ 116984 w 118554"/>
                  <a:gd name="connsiteY19" fmla="*/ 64086 h 131591"/>
                  <a:gd name="connsiteX20" fmla="*/ 116984 w 118554"/>
                  <a:gd name="connsiteY20" fmla="*/ 130617 h 1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554" h="131591">
                    <a:moveTo>
                      <a:pt x="116664" y="130617"/>
                    </a:moveTo>
                    <a:cubicBezTo>
                      <a:pt x="112510" y="130617"/>
                      <a:pt x="109059" y="130617"/>
                      <a:pt x="105800" y="130617"/>
                    </a:cubicBezTo>
                    <a:cubicBezTo>
                      <a:pt x="102540" y="130617"/>
                      <a:pt x="99409" y="130617"/>
                      <a:pt x="96149" y="130617"/>
                    </a:cubicBezTo>
                    <a:cubicBezTo>
                      <a:pt x="84773" y="118730"/>
                      <a:pt x="70585" y="100707"/>
                      <a:pt x="45468" y="70924"/>
                    </a:cubicBezTo>
                    <a:cubicBezTo>
                      <a:pt x="26295" y="48748"/>
                      <a:pt x="18626" y="40119"/>
                      <a:pt x="10509" y="31811"/>
                    </a:cubicBezTo>
                    <a:cubicBezTo>
                      <a:pt x="10509" y="35454"/>
                      <a:pt x="10509" y="57375"/>
                      <a:pt x="10509" y="64086"/>
                    </a:cubicBezTo>
                    <a:cubicBezTo>
                      <a:pt x="10509" y="78338"/>
                      <a:pt x="10893" y="111124"/>
                      <a:pt x="11212" y="129019"/>
                    </a:cubicBezTo>
                    <a:cubicBezTo>
                      <a:pt x="9678" y="129019"/>
                      <a:pt x="7122" y="129019"/>
                      <a:pt x="4821" y="129019"/>
                    </a:cubicBezTo>
                    <a:cubicBezTo>
                      <a:pt x="2520" y="129019"/>
                      <a:pt x="-100" y="129019"/>
                      <a:pt x="-1570" y="129019"/>
                    </a:cubicBezTo>
                    <a:cubicBezTo>
                      <a:pt x="-1570" y="112402"/>
                      <a:pt x="-1570" y="79424"/>
                      <a:pt x="-1570" y="64278"/>
                    </a:cubicBezTo>
                    <a:cubicBezTo>
                      <a:pt x="-1570" y="49131"/>
                      <a:pt x="-1570" y="15578"/>
                      <a:pt x="-1570" y="-975"/>
                    </a:cubicBezTo>
                    <a:lnTo>
                      <a:pt x="9231" y="-975"/>
                    </a:lnTo>
                    <a:lnTo>
                      <a:pt x="19009" y="-975"/>
                    </a:lnTo>
                    <a:cubicBezTo>
                      <a:pt x="32495" y="15450"/>
                      <a:pt x="38182" y="22480"/>
                      <a:pt x="66048" y="55266"/>
                    </a:cubicBezTo>
                    <a:cubicBezTo>
                      <a:pt x="86243" y="78849"/>
                      <a:pt x="93785" y="87733"/>
                      <a:pt x="104394" y="98726"/>
                    </a:cubicBezTo>
                    <a:cubicBezTo>
                      <a:pt x="104394" y="93868"/>
                      <a:pt x="104394" y="71691"/>
                      <a:pt x="104394" y="64278"/>
                    </a:cubicBezTo>
                    <a:cubicBezTo>
                      <a:pt x="104394" y="49834"/>
                      <a:pt x="104394" y="12382"/>
                      <a:pt x="103818" y="-975"/>
                    </a:cubicBezTo>
                    <a:lnTo>
                      <a:pt x="110209" y="-975"/>
                    </a:lnTo>
                    <a:lnTo>
                      <a:pt x="116984" y="-975"/>
                    </a:lnTo>
                    <a:cubicBezTo>
                      <a:pt x="116984" y="14491"/>
                      <a:pt x="116984" y="48620"/>
                      <a:pt x="116984" y="64086"/>
                    </a:cubicBezTo>
                    <a:cubicBezTo>
                      <a:pt x="116984" y="79552"/>
                      <a:pt x="116984" y="114575"/>
                      <a:pt x="116984" y="130617"/>
                    </a:cubicBezTo>
                  </a:path>
                </a:pathLst>
              </a:custGeom>
              <a:grpFill/>
              <a:ln w="6363" cap="flat">
                <a:noFill/>
                <a:prstDash val="solid"/>
                <a:miter/>
              </a:ln>
            </p:spPr>
            <p:txBody>
              <a:bodyPr rtlCol="0" anchor="ctr"/>
              <a:lstStyle/>
              <a:p>
                <a:endParaRPr lang="sv-SE" dirty="0"/>
              </a:p>
            </p:txBody>
          </p:sp>
          <p:sp>
            <p:nvSpPr>
              <p:cNvPr id="32" name="Frihandsfigur: Form 31">
                <a:extLst>
                  <a:ext uri="{FF2B5EF4-FFF2-40B4-BE49-F238E27FC236}">
                    <a16:creationId xmlns:a16="http://schemas.microsoft.com/office/drawing/2014/main" id="{F652231B-00AB-4915-A149-CB19EBADA2C1}"/>
                  </a:ext>
                </a:extLst>
              </p:cNvPr>
              <p:cNvSpPr/>
              <p:nvPr/>
            </p:nvSpPr>
            <p:spPr>
              <a:xfrm>
                <a:off x="11320516" y="6235004"/>
                <a:ext cx="129610" cy="135843"/>
              </a:xfrm>
              <a:custGeom>
                <a:avLst/>
                <a:gdLst>
                  <a:gd name="connsiteX0" fmla="*/ 70585 w 129610"/>
                  <a:gd name="connsiteY0" fmla="*/ 134804 h 135843"/>
                  <a:gd name="connsiteX1" fmla="*/ -1570 w 129610"/>
                  <a:gd name="connsiteY1" fmla="*/ 66867 h 135843"/>
                  <a:gd name="connsiteX2" fmla="*/ 70904 w 129610"/>
                  <a:gd name="connsiteY2" fmla="*/ -942 h 135843"/>
                  <a:gd name="connsiteX3" fmla="*/ 124845 w 129610"/>
                  <a:gd name="connsiteY3" fmla="*/ 18742 h 135843"/>
                  <a:gd name="connsiteX4" fmla="*/ 118837 w 129610"/>
                  <a:gd name="connsiteY4" fmla="*/ 26476 h 135843"/>
                  <a:gd name="connsiteX5" fmla="*/ 79724 w 129610"/>
                  <a:gd name="connsiteY5" fmla="*/ 11329 h 135843"/>
                  <a:gd name="connsiteX6" fmla="*/ 27637 w 129610"/>
                  <a:gd name="connsiteY6" fmla="*/ 65289 h 135843"/>
                  <a:gd name="connsiteX7" fmla="*/ 27637 w 129610"/>
                  <a:gd name="connsiteY7" fmla="*/ 66356 h 135843"/>
                  <a:gd name="connsiteX8" fmla="*/ 79213 w 129610"/>
                  <a:gd name="connsiteY8" fmla="*/ 123875 h 135843"/>
                  <a:gd name="connsiteX9" fmla="*/ 101582 w 129610"/>
                  <a:gd name="connsiteY9" fmla="*/ 121766 h 135843"/>
                  <a:gd name="connsiteX10" fmla="*/ 101198 w 129610"/>
                  <a:gd name="connsiteY10" fmla="*/ 80800 h 135843"/>
                  <a:gd name="connsiteX11" fmla="*/ 73269 w 129610"/>
                  <a:gd name="connsiteY11" fmla="*/ 80800 h 135843"/>
                  <a:gd name="connsiteX12" fmla="*/ 73269 w 129610"/>
                  <a:gd name="connsiteY12" fmla="*/ 70191 h 135843"/>
                  <a:gd name="connsiteX13" fmla="*/ 101198 w 129610"/>
                  <a:gd name="connsiteY13" fmla="*/ 70191 h 135843"/>
                  <a:gd name="connsiteX14" fmla="*/ 124205 w 129610"/>
                  <a:gd name="connsiteY14" fmla="*/ 70191 h 135843"/>
                  <a:gd name="connsiteX15" fmla="*/ 128041 w 129610"/>
                  <a:gd name="connsiteY15" fmla="*/ 70191 h 135843"/>
                  <a:gd name="connsiteX16" fmla="*/ 128041 w 129610"/>
                  <a:gd name="connsiteY16" fmla="*/ 97544 h 135843"/>
                  <a:gd name="connsiteX17" fmla="*/ 128041 w 129610"/>
                  <a:gd name="connsiteY17" fmla="*/ 124770 h 135843"/>
                  <a:gd name="connsiteX18" fmla="*/ 70521 w 129610"/>
                  <a:gd name="connsiteY18" fmla="*/ 134868 h 13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610" h="135843">
                    <a:moveTo>
                      <a:pt x="70585" y="134804"/>
                    </a:moveTo>
                    <a:cubicBezTo>
                      <a:pt x="26934" y="134804"/>
                      <a:pt x="-1570" y="108153"/>
                      <a:pt x="-1570" y="66867"/>
                    </a:cubicBezTo>
                    <a:cubicBezTo>
                      <a:pt x="-1570" y="25581"/>
                      <a:pt x="31599" y="-942"/>
                      <a:pt x="70904" y="-942"/>
                    </a:cubicBezTo>
                    <a:cubicBezTo>
                      <a:pt x="90716" y="-1523"/>
                      <a:pt x="110017" y="5520"/>
                      <a:pt x="124845" y="18742"/>
                    </a:cubicBezTo>
                    <a:lnTo>
                      <a:pt x="118837" y="26476"/>
                    </a:lnTo>
                    <a:cubicBezTo>
                      <a:pt x="107909" y="17068"/>
                      <a:pt x="94104" y="11719"/>
                      <a:pt x="79724" y="11329"/>
                    </a:cubicBezTo>
                    <a:cubicBezTo>
                      <a:pt x="50453" y="11840"/>
                      <a:pt x="27126" y="35998"/>
                      <a:pt x="27637" y="65289"/>
                    </a:cubicBezTo>
                    <a:cubicBezTo>
                      <a:pt x="27637" y="65646"/>
                      <a:pt x="27637" y="65998"/>
                      <a:pt x="27637" y="66356"/>
                    </a:cubicBezTo>
                    <a:cubicBezTo>
                      <a:pt x="27637" y="99142"/>
                      <a:pt x="49814" y="123875"/>
                      <a:pt x="79213" y="123875"/>
                    </a:cubicBezTo>
                    <a:cubicBezTo>
                      <a:pt x="86690" y="123811"/>
                      <a:pt x="94232" y="123108"/>
                      <a:pt x="101582" y="121766"/>
                    </a:cubicBezTo>
                    <a:cubicBezTo>
                      <a:pt x="101582" y="112563"/>
                      <a:pt x="101198" y="86935"/>
                      <a:pt x="101198" y="80800"/>
                    </a:cubicBezTo>
                    <a:cubicBezTo>
                      <a:pt x="88927" y="80800"/>
                      <a:pt x="73269" y="80800"/>
                      <a:pt x="73269" y="80800"/>
                    </a:cubicBezTo>
                    <a:lnTo>
                      <a:pt x="73269" y="70191"/>
                    </a:lnTo>
                    <a:cubicBezTo>
                      <a:pt x="81578" y="70191"/>
                      <a:pt x="87138" y="70191"/>
                      <a:pt x="101198" y="70191"/>
                    </a:cubicBezTo>
                    <a:cubicBezTo>
                      <a:pt x="116344" y="70191"/>
                      <a:pt x="119604" y="70191"/>
                      <a:pt x="124205" y="70191"/>
                    </a:cubicBezTo>
                    <a:lnTo>
                      <a:pt x="128041" y="70191"/>
                    </a:lnTo>
                    <a:cubicBezTo>
                      <a:pt x="128041" y="78435"/>
                      <a:pt x="128041" y="83676"/>
                      <a:pt x="128041" y="97544"/>
                    </a:cubicBezTo>
                    <a:cubicBezTo>
                      <a:pt x="128041" y="107834"/>
                      <a:pt x="128041" y="112371"/>
                      <a:pt x="128041" y="124770"/>
                    </a:cubicBezTo>
                    <a:cubicBezTo>
                      <a:pt x="109570" y="131289"/>
                      <a:pt x="90141" y="134676"/>
                      <a:pt x="70521" y="134868"/>
                    </a:cubicBezTo>
                  </a:path>
                </a:pathLst>
              </a:custGeom>
              <a:grpFill/>
              <a:ln w="6363" cap="flat">
                <a:noFill/>
                <a:prstDash val="solid"/>
                <a:miter/>
              </a:ln>
            </p:spPr>
            <p:txBody>
              <a:bodyPr rtlCol="0" anchor="ctr"/>
              <a:lstStyle/>
              <a:p>
                <a:endParaRPr lang="sv-SE" dirty="0"/>
              </a:p>
            </p:txBody>
          </p:sp>
          <p:sp>
            <p:nvSpPr>
              <p:cNvPr id="33" name="Frihandsfigur: Form 32">
                <a:extLst>
                  <a:ext uri="{FF2B5EF4-FFF2-40B4-BE49-F238E27FC236}">
                    <a16:creationId xmlns:a16="http://schemas.microsoft.com/office/drawing/2014/main" id="{B2FB13D3-2B32-4405-ABA1-722249FE441C}"/>
                  </a:ext>
                </a:extLst>
              </p:cNvPr>
              <p:cNvSpPr/>
              <p:nvPr/>
            </p:nvSpPr>
            <p:spPr>
              <a:xfrm>
                <a:off x="11470898" y="6235229"/>
                <a:ext cx="88899" cy="134718"/>
              </a:xfrm>
              <a:custGeom>
                <a:avLst/>
                <a:gdLst>
                  <a:gd name="connsiteX0" fmla="*/ 33772 w 88899"/>
                  <a:gd name="connsiteY0" fmla="*/ 133684 h 134718"/>
                  <a:gd name="connsiteX1" fmla="*/ -1570 w 88899"/>
                  <a:gd name="connsiteY1" fmla="*/ 124481 h 134718"/>
                  <a:gd name="connsiteX2" fmla="*/ -1570 w 88899"/>
                  <a:gd name="connsiteY2" fmla="*/ 113169 h 134718"/>
                  <a:gd name="connsiteX3" fmla="*/ 31407 w 88899"/>
                  <a:gd name="connsiteY3" fmla="*/ 121989 h 134718"/>
                  <a:gd name="connsiteX4" fmla="*/ 61318 w 88899"/>
                  <a:gd name="connsiteY4" fmla="*/ 98726 h 134718"/>
                  <a:gd name="connsiteX5" fmla="*/ 25656 w 88899"/>
                  <a:gd name="connsiteY5" fmla="*/ 70093 h 134718"/>
                  <a:gd name="connsiteX6" fmla="*/ 1498 w 88899"/>
                  <a:gd name="connsiteY6" fmla="*/ 36540 h 134718"/>
                  <a:gd name="connsiteX7" fmla="*/ 47641 w 88899"/>
                  <a:gd name="connsiteY7" fmla="*/ -975 h 134718"/>
                  <a:gd name="connsiteX8" fmla="*/ 81322 w 88899"/>
                  <a:gd name="connsiteY8" fmla="*/ 7845 h 134718"/>
                  <a:gd name="connsiteX9" fmla="*/ 79532 w 88899"/>
                  <a:gd name="connsiteY9" fmla="*/ 17048 h 134718"/>
                  <a:gd name="connsiteX10" fmla="*/ 51411 w 88899"/>
                  <a:gd name="connsiteY10" fmla="*/ 11296 h 134718"/>
                  <a:gd name="connsiteX11" fmla="*/ 27445 w 88899"/>
                  <a:gd name="connsiteY11" fmla="*/ 31492 h 134718"/>
                  <a:gd name="connsiteX12" fmla="*/ 68156 w 88899"/>
                  <a:gd name="connsiteY12" fmla="*/ 62871 h 134718"/>
                  <a:gd name="connsiteX13" fmla="*/ 87329 w 88899"/>
                  <a:gd name="connsiteY13" fmla="*/ 93165 h 134718"/>
                  <a:gd name="connsiteX14" fmla="*/ 68604 w 88899"/>
                  <a:gd name="connsiteY14" fmla="*/ 125568 h 134718"/>
                  <a:gd name="connsiteX15" fmla="*/ 33453 w 88899"/>
                  <a:gd name="connsiteY15" fmla="*/ 133684 h 13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899" h="134718">
                    <a:moveTo>
                      <a:pt x="33772" y="133684"/>
                    </a:moveTo>
                    <a:cubicBezTo>
                      <a:pt x="21438" y="133301"/>
                      <a:pt x="9358" y="130169"/>
                      <a:pt x="-1570" y="124481"/>
                    </a:cubicBezTo>
                    <a:lnTo>
                      <a:pt x="-1570" y="113169"/>
                    </a:lnTo>
                    <a:cubicBezTo>
                      <a:pt x="8400" y="119113"/>
                      <a:pt x="19776" y="122181"/>
                      <a:pt x="31407" y="121989"/>
                    </a:cubicBezTo>
                    <a:cubicBezTo>
                      <a:pt x="47258" y="121989"/>
                      <a:pt x="61318" y="112786"/>
                      <a:pt x="61318" y="98726"/>
                    </a:cubicBezTo>
                    <a:cubicBezTo>
                      <a:pt x="61318" y="84665"/>
                      <a:pt x="49622" y="83195"/>
                      <a:pt x="25656" y="70093"/>
                    </a:cubicBezTo>
                    <a:cubicBezTo>
                      <a:pt x="11915" y="62680"/>
                      <a:pt x="1498" y="53668"/>
                      <a:pt x="1498" y="36540"/>
                    </a:cubicBezTo>
                    <a:cubicBezTo>
                      <a:pt x="1498" y="16728"/>
                      <a:pt x="19712" y="-975"/>
                      <a:pt x="47641" y="-975"/>
                    </a:cubicBezTo>
                    <a:cubicBezTo>
                      <a:pt x="59400" y="-771"/>
                      <a:pt x="70968" y="2252"/>
                      <a:pt x="81322" y="7845"/>
                    </a:cubicBezTo>
                    <a:lnTo>
                      <a:pt x="79532" y="17048"/>
                    </a:lnTo>
                    <a:cubicBezTo>
                      <a:pt x="70648" y="13303"/>
                      <a:pt x="61062" y="11353"/>
                      <a:pt x="51411" y="11296"/>
                    </a:cubicBezTo>
                    <a:cubicBezTo>
                      <a:pt x="37926" y="11296"/>
                      <a:pt x="27445" y="19221"/>
                      <a:pt x="27445" y="31492"/>
                    </a:cubicBezTo>
                    <a:cubicBezTo>
                      <a:pt x="27445" y="46830"/>
                      <a:pt x="45468" y="49131"/>
                      <a:pt x="68156" y="62871"/>
                    </a:cubicBezTo>
                    <a:cubicBezTo>
                      <a:pt x="79596" y="68694"/>
                      <a:pt x="86946" y="80319"/>
                      <a:pt x="87329" y="93165"/>
                    </a:cubicBezTo>
                    <a:cubicBezTo>
                      <a:pt x="87393" y="106561"/>
                      <a:pt x="80235" y="118921"/>
                      <a:pt x="68604" y="125568"/>
                    </a:cubicBezTo>
                    <a:cubicBezTo>
                      <a:pt x="57802" y="131384"/>
                      <a:pt x="45660" y="134196"/>
                      <a:pt x="33453" y="133684"/>
                    </a:cubicBezTo>
                  </a:path>
                </a:pathLst>
              </a:custGeom>
              <a:grpFill/>
              <a:ln w="6363" cap="flat">
                <a:noFill/>
                <a:prstDash val="solid"/>
                <a:miter/>
              </a:ln>
            </p:spPr>
            <p:txBody>
              <a:bodyPr rtlCol="0" anchor="ctr"/>
              <a:lstStyle/>
              <a:p>
                <a:endParaRPr lang="sv-SE" dirty="0"/>
              </a:p>
            </p:txBody>
          </p:sp>
          <p:sp>
            <p:nvSpPr>
              <p:cNvPr id="34" name="Frihandsfigur: Form 33">
                <a:extLst>
                  <a:ext uri="{FF2B5EF4-FFF2-40B4-BE49-F238E27FC236}">
                    <a16:creationId xmlns:a16="http://schemas.microsoft.com/office/drawing/2014/main" id="{E79AC0E7-2E3F-43D9-9341-9005D8516123}"/>
                  </a:ext>
                </a:extLst>
              </p:cNvPr>
              <p:cNvSpPr/>
              <p:nvPr/>
            </p:nvSpPr>
            <p:spPr>
              <a:xfrm>
                <a:off x="10351250" y="6442491"/>
                <a:ext cx="115997" cy="131400"/>
              </a:xfrm>
              <a:custGeom>
                <a:avLst/>
                <a:gdLst>
                  <a:gd name="connsiteX0" fmla="*/ 114428 w 115997"/>
                  <a:gd name="connsiteY0" fmla="*/ 130425 h 131400"/>
                  <a:gd name="connsiteX1" fmla="*/ 97619 w 115997"/>
                  <a:gd name="connsiteY1" fmla="*/ 130425 h 131400"/>
                  <a:gd name="connsiteX2" fmla="*/ 79341 w 115997"/>
                  <a:gd name="connsiteY2" fmla="*/ 130425 h 131400"/>
                  <a:gd name="connsiteX3" fmla="*/ 53329 w 115997"/>
                  <a:gd name="connsiteY3" fmla="*/ 99173 h 131400"/>
                  <a:gd name="connsiteX4" fmla="*/ 32047 w 115997"/>
                  <a:gd name="connsiteY4" fmla="*/ 74631 h 131400"/>
                  <a:gd name="connsiteX5" fmla="*/ 25145 w 115997"/>
                  <a:gd name="connsiteY5" fmla="*/ 81022 h 131400"/>
                  <a:gd name="connsiteX6" fmla="*/ 25720 w 115997"/>
                  <a:gd name="connsiteY6" fmla="*/ 130105 h 131400"/>
                  <a:gd name="connsiteX7" fmla="*/ 12235 w 115997"/>
                  <a:gd name="connsiteY7" fmla="*/ 130105 h 131400"/>
                  <a:gd name="connsiteX8" fmla="*/ -1570 w 115997"/>
                  <a:gd name="connsiteY8" fmla="*/ 130105 h 131400"/>
                  <a:gd name="connsiteX9" fmla="*/ -995 w 115997"/>
                  <a:gd name="connsiteY9" fmla="*/ 62999 h 131400"/>
                  <a:gd name="connsiteX10" fmla="*/ -1570 w 115997"/>
                  <a:gd name="connsiteY10" fmla="*/ -911 h 131400"/>
                  <a:gd name="connsiteX11" fmla="*/ 11851 w 115997"/>
                  <a:gd name="connsiteY11" fmla="*/ -911 h 131400"/>
                  <a:gd name="connsiteX12" fmla="*/ 25720 w 115997"/>
                  <a:gd name="connsiteY12" fmla="*/ -911 h 131400"/>
                  <a:gd name="connsiteX13" fmla="*/ 25145 w 115997"/>
                  <a:gd name="connsiteY13" fmla="*/ 62999 h 131400"/>
                  <a:gd name="connsiteX14" fmla="*/ 55310 w 115997"/>
                  <a:gd name="connsiteY14" fmla="*/ 33728 h 131400"/>
                  <a:gd name="connsiteX15" fmla="*/ 89310 w 115997"/>
                  <a:gd name="connsiteY15" fmla="*/ -975 h 131400"/>
                  <a:gd name="connsiteX16" fmla="*/ 98834 w 115997"/>
                  <a:gd name="connsiteY16" fmla="*/ -975 h 131400"/>
                  <a:gd name="connsiteX17" fmla="*/ 108228 w 115997"/>
                  <a:gd name="connsiteY17" fmla="*/ -975 h 131400"/>
                  <a:gd name="connsiteX18" fmla="*/ 49494 w 115997"/>
                  <a:gd name="connsiteY18" fmla="*/ 57056 h 131400"/>
                  <a:gd name="connsiteX19" fmla="*/ 73333 w 115997"/>
                  <a:gd name="connsiteY19" fmla="*/ 84090 h 131400"/>
                  <a:gd name="connsiteX20" fmla="*/ 114428 w 115997"/>
                  <a:gd name="connsiteY20" fmla="*/ 130105 h 13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97" h="131400">
                    <a:moveTo>
                      <a:pt x="114428" y="130425"/>
                    </a:moveTo>
                    <a:cubicBezTo>
                      <a:pt x="109890" y="130425"/>
                      <a:pt x="103882" y="130425"/>
                      <a:pt x="97619" y="130425"/>
                    </a:cubicBezTo>
                    <a:cubicBezTo>
                      <a:pt x="91356" y="130425"/>
                      <a:pt x="84837" y="130425"/>
                      <a:pt x="79341" y="130425"/>
                    </a:cubicBezTo>
                    <a:cubicBezTo>
                      <a:pt x="70265" y="119496"/>
                      <a:pt x="64577" y="112274"/>
                      <a:pt x="53329" y="99173"/>
                    </a:cubicBezTo>
                    <a:cubicBezTo>
                      <a:pt x="43679" y="87861"/>
                      <a:pt x="32047" y="74631"/>
                      <a:pt x="32047" y="74631"/>
                    </a:cubicBezTo>
                    <a:lnTo>
                      <a:pt x="25145" y="81022"/>
                    </a:lnTo>
                    <a:cubicBezTo>
                      <a:pt x="25145" y="104285"/>
                      <a:pt x="25145" y="115406"/>
                      <a:pt x="25720" y="130105"/>
                    </a:cubicBezTo>
                    <a:cubicBezTo>
                      <a:pt x="21310" y="130105"/>
                      <a:pt x="16772" y="130105"/>
                      <a:pt x="12235" y="130105"/>
                    </a:cubicBezTo>
                    <a:cubicBezTo>
                      <a:pt x="7697" y="130105"/>
                      <a:pt x="2968" y="130105"/>
                      <a:pt x="-1570" y="130105"/>
                    </a:cubicBezTo>
                    <a:cubicBezTo>
                      <a:pt x="-1570" y="108121"/>
                      <a:pt x="-995" y="79936"/>
                      <a:pt x="-995" y="62999"/>
                    </a:cubicBezTo>
                    <a:cubicBezTo>
                      <a:pt x="-995" y="46063"/>
                      <a:pt x="-1570" y="10465"/>
                      <a:pt x="-1570" y="-911"/>
                    </a:cubicBezTo>
                    <a:cubicBezTo>
                      <a:pt x="2712" y="-911"/>
                      <a:pt x="7250" y="-911"/>
                      <a:pt x="11851" y="-911"/>
                    </a:cubicBezTo>
                    <a:cubicBezTo>
                      <a:pt x="16453" y="-911"/>
                      <a:pt x="21182" y="-911"/>
                      <a:pt x="25720" y="-911"/>
                    </a:cubicBezTo>
                    <a:cubicBezTo>
                      <a:pt x="25720" y="12894"/>
                      <a:pt x="25145" y="41845"/>
                      <a:pt x="25145" y="62999"/>
                    </a:cubicBezTo>
                    <a:cubicBezTo>
                      <a:pt x="37927" y="51048"/>
                      <a:pt x="45532" y="43379"/>
                      <a:pt x="55310" y="33728"/>
                    </a:cubicBezTo>
                    <a:cubicBezTo>
                      <a:pt x="61701" y="27337"/>
                      <a:pt x="80875" y="7781"/>
                      <a:pt x="89310" y="-975"/>
                    </a:cubicBezTo>
                    <a:cubicBezTo>
                      <a:pt x="92890" y="-975"/>
                      <a:pt x="95702" y="-975"/>
                      <a:pt x="98834" y="-975"/>
                    </a:cubicBezTo>
                    <a:cubicBezTo>
                      <a:pt x="101965" y="-975"/>
                      <a:pt x="104777" y="-975"/>
                      <a:pt x="108228" y="-975"/>
                    </a:cubicBezTo>
                    <a:cubicBezTo>
                      <a:pt x="87841" y="18518"/>
                      <a:pt x="68987" y="37371"/>
                      <a:pt x="49494" y="57056"/>
                    </a:cubicBezTo>
                    <a:lnTo>
                      <a:pt x="73333" y="84090"/>
                    </a:lnTo>
                    <a:cubicBezTo>
                      <a:pt x="86115" y="98853"/>
                      <a:pt x="97875" y="111955"/>
                      <a:pt x="114428" y="130105"/>
                    </a:cubicBezTo>
                  </a:path>
                </a:pathLst>
              </a:custGeom>
              <a:grpFill/>
              <a:ln w="6363" cap="flat">
                <a:noFill/>
                <a:prstDash val="solid"/>
                <a:miter/>
              </a:ln>
            </p:spPr>
            <p:txBody>
              <a:bodyPr rtlCol="0" anchor="ctr"/>
              <a:lstStyle/>
              <a:p>
                <a:endParaRPr lang="sv-SE" dirty="0"/>
              </a:p>
            </p:txBody>
          </p:sp>
          <p:sp>
            <p:nvSpPr>
              <p:cNvPr id="35" name="Frihandsfigur: Form 34">
                <a:extLst>
                  <a:ext uri="{FF2B5EF4-FFF2-40B4-BE49-F238E27FC236}">
                    <a16:creationId xmlns:a16="http://schemas.microsoft.com/office/drawing/2014/main" id="{D2E3C1B3-0CED-4708-AC82-700D7EF3AE3C}"/>
                  </a:ext>
                </a:extLst>
              </p:cNvPr>
              <p:cNvSpPr/>
              <p:nvPr/>
            </p:nvSpPr>
            <p:spPr>
              <a:xfrm>
                <a:off x="10469293" y="6440445"/>
                <a:ext cx="150829" cy="136704"/>
              </a:xfrm>
              <a:custGeom>
                <a:avLst/>
                <a:gdLst>
                  <a:gd name="connsiteX0" fmla="*/ 73845 w 150829"/>
                  <a:gd name="connsiteY0" fmla="*/ 8867 h 136704"/>
                  <a:gd name="connsiteX1" fmla="*/ 28212 w 150829"/>
                  <a:gd name="connsiteY1" fmla="*/ 67601 h 136704"/>
                  <a:gd name="connsiteX2" fmla="*/ 73845 w 150829"/>
                  <a:gd name="connsiteY2" fmla="*/ 126079 h 136704"/>
                  <a:gd name="connsiteX3" fmla="*/ 119477 w 150829"/>
                  <a:gd name="connsiteY3" fmla="*/ 67601 h 136704"/>
                  <a:gd name="connsiteX4" fmla="*/ 73845 w 150829"/>
                  <a:gd name="connsiteY4" fmla="*/ 8867 h 136704"/>
                  <a:gd name="connsiteX5" fmla="*/ 73845 w 150829"/>
                  <a:gd name="connsiteY5" fmla="*/ 135730 h 136704"/>
                  <a:gd name="connsiteX6" fmla="*/ -1570 w 150829"/>
                  <a:gd name="connsiteY6" fmla="*/ 67601 h 136704"/>
                  <a:gd name="connsiteX7" fmla="*/ 73845 w 150829"/>
                  <a:gd name="connsiteY7" fmla="*/ -975 h 136704"/>
                  <a:gd name="connsiteX8" fmla="*/ 149259 w 150829"/>
                  <a:gd name="connsiteY8" fmla="*/ 67601 h 136704"/>
                  <a:gd name="connsiteX9" fmla="*/ 73845 w 150829"/>
                  <a:gd name="connsiteY9" fmla="*/ 135730 h 1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829" h="136704">
                    <a:moveTo>
                      <a:pt x="73845" y="8867"/>
                    </a:moveTo>
                    <a:cubicBezTo>
                      <a:pt x="52371" y="8867"/>
                      <a:pt x="28212" y="29958"/>
                      <a:pt x="28212" y="67601"/>
                    </a:cubicBezTo>
                    <a:cubicBezTo>
                      <a:pt x="28212" y="105245"/>
                      <a:pt x="52243" y="126079"/>
                      <a:pt x="73845" y="126079"/>
                    </a:cubicBezTo>
                    <a:cubicBezTo>
                      <a:pt x="95446" y="126079"/>
                      <a:pt x="119477" y="105756"/>
                      <a:pt x="119477" y="67601"/>
                    </a:cubicBezTo>
                    <a:cubicBezTo>
                      <a:pt x="119477" y="29446"/>
                      <a:pt x="95638" y="8867"/>
                      <a:pt x="73845" y="8867"/>
                    </a:cubicBezTo>
                    <a:moveTo>
                      <a:pt x="73845" y="135730"/>
                    </a:moveTo>
                    <a:cubicBezTo>
                      <a:pt x="29491" y="135730"/>
                      <a:pt x="-1570" y="106650"/>
                      <a:pt x="-1570" y="67601"/>
                    </a:cubicBezTo>
                    <a:cubicBezTo>
                      <a:pt x="-1570" y="28552"/>
                      <a:pt x="29491" y="-975"/>
                      <a:pt x="73845" y="-975"/>
                    </a:cubicBezTo>
                    <a:cubicBezTo>
                      <a:pt x="118199" y="-975"/>
                      <a:pt x="149259" y="28680"/>
                      <a:pt x="149259" y="67601"/>
                    </a:cubicBezTo>
                    <a:cubicBezTo>
                      <a:pt x="149259" y="106522"/>
                      <a:pt x="118390" y="135730"/>
                      <a:pt x="73845" y="135730"/>
                    </a:cubicBezTo>
                  </a:path>
                </a:pathLst>
              </a:custGeom>
              <a:grpFill/>
              <a:ln w="6363" cap="flat">
                <a:noFill/>
                <a:prstDash val="solid"/>
                <a:miter/>
              </a:ln>
            </p:spPr>
            <p:txBody>
              <a:bodyPr rtlCol="0" anchor="ctr"/>
              <a:lstStyle/>
              <a:p>
                <a:endParaRPr lang="sv-SE" dirty="0"/>
              </a:p>
            </p:txBody>
          </p:sp>
          <p:sp>
            <p:nvSpPr>
              <p:cNvPr id="36" name="Frihandsfigur: Form 35">
                <a:extLst>
                  <a:ext uri="{FF2B5EF4-FFF2-40B4-BE49-F238E27FC236}">
                    <a16:creationId xmlns:a16="http://schemas.microsoft.com/office/drawing/2014/main" id="{02C53371-91FA-44F1-97C8-851B8F9C8047}"/>
                  </a:ext>
                </a:extLst>
              </p:cNvPr>
              <p:cNvSpPr/>
              <p:nvPr/>
            </p:nvSpPr>
            <p:spPr>
              <a:xfrm>
                <a:off x="10637953" y="6441532"/>
                <a:ext cx="168659" cy="132422"/>
              </a:xfrm>
              <a:custGeom>
                <a:avLst/>
                <a:gdLst>
                  <a:gd name="connsiteX0" fmla="*/ 166962 w 168659"/>
                  <a:gd name="connsiteY0" fmla="*/ 131384 h 132422"/>
                  <a:gd name="connsiteX1" fmla="*/ 153285 w 168659"/>
                  <a:gd name="connsiteY1" fmla="*/ 131384 h 132422"/>
                  <a:gd name="connsiteX2" fmla="*/ 138969 w 168659"/>
                  <a:gd name="connsiteY2" fmla="*/ 131384 h 132422"/>
                  <a:gd name="connsiteX3" fmla="*/ 133345 w 168659"/>
                  <a:gd name="connsiteY3" fmla="*/ 78658 h 132422"/>
                  <a:gd name="connsiteX4" fmla="*/ 127658 w 168659"/>
                  <a:gd name="connsiteY4" fmla="*/ 36157 h 132422"/>
                  <a:gd name="connsiteX5" fmla="*/ 106247 w 168659"/>
                  <a:gd name="connsiteY5" fmla="*/ 78274 h 132422"/>
                  <a:gd name="connsiteX6" fmla="*/ 80044 w 168659"/>
                  <a:gd name="connsiteY6" fmla="*/ 131384 h 132422"/>
                  <a:gd name="connsiteX7" fmla="*/ 74676 w 168659"/>
                  <a:gd name="connsiteY7" fmla="*/ 131064 h 132422"/>
                  <a:gd name="connsiteX8" fmla="*/ 70074 w 168659"/>
                  <a:gd name="connsiteY8" fmla="*/ 131384 h 132422"/>
                  <a:gd name="connsiteX9" fmla="*/ 45341 w 168659"/>
                  <a:gd name="connsiteY9" fmla="*/ 82108 h 132422"/>
                  <a:gd name="connsiteX10" fmla="*/ 21310 w 168659"/>
                  <a:gd name="connsiteY10" fmla="*/ 36157 h 132422"/>
                  <a:gd name="connsiteX11" fmla="*/ 17348 w 168659"/>
                  <a:gd name="connsiteY11" fmla="*/ 79935 h 132422"/>
                  <a:gd name="connsiteX12" fmla="*/ 13705 w 168659"/>
                  <a:gd name="connsiteY12" fmla="*/ 131384 h 132422"/>
                  <a:gd name="connsiteX13" fmla="*/ 6100 w 168659"/>
                  <a:gd name="connsiteY13" fmla="*/ 131384 h 132422"/>
                  <a:gd name="connsiteX14" fmla="*/ -1570 w 168659"/>
                  <a:gd name="connsiteY14" fmla="*/ 131384 h 132422"/>
                  <a:gd name="connsiteX15" fmla="*/ 4821 w 168659"/>
                  <a:gd name="connsiteY15" fmla="*/ 65045 h 132422"/>
                  <a:gd name="connsiteX16" fmla="*/ 11212 w 168659"/>
                  <a:gd name="connsiteY16" fmla="*/ -975 h 132422"/>
                  <a:gd name="connsiteX17" fmla="*/ 20416 w 168659"/>
                  <a:gd name="connsiteY17" fmla="*/ -975 h 132422"/>
                  <a:gd name="connsiteX18" fmla="*/ 32111 w 168659"/>
                  <a:gd name="connsiteY18" fmla="*/ -975 h 132422"/>
                  <a:gd name="connsiteX19" fmla="*/ 55374 w 168659"/>
                  <a:gd name="connsiteY19" fmla="*/ 45424 h 132422"/>
                  <a:gd name="connsiteX20" fmla="*/ 82856 w 168659"/>
                  <a:gd name="connsiteY20" fmla="*/ 96552 h 132422"/>
                  <a:gd name="connsiteX21" fmla="*/ 105544 w 168659"/>
                  <a:gd name="connsiteY21" fmla="*/ 51112 h 132422"/>
                  <a:gd name="connsiteX22" fmla="*/ 131108 w 168659"/>
                  <a:gd name="connsiteY22" fmla="*/ -720 h 132422"/>
                  <a:gd name="connsiteX23" fmla="*/ 139353 w 168659"/>
                  <a:gd name="connsiteY23" fmla="*/ -336 h 132422"/>
                  <a:gd name="connsiteX24" fmla="*/ 149962 w 168659"/>
                  <a:gd name="connsiteY24" fmla="*/ -720 h 132422"/>
                  <a:gd name="connsiteX25" fmla="*/ 157631 w 168659"/>
                  <a:gd name="connsiteY25" fmla="*/ 61977 h 132422"/>
                  <a:gd name="connsiteX26" fmla="*/ 167090 w 168659"/>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659" h="132422">
                    <a:moveTo>
                      <a:pt x="166962" y="131384"/>
                    </a:moveTo>
                    <a:cubicBezTo>
                      <a:pt x="163063" y="131384"/>
                      <a:pt x="158206" y="131384"/>
                      <a:pt x="153285" y="131384"/>
                    </a:cubicBezTo>
                    <a:cubicBezTo>
                      <a:pt x="148364" y="131384"/>
                      <a:pt x="143315" y="131384"/>
                      <a:pt x="138969" y="131384"/>
                    </a:cubicBezTo>
                    <a:lnTo>
                      <a:pt x="133345" y="78658"/>
                    </a:lnTo>
                    <a:cubicBezTo>
                      <a:pt x="131492" y="62488"/>
                      <a:pt x="127658" y="36157"/>
                      <a:pt x="127658" y="36157"/>
                    </a:cubicBezTo>
                    <a:cubicBezTo>
                      <a:pt x="121650" y="47916"/>
                      <a:pt x="118071" y="54499"/>
                      <a:pt x="106247" y="78274"/>
                    </a:cubicBezTo>
                    <a:lnTo>
                      <a:pt x="80044" y="131384"/>
                    </a:lnTo>
                    <a:cubicBezTo>
                      <a:pt x="78254" y="131192"/>
                      <a:pt x="76465" y="131064"/>
                      <a:pt x="74676" y="131064"/>
                    </a:cubicBezTo>
                    <a:cubicBezTo>
                      <a:pt x="73142" y="131064"/>
                      <a:pt x="71608" y="131128"/>
                      <a:pt x="70074" y="131384"/>
                    </a:cubicBezTo>
                    <a:cubicBezTo>
                      <a:pt x="60232" y="110996"/>
                      <a:pt x="59721" y="110868"/>
                      <a:pt x="45341" y="82108"/>
                    </a:cubicBezTo>
                    <a:cubicBezTo>
                      <a:pt x="34987" y="61401"/>
                      <a:pt x="31536" y="54499"/>
                      <a:pt x="21310" y="36157"/>
                    </a:cubicBezTo>
                    <a:cubicBezTo>
                      <a:pt x="19329" y="57183"/>
                      <a:pt x="19329" y="55969"/>
                      <a:pt x="17348" y="79935"/>
                    </a:cubicBezTo>
                    <a:cubicBezTo>
                      <a:pt x="15686" y="99939"/>
                      <a:pt x="15366" y="110485"/>
                      <a:pt x="13705" y="131384"/>
                    </a:cubicBezTo>
                    <a:cubicBezTo>
                      <a:pt x="11084" y="131384"/>
                      <a:pt x="8592" y="131384"/>
                      <a:pt x="6100" y="131384"/>
                    </a:cubicBezTo>
                    <a:cubicBezTo>
                      <a:pt x="3607" y="131384"/>
                      <a:pt x="1051" y="131384"/>
                      <a:pt x="-1570" y="131384"/>
                    </a:cubicBezTo>
                    <a:cubicBezTo>
                      <a:pt x="795" y="109398"/>
                      <a:pt x="1881" y="97383"/>
                      <a:pt x="4821" y="65045"/>
                    </a:cubicBezTo>
                    <a:cubicBezTo>
                      <a:pt x="7761" y="32706"/>
                      <a:pt x="9550" y="19923"/>
                      <a:pt x="11212" y="-975"/>
                    </a:cubicBezTo>
                    <a:cubicBezTo>
                      <a:pt x="14344" y="-975"/>
                      <a:pt x="17603" y="-975"/>
                      <a:pt x="20416" y="-975"/>
                    </a:cubicBezTo>
                    <a:cubicBezTo>
                      <a:pt x="24506" y="-975"/>
                      <a:pt x="28468" y="-975"/>
                      <a:pt x="32111" y="-975"/>
                    </a:cubicBezTo>
                    <a:cubicBezTo>
                      <a:pt x="38502" y="12702"/>
                      <a:pt x="41186" y="18198"/>
                      <a:pt x="55374" y="45424"/>
                    </a:cubicBezTo>
                    <a:cubicBezTo>
                      <a:pt x="69946" y="73736"/>
                      <a:pt x="74548" y="81022"/>
                      <a:pt x="82856" y="96552"/>
                    </a:cubicBezTo>
                    <a:cubicBezTo>
                      <a:pt x="91036" y="80702"/>
                      <a:pt x="95638" y="71436"/>
                      <a:pt x="105544" y="51112"/>
                    </a:cubicBezTo>
                    <a:cubicBezTo>
                      <a:pt x="117751" y="26570"/>
                      <a:pt x="125165" y="11296"/>
                      <a:pt x="131108" y="-720"/>
                    </a:cubicBezTo>
                    <a:cubicBezTo>
                      <a:pt x="133729" y="-464"/>
                      <a:pt x="136477" y="-336"/>
                      <a:pt x="139353" y="-336"/>
                    </a:cubicBezTo>
                    <a:cubicBezTo>
                      <a:pt x="142804" y="-336"/>
                      <a:pt x="146383" y="-336"/>
                      <a:pt x="149962" y="-720"/>
                    </a:cubicBezTo>
                    <a:cubicBezTo>
                      <a:pt x="151624" y="16536"/>
                      <a:pt x="153285" y="30021"/>
                      <a:pt x="157631" y="61977"/>
                    </a:cubicBezTo>
                    <a:cubicBezTo>
                      <a:pt x="163063" y="101793"/>
                      <a:pt x="164342" y="113808"/>
                      <a:pt x="167090" y="131448"/>
                    </a:cubicBezTo>
                  </a:path>
                </a:pathLst>
              </a:custGeom>
              <a:grpFill/>
              <a:ln w="6363" cap="flat">
                <a:noFill/>
                <a:prstDash val="solid"/>
                <a:miter/>
              </a:ln>
            </p:spPr>
            <p:txBody>
              <a:bodyPr rtlCol="0" anchor="ctr"/>
              <a:lstStyle/>
              <a:p>
                <a:endParaRPr lang="sv-SE" dirty="0"/>
              </a:p>
            </p:txBody>
          </p:sp>
          <p:sp>
            <p:nvSpPr>
              <p:cNvPr id="37" name="Frihandsfigur: Form 36">
                <a:extLst>
                  <a:ext uri="{FF2B5EF4-FFF2-40B4-BE49-F238E27FC236}">
                    <a16:creationId xmlns:a16="http://schemas.microsoft.com/office/drawing/2014/main" id="{F54EC0CE-D80B-474C-9B8B-CE397C13986C}"/>
                  </a:ext>
                </a:extLst>
              </p:cNvPr>
              <p:cNvSpPr/>
              <p:nvPr/>
            </p:nvSpPr>
            <p:spPr>
              <a:xfrm>
                <a:off x="10827191" y="6441532"/>
                <a:ext cx="168723" cy="132422"/>
              </a:xfrm>
              <a:custGeom>
                <a:avLst/>
                <a:gdLst>
                  <a:gd name="connsiteX0" fmla="*/ 166962 w 168723"/>
                  <a:gd name="connsiteY0" fmla="*/ 131384 h 132422"/>
                  <a:gd name="connsiteX1" fmla="*/ 153286 w 168723"/>
                  <a:gd name="connsiteY1" fmla="*/ 131384 h 132422"/>
                  <a:gd name="connsiteX2" fmla="*/ 138970 w 168723"/>
                  <a:gd name="connsiteY2" fmla="*/ 131384 h 132422"/>
                  <a:gd name="connsiteX3" fmla="*/ 133282 w 168723"/>
                  <a:gd name="connsiteY3" fmla="*/ 78658 h 132422"/>
                  <a:gd name="connsiteX4" fmla="*/ 127658 w 168723"/>
                  <a:gd name="connsiteY4" fmla="*/ 36157 h 132422"/>
                  <a:gd name="connsiteX5" fmla="*/ 106247 w 168723"/>
                  <a:gd name="connsiteY5" fmla="*/ 78274 h 132422"/>
                  <a:gd name="connsiteX6" fmla="*/ 80044 w 168723"/>
                  <a:gd name="connsiteY6" fmla="*/ 131384 h 132422"/>
                  <a:gd name="connsiteX7" fmla="*/ 74612 w 168723"/>
                  <a:gd name="connsiteY7" fmla="*/ 131064 h 132422"/>
                  <a:gd name="connsiteX8" fmla="*/ 70074 w 168723"/>
                  <a:gd name="connsiteY8" fmla="*/ 131384 h 132422"/>
                  <a:gd name="connsiteX9" fmla="*/ 45341 w 168723"/>
                  <a:gd name="connsiteY9" fmla="*/ 82108 h 132422"/>
                  <a:gd name="connsiteX10" fmla="*/ 21310 w 168723"/>
                  <a:gd name="connsiteY10" fmla="*/ 36157 h 132422"/>
                  <a:gd name="connsiteX11" fmla="*/ 17348 w 168723"/>
                  <a:gd name="connsiteY11" fmla="*/ 79935 h 132422"/>
                  <a:gd name="connsiteX12" fmla="*/ 13705 w 168723"/>
                  <a:gd name="connsiteY12" fmla="*/ 131384 h 132422"/>
                  <a:gd name="connsiteX13" fmla="*/ 6036 w 168723"/>
                  <a:gd name="connsiteY13" fmla="*/ 131384 h 132422"/>
                  <a:gd name="connsiteX14" fmla="*/ -1570 w 168723"/>
                  <a:gd name="connsiteY14" fmla="*/ 131384 h 132422"/>
                  <a:gd name="connsiteX15" fmla="*/ 4821 w 168723"/>
                  <a:gd name="connsiteY15" fmla="*/ 65045 h 132422"/>
                  <a:gd name="connsiteX16" fmla="*/ 11212 w 168723"/>
                  <a:gd name="connsiteY16" fmla="*/ -975 h 132422"/>
                  <a:gd name="connsiteX17" fmla="*/ 20416 w 168723"/>
                  <a:gd name="connsiteY17" fmla="*/ -975 h 132422"/>
                  <a:gd name="connsiteX18" fmla="*/ 32111 w 168723"/>
                  <a:gd name="connsiteY18" fmla="*/ -975 h 132422"/>
                  <a:gd name="connsiteX19" fmla="*/ 55374 w 168723"/>
                  <a:gd name="connsiteY19" fmla="*/ 45424 h 132422"/>
                  <a:gd name="connsiteX20" fmla="*/ 82792 w 168723"/>
                  <a:gd name="connsiteY20" fmla="*/ 96552 h 132422"/>
                  <a:gd name="connsiteX21" fmla="*/ 105544 w 168723"/>
                  <a:gd name="connsiteY21" fmla="*/ 51112 h 132422"/>
                  <a:gd name="connsiteX22" fmla="*/ 131108 w 168723"/>
                  <a:gd name="connsiteY22" fmla="*/ -720 h 132422"/>
                  <a:gd name="connsiteX23" fmla="*/ 139417 w 168723"/>
                  <a:gd name="connsiteY23" fmla="*/ -336 h 132422"/>
                  <a:gd name="connsiteX24" fmla="*/ 150026 w 168723"/>
                  <a:gd name="connsiteY24" fmla="*/ -720 h 132422"/>
                  <a:gd name="connsiteX25" fmla="*/ 157695 w 168723"/>
                  <a:gd name="connsiteY25" fmla="*/ 61977 h 132422"/>
                  <a:gd name="connsiteX26" fmla="*/ 167154 w 168723"/>
                  <a:gd name="connsiteY26" fmla="*/ 131448 h 1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723" h="132422">
                    <a:moveTo>
                      <a:pt x="166962" y="131384"/>
                    </a:moveTo>
                    <a:cubicBezTo>
                      <a:pt x="162999" y="131384"/>
                      <a:pt x="158206" y="131384"/>
                      <a:pt x="153286" y="131384"/>
                    </a:cubicBezTo>
                    <a:cubicBezTo>
                      <a:pt x="148364" y="131384"/>
                      <a:pt x="143315" y="131384"/>
                      <a:pt x="138970" y="131384"/>
                    </a:cubicBezTo>
                    <a:lnTo>
                      <a:pt x="133282" y="78658"/>
                    </a:lnTo>
                    <a:cubicBezTo>
                      <a:pt x="131492" y="62488"/>
                      <a:pt x="127658" y="36157"/>
                      <a:pt x="127658" y="36157"/>
                    </a:cubicBezTo>
                    <a:cubicBezTo>
                      <a:pt x="121650" y="47916"/>
                      <a:pt x="118071" y="54499"/>
                      <a:pt x="106247" y="78274"/>
                    </a:cubicBezTo>
                    <a:lnTo>
                      <a:pt x="80044" y="131384"/>
                    </a:lnTo>
                    <a:cubicBezTo>
                      <a:pt x="78255" y="131192"/>
                      <a:pt x="76401" y="131064"/>
                      <a:pt x="74612" y="131064"/>
                    </a:cubicBezTo>
                    <a:cubicBezTo>
                      <a:pt x="73078" y="131064"/>
                      <a:pt x="71544" y="131128"/>
                      <a:pt x="70074" y="131384"/>
                    </a:cubicBezTo>
                    <a:cubicBezTo>
                      <a:pt x="60232" y="110996"/>
                      <a:pt x="59657" y="110868"/>
                      <a:pt x="45341" y="82108"/>
                    </a:cubicBezTo>
                    <a:cubicBezTo>
                      <a:pt x="34987" y="61401"/>
                      <a:pt x="31536" y="54499"/>
                      <a:pt x="21310" y="36157"/>
                    </a:cubicBezTo>
                    <a:cubicBezTo>
                      <a:pt x="19329" y="57183"/>
                      <a:pt x="19329" y="55969"/>
                      <a:pt x="17348" y="79935"/>
                    </a:cubicBezTo>
                    <a:cubicBezTo>
                      <a:pt x="15686" y="99939"/>
                      <a:pt x="15302" y="110485"/>
                      <a:pt x="13705" y="131384"/>
                    </a:cubicBezTo>
                    <a:cubicBezTo>
                      <a:pt x="11085" y="131384"/>
                      <a:pt x="8592" y="131384"/>
                      <a:pt x="6036" y="131384"/>
                    </a:cubicBezTo>
                    <a:cubicBezTo>
                      <a:pt x="3479" y="131384"/>
                      <a:pt x="1051" y="131384"/>
                      <a:pt x="-1570" y="131384"/>
                    </a:cubicBezTo>
                    <a:cubicBezTo>
                      <a:pt x="795" y="109398"/>
                      <a:pt x="1881" y="97383"/>
                      <a:pt x="4821" y="65045"/>
                    </a:cubicBezTo>
                    <a:cubicBezTo>
                      <a:pt x="7761" y="32706"/>
                      <a:pt x="9551" y="19923"/>
                      <a:pt x="11212" y="-975"/>
                    </a:cubicBezTo>
                    <a:cubicBezTo>
                      <a:pt x="14344" y="-975"/>
                      <a:pt x="17603" y="-975"/>
                      <a:pt x="20416" y="-975"/>
                    </a:cubicBezTo>
                    <a:cubicBezTo>
                      <a:pt x="24506" y="-975"/>
                      <a:pt x="28468" y="-975"/>
                      <a:pt x="32111" y="-975"/>
                    </a:cubicBezTo>
                    <a:cubicBezTo>
                      <a:pt x="38822" y="12702"/>
                      <a:pt x="41186" y="18198"/>
                      <a:pt x="55374" y="45424"/>
                    </a:cubicBezTo>
                    <a:cubicBezTo>
                      <a:pt x="69946" y="73736"/>
                      <a:pt x="74548" y="81022"/>
                      <a:pt x="82792" y="96552"/>
                    </a:cubicBezTo>
                    <a:cubicBezTo>
                      <a:pt x="90973" y="80702"/>
                      <a:pt x="95574" y="71436"/>
                      <a:pt x="105544" y="51112"/>
                    </a:cubicBezTo>
                    <a:cubicBezTo>
                      <a:pt x="117751" y="26570"/>
                      <a:pt x="125165" y="11296"/>
                      <a:pt x="131108" y="-720"/>
                    </a:cubicBezTo>
                    <a:cubicBezTo>
                      <a:pt x="133729" y="-720"/>
                      <a:pt x="136541" y="-336"/>
                      <a:pt x="139417" y="-336"/>
                    </a:cubicBezTo>
                    <a:cubicBezTo>
                      <a:pt x="142292" y="-336"/>
                      <a:pt x="146447" y="-336"/>
                      <a:pt x="150026" y="-720"/>
                    </a:cubicBezTo>
                    <a:cubicBezTo>
                      <a:pt x="151688" y="16536"/>
                      <a:pt x="153286" y="30021"/>
                      <a:pt x="157695" y="61977"/>
                    </a:cubicBezTo>
                    <a:cubicBezTo>
                      <a:pt x="163127" y="101793"/>
                      <a:pt x="164086" y="113808"/>
                      <a:pt x="167154" y="131448"/>
                    </a:cubicBezTo>
                  </a:path>
                </a:pathLst>
              </a:custGeom>
              <a:grpFill/>
              <a:ln w="6363" cap="flat">
                <a:noFill/>
                <a:prstDash val="solid"/>
                <a:miter/>
              </a:ln>
            </p:spPr>
            <p:txBody>
              <a:bodyPr rtlCol="0" anchor="ctr"/>
              <a:lstStyle/>
              <a:p>
                <a:endParaRPr lang="sv-SE" dirty="0"/>
              </a:p>
            </p:txBody>
          </p:sp>
          <p:sp>
            <p:nvSpPr>
              <p:cNvPr id="38" name="Frihandsfigur: Form 37">
                <a:extLst>
                  <a:ext uri="{FF2B5EF4-FFF2-40B4-BE49-F238E27FC236}">
                    <a16:creationId xmlns:a16="http://schemas.microsoft.com/office/drawing/2014/main" id="{529F5B04-622A-4308-AAB8-FEE06B18737C}"/>
                  </a:ext>
                </a:extLst>
              </p:cNvPr>
              <p:cNvSpPr/>
              <p:nvPr/>
            </p:nvSpPr>
            <p:spPr>
              <a:xfrm>
                <a:off x="11022949" y="6442810"/>
                <a:ext cx="120854" cy="133956"/>
              </a:xfrm>
              <a:custGeom>
                <a:avLst/>
                <a:gdLst>
                  <a:gd name="connsiteX0" fmla="*/ 43871 w 120854"/>
                  <a:gd name="connsiteY0" fmla="*/ 132854 h 133956"/>
                  <a:gd name="connsiteX1" fmla="*/ 3351 w 120854"/>
                  <a:gd name="connsiteY1" fmla="*/ 109718 h 133956"/>
                  <a:gd name="connsiteX2" fmla="*/ -994 w 120854"/>
                  <a:gd name="connsiteY2" fmla="*/ 78275 h 133956"/>
                  <a:gd name="connsiteX3" fmla="*/ -994 w 120854"/>
                  <a:gd name="connsiteY3" fmla="*/ 49578 h 133956"/>
                  <a:gd name="connsiteX4" fmla="*/ -1570 w 120854"/>
                  <a:gd name="connsiteY4" fmla="*/ -975 h 133956"/>
                  <a:gd name="connsiteX5" fmla="*/ 11660 w 120854"/>
                  <a:gd name="connsiteY5" fmla="*/ -975 h 133956"/>
                  <a:gd name="connsiteX6" fmla="*/ 26040 w 120854"/>
                  <a:gd name="connsiteY6" fmla="*/ -975 h 133956"/>
                  <a:gd name="connsiteX7" fmla="*/ 25528 w 120854"/>
                  <a:gd name="connsiteY7" fmla="*/ 47789 h 133956"/>
                  <a:gd name="connsiteX8" fmla="*/ 25528 w 120854"/>
                  <a:gd name="connsiteY8" fmla="*/ 84666 h 133956"/>
                  <a:gd name="connsiteX9" fmla="*/ 55694 w 120854"/>
                  <a:gd name="connsiteY9" fmla="*/ 114639 h 133956"/>
                  <a:gd name="connsiteX10" fmla="*/ 92059 w 120854"/>
                  <a:gd name="connsiteY10" fmla="*/ 98853 h 133956"/>
                  <a:gd name="connsiteX11" fmla="*/ 92059 w 120854"/>
                  <a:gd name="connsiteY11" fmla="*/ 57951 h 133956"/>
                  <a:gd name="connsiteX12" fmla="*/ 91484 w 120854"/>
                  <a:gd name="connsiteY12" fmla="*/ -975 h 133956"/>
                  <a:gd name="connsiteX13" fmla="*/ 105416 w 120854"/>
                  <a:gd name="connsiteY13" fmla="*/ -975 h 133956"/>
                  <a:gd name="connsiteX14" fmla="*/ 118966 w 120854"/>
                  <a:gd name="connsiteY14" fmla="*/ -975 h 133956"/>
                  <a:gd name="connsiteX15" fmla="*/ 118198 w 120854"/>
                  <a:gd name="connsiteY15" fmla="*/ 59931 h 133956"/>
                  <a:gd name="connsiteX16" fmla="*/ 119285 w 120854"/>
                  <a:gd name="connsiteY16" fmla="*/ 130233 h 133956"/>
                  <a:gd name="connsiteX17" fmla="*/ 105353 w 120854"/>
                  <a:gd name="connsiteY17" fmla="*/ 130233 h 133956"/>
                  <a:gd name="connsiteX18" fmla="*/ 91676 w 120854"/>
                  <a:gd name="connsiteY18" fmla="*/ 130233 h 133956"/>
                  <a:gd name="connsiteX19" fmla="*/ 91676 w 120854"/>
                  <a:gd name="connsiteY19" fmla="*/ 112402 h 133956"/>
                  <a:gd name="connsiteX20" fmla="*/ 43487 w 120854"/>
                  <a:gd name="connsiteY20" fmla="*/ 132981 h 13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854" h="133956">
                    <a:moveTo>
                      <a:pt x="43871" y="132854"/>
                    </a:moveTo>
                    <a:cubicBezTo>
                      <a:pt x="26999" y="133684"/>
                      <a:pt x="11212" y="124673"/>
                      <a:pt x="3351" y="109718"/>
                    </a:cubicBezTo>
                    <a:cubicBezTo>
                      <a:pt x="-419" y="99684"/>
                      <a:pt x="-1889" y="88947"/>
                      <a:pt x="-994" y="78275"/>
                    </a:cubicBezTo>
                    <a:lnTo>
                      <a:pt x="-994" y="49578"/>
                    </a:lnTo>
                    <a:cubicBezTo>
                      <a:pt x="-994" y="34687"/>
                      <a:pt x="-994" y="16281"/>
                      <a:pt x="-1570" y="-975"/>
                    </a:cubicBezTo>
                    <a:cubicBezTo>
                      <a:pt x="2456" y="-975"/>
                      <a:pt x="6931" y="-975"/>
                      <a:pt x="11660" y="-975"/>
                    </a:cubicBezTo>
                    <a:cubicBezTo>
                      <a:pt x="16389" y="-975"/>
                      <a:pt x="21246" y="-975"/>
                      <a:pt x="26040" y="-975"/>
                    </a:cubicBezTo>
                    <a:cubicBezTo>
                      <a:pt x="26040" y="16664"/>
                      <a:pt x="25528" y="30469"/>
                      <a:pt x="25528" y="47789"/>
                    </a:cubicBezTo>
                    <a:lnTo>
                      <a:pt x="25528" y="84666"/>
                    </a:lnTo>
                    <a:cubicBezTo>
                      <a:pt x="25528" y="101537"/>
                      <a:pt x="33517" y="114639"/>
                      <a:pt x="55694" y="114639"/>
                    </a:cubicBezTo>
                    <a:cubicBezTo>
                      <a:pt x="69307" y="113872"/>
                      <a:pt x="82217" y="108312"/>
                      <a:pt x="92059" y="98853"/>
                    </a:cubicBezTo>
                    <a:cubicBezTo>
                      <a:pt x="92059" y="89586"/>
                      <a:pt x="92059" y="69774"/>
                      <a:pt x="92059" y="57951"/>
                    </a:cubicBezTo>
                    <a:cubicBezTo>
                      <a:pt x="92059" y="36860"/>
                      <a:pt x="91676" y="14875"/>
                      <a:pt x="91484" y="-975"/>
                    </a:cubicBezTo>
                    <a:cubicBezTo>
                      <a:pt x="94616" y="-975"/>
                      <a:pt x="100048" y="-975"/>
                      <a:pt x="105416" y="-975"/>
                    </a:cubicBezTo>
                    <a:cubicBezTo>
                      <a:pt x="110785" y="-975"/>
                      <a:pt x="116153" y="-975"/>
                      <a:pt x="118966" y="-975"/>
                    </a:cubicBezTo>
                    <a:cubicBezTo>
                      <a:pt x="118966" y="14108"/>
                      <a:pt x="118198" y="22288"/>
                      <a:pt x="118198" y="59931"/>
                    </a:cubicBezTo>
                    <a:cubicBezTo>
                      <a:pt x="118198" y="86454"/>
                      <a:pt x="118582" y="108312"/>
                      <a:pt x="119285" y="130233"/>
                    </a:cubicBezTo>
                    <a:cubicBezTo>
                      <a:pt x="114620" y="130233"/>
                      <a:pt x="109954" y="130233"/>
                      <a:pt x="105353" y="130233"/>
                    </a:cubicBezTo>
                    <a:cubicBezTo>
                      <a:pt x="100751" y="130233"/>
                      <a:pt x="96213" y="130233"/>
                      <a:pt x="91676" y="130233"/>
                    </a:cubicBezTo>
                    <a:cubicBezTo>
                      <a:pt x="91676" y="123842"/>
                      <a:pt x="91676" y="116621"/>
                      <a:pt x="91676" y="112402"/>
                    </a:cubicBezTo>
                    <a:cubicBezTo>
                      <a:pt x="78894" y="125185"/>
                      <a:pt x="61574" y="132598"/>
                      <a:pt x="43487" y="132981"/>
                    </a:cubicBezTo>
                  </a:path>
                </a:pathLst>
              </a:custGeom>
              <a:grpFill/>
              <a:ln w="6363" cap="flat">
                <a:noFill/>
                <a:prstDash val="solid"/>
                <a:miter/>
              </a:ln>
            </p:spPr>
            <p:txBody>
              <a:bodyPr rtlCol="0" anchor="ctr"/>
              <a:lstStyle/>
              <a:p>
                <a:endParaRPr lang="sv-SE" dirty="0"/>
              </a:p>
            </p:txBody>
          </p:sp>
        </p:grpSp>
        <p:grpSp>
          <p:nvGrpSpPr>
            <p:cNvPr id="39" name="Bild 7">
              <a:extLst>
                <a:ext uri="{FF2B5EF4-FFF2-40B4-BE49-F238E27FC236}">
                  <a16:creationId xmlns:a16="http://schemas.microsoft.com/office/drawing/2014/main" id="{6F793103-01A5-4255-BC90-AE77112A514A}"/>
                </a:ext>
              </a:extLst>
            </p:cNvPr>
            <p:cNvGrpSpPr/>
            <p:nvPr/>
          </p:nvGrpSpPr>
          <p:grpSpPr>
            <a:xfrm>
              <a:off x="9962286" y="6237019"/>
              <a:ext cx="1335030" cy="370939"/>
              <a:chOff x="9962286" y="6237019"/>
              <a:chExt cx="1335030" cy="370939"/>
            </a:xfrm>
            <a:solidFill>
              <a:schemeClr val="tx1"/>
            </a:solidFill>
          </p:grpSpPr>
          <p:sp>
            <p:nvSpPr>
              <p:cNvPr id="40" name="Frihandsfigur: Form 39">
                <a:extLst>
                  <a:ext uri="{FF2B5EF4-FFF2-40B4-BE49-F238E27FC236}">
                    <a16:creationId xmlns:a16="http://schemas.microsoft.com/office/drawing/2014/main" id="{7CAEA9D0-CDE1-4B05-BAD5-F21BB829E6F8}"/>
                  </a:ext>
                </a:extLst>
              </p:cNvPr>
              <p:cNvSpPr/>
              <p:nvPr/>
            </p:nvSpPr>
            <p:spPr>
              <a:xfrm>
                <a:off x="11178060" y="6442810"/>
                <a:ext cx="119257" cy="132742"/>
              </a:xfrm>
              <a:custGeom>
                <a:avLst/>
                <a:gdLst>
                  <a:gd name="connsiteX0" fmla="*/ 117623 w 119257"/>
                  <a:gd name="connsiteY0" fmla="*/ 131768 h 132742"/>
                  <a:gd name="connsiteX1" fmla="*/ 106631 w 119257"/>
                  <a:gd name="connsiteY1" fmla="*/ 131768 h 132742"/>
                  <a:gd name="connsiteX2" fmla="*/ 96916 w 119257"/>
                  <a:gd name="connsiteY2" fmla="*/ 131768 h 132742"/>
                  <a:gd name="connsiteX3" fmla="*/ 45788 w 119257"/>
                  <a:gd name="connsiteY3" fmla="*/ 71564 h 132742"/>
                  <a:gd name="connsiteX4" fmla="*/ 10509 w 119257"/>
                  <a:gd name="connsiteY4" fmla="*/ 32131 h 132742"/>
                  <a:gd name="connsiteX5" fmla="*/ 10509 w 119257"/>
                  <a:gd name="connsiteY5" fmla="*/ 64662 h 132742"/>
                  <a:gd name="connsiteX6" fmla="*/ 11212 w 119257"/>
                  <a:gd name="connsiteY6" fmla="*/ 130106 h 132742"/>
                  <a:gd name="connsiteX7" fmla="*/ 4821 w 119257"/>
                  <a:gd name="connsiteY7" fmla="*/ 130106 h 132742"/>
                  <a:gd name="connsiteX8" fmla="*/ -1570 w 119257"/>
                  <a:gd name="connsiteY8" fmla="*/ 130106 h 132742"/>
                  <a:gd name="connsiteX9" fmla="*/ -1570 w 119257"/>
                  <a:gd name="connsiteY9" fmla="*/ 64853 h 132742"/>
                  <a:gd name="connsiteX10" fmla="*/ -1570 w 119257"/>
                  <a:gd name="connsiteY10" fmla="*/ -975 h 132742"/>
                  <a:gd name="connsiteX11" fmla="*/ 9359 w 119257"/>
                  <a:gd name="connsiteY11" fmla="*/ -975 h 132742"/>
                  <a:gd name="connsiteX12" fmla="*/ 19201 w 119257"/>
                  <a:gd name="connsiteY12" fmla="*/ -975 h 132742"/>
                  <a:gd name="connsiteX13" fmla="*/ 66623 w 119257"/>
                  <a:gd name="connsiteY13" fmla="*/ 55778 h 132742"/>
                  <a:gd name="connsiteX14" fmla="*/ 104969 w 119257"/>
                  <a:gd name="connsiteY14" fmla="*/ 99556 h 132742"/>
                  <a:gd name="connsiteX15" fmla="*/ 104969 w 119257"/>
                  <a:gd name="connsiteY15" fmla="*/ 64853 h 132742"/>
                  <a:gd name="connsiteX16" fmla="*/ 104458 w 119257"/>
                  <a:gd name="connsiteY16" fmla="*/ -975 h 132742"/>
                  <a:gd name="connsiteX17" fmla="*/ 110849 w 119257"/>
                  <a:gd name="connsiteY17" fmla="*/ -975 h 132742"/>
                  <a:gd name="connsiteX18" fmla="*/ 117687 w 119257"/>
                  <a:gd name="connsiteY18" fmla="*/ -975 h 132742"/>
                  <a:gd name="connsiteX19" fmla="*/ 117687 w 119257"/>
                  <a:gd name="connsiteY19" fmla="*/ 64662 h 132742"/>
                  <a:gd name="connsiteX20" fmla="*/ 117687 w 119257"/>
                  <a:gd name="connsiteY20" fmla="*/ 131768 h 13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257" h="132742">
                    <a:moveTo>
                      <a:pt x="117623" y="131768"/>
                    </a:moveTo>
                    <a:cubicBezTo>
                      <a:pt x="113469" y="131768"/>
                      <a:pt x="109954" y="131768"/>
                      <a:pt x="106631" y="131768"/>
                    </a:cubicBezTo>
                    <a:cubicBezTo>
                      <a:pt x="103307" y="131768"/>
                      <a:pt x="100240" y="131768"/>
                      <a:pt x="96916" y="131768"/>
                    </a:cubicBezTo>
                    <a:cubicBezTo>
                      <a:pt x="85476" y="119752"/>
                      <a:pt x="71352" y="101537"/>
                      <a:pt x="45788" y="71564"/>
                    </a:cubicBezTo>
                    <a:cubicBezTo>
                      <a:pt x="26615" y="49195"/>
                      <a:pt x="18690" y="40503"/>
                      <a:pt x="10509" y="32131"/>
                    </a:cubicBezTo>
                    <a:cubicBezTo>
                      <a:pt x="10509" y="35774"/>
                      <a:pt x="10509" y="57695"/>
                      <a:pt x="10509" y="64662"/>
                    </a:cubicBezTo>
                    <a:cubicBezTo>
                      <a:pt x="10509" y="79041"/>
                      <a:pt x="10893" y="112083"/>
                      <a:pt x="11212" y="130106"/>
                    </a:cubicBezTo>
                    <a:lnTo>
                      <a:pt x="4821" y="130106"/>
                    </a:lnTo>
                    <a:lnTo>
                      <a:pt x="-1570" y="130106"/>
                    </a:lnTo>
                    <a:cubicBezTo>
                      <a:pt x="-1570" y="113361"/>
                      <a:pt x="-1570" y="80127"/>
                      <a:pt x="-1570" y="64853"/>
                    </a:cubicBezTo>
                    <a:cubicBezTo>
                      <a:pt x="-1570" y="49578"/>
                      <a:pt x="-1570" y="15770"/>
                      <a:pt x="-1570" y="-975"/>
                    </a:cubicBezTo>
                    <a:cubicBezTo>
                      <a:pt x="2520" y="-975"/>
                      <a:pt x="6036" y="-975"/>
                      <a:pt x="9359" y="-975"/>
                    </a:cubicBezTo>
                    <a:cubicBezTo>
                      <a:pt x="12682" y="-975"/>
                      <a:pt x="15750" y="-975"/>
                      <a:pt x="19201" y="-975"/>
                    </a:cubicBezTo>
                    <a:cubicBezTo>
                      <a:pt x="32814" y="15578"/>
                      <a:pt x="38374" y="22672"/>
                      <a:pt x="66623" y="55778"/>
                    </a:cubicBezTo>
                    <a:cubicBezTo>
                      <a:pt x="87010" y="79552"/>
                      <a:pt x="94616" y="88500"/>
                      <a:pt x="104969" y="99556"/>
                    </a:cubicBezTo>
                    <a:cubicBezTo>
                      <a:pt x="104969" y="94635"/>
                      <a:pt x="104969" y="72267"/>
                      <a:pt x="104969" y="64853"/>
                    </a:cubicBezTo>
                    <a:cubicBezTo>
                      <a:pt x="104969" y="50281"/>
                      <a:pt x="104969" y="12510"/>
                      <a:pt x="104458" y="-975"/>
                    </a:cubicBezTo>
                    <a:cubicBezTo>
                      <a:pt x="106311" y="-975"/>
                      <a:pt x="108548" y="-975"/>
                      <a:pt x="110849" y="-975"/>
                    </a:cubicBezTo>
                    <a:cubicBezTo>
                      <a:pt x="113150" y="-975"/>
                      <a:pt x="115514" y="-975"/>
                      <a:pt x="117687" y="-975"/>
                    </a:cubicBezTo>
                    <a:cubicBezTo>
                      <a:pt x="117687" y="14683"/>
                      <a:pt x="117687" y="49003"/>
                      <a:pt x="117687" y="64662"/>
                    </a:cubicBezTo>
                    <a:cubicBezTo>
                      <a:pt x="117687" y="80319"/>
                      <a:pt x="117687" y="115790"/>
                      <a:pt x="117687" y="131768"/>
                    </a:cubicBezTo>
                  </a:path>
                </a:pathLst>
              </a:custGeom>
              <a:grpFill/>
              <a:ln w="6363" cap="flat">
                <a:noFill/>
                <a:prstDash val="solid"/>
                <a:miter/>
              </a:ln>
            </p:spPr>
            <p:txBody>
              <a:bodyPr rtlCol="0" anchor="ctr"/>
              <a:lstStyle/>
              <a:p>
                <a:endParaRPr lang="sv-SE" dirty="0"/>
              </a:p>
            </p:txBody>
          </p:sp>
          <p:sp>
            <p:nvSpPr>
              <p:cNvPr id="41" name="Frihandsfigur: Form 40">
                <a:extLst>
                  <a:ext uri="{FF2B5EF4-FFF2-40B4-BE49-F238E27FC236}">
                    <a16:creationId xmlns:a16="http://schemas.microsoft.com/office/drawing/2014/main" id="{B539DD29-430D-4E29-9293-1207D4193B2A}"/>
                  </a:ext>
                </a:extLst>
              </p:cNvPr>
              <p:cNvSpPr/>
              <p:nvPr/>
            </p:nvSpPr>
            <p:spPr>
              <a:xfrm>
                <a:off x="9962286" y="6237019"/>
                <a:ext cx="293610" cy="370939"/>
              </a:xfrm>
              <a:custGeom>
                <a:avLst/>
                <a:gdLst>
                  <a:gd name="connsiteX0" fmla="*/ 291912 w 293610"/>
                  <a:gd name="connsiteY0" fmla="*/ 878 h 370939"/>
                  <a:gd name="connsiteX1" fmla="*/ 291912 w 293610"/>
                  <a:gd name="connsiteY1" fmla="*/ -975 h 370939"/>
                  <a:gd name="connsiteX2" fmla="*/ -1501 w 293610"/>
                  <a:gd name="connsiteY2" fmla="*/ -975 h 370939"/>
                  <a:gd name="connsiteX3" fmla="*/ -1501 w 293610"/>
                  <a:gd name="connsiteY3" fmla="*/ 217598 h 370939"/>
                  <a:gd name="connsiteX4" fmla="*/ 3612 w 293610"/>
                  <a:gd name="connsiteY4" fmla="*/ 269174 h 370939"/>
                  <a:gd name="connsiteX5" fmla="*/ 144854 w 293610"/>
                  <a:gd name="connsiteY5" fmla="*/ 369961 h 370939"/>
                  <a:gd name="connsiteX6" fmla="*/ 232219 w 293610"/>
                  <a:gd name="connsiteY6" fmla="*/ 343119 h 370939"/>
                  <a:gd name="connsiteX7" fmla="*/ 284306 w 293610"/>
                  <a:gd name="connsiteY7" fmla="*/ 275054 h 370939"/>
                  <a:gd name="connsiteX8" fmla="*/ 292040 w 293610"/>
                  <a:gd name="connsiteY8" fmla="*/ 192610 h 370939"/>
                  <a:gd name="connsiteX9" fmla="*/ 10130 w 293610"/>
                  <a:gd name="connsiteY9" fmla="*/ 10657 h 370939"/>
                  <a:gd name="connsiteX10" fmla="*/ 280216 w 293610"/>
                  <a:gd name="connsiteY10" fmla="*/ 10657 h 370939"/>
                  <a:gd name="connsiteX11" fmla="*/ 280216 w 293610"/>
                  <a:gd name="connsiteY11" fmla="*/ 186602 h 370939"/>
                  <a:gd name="connsiteX12" fmla="*/ 273314 w 293610"/>
                  <a:gd name="connsiteY12" fmla="*/ 270836 h 370939"/>
                  <a:gd name="connsiteX13" fmla="*/ 273314 w 293610"/>
                  <a:gd name="connsiteY13" fmla="*/ 270836 h 370939"/>
                  <a:gd name="connsiteX14" fmla="*/ 272355 w 293610"/>
                  <a:gd name="connsiteY14" fmla="*/ 273648 h 370939"/>
                  <a:gd name="connsiteX15" fmla="*/ 271716 w 293610"/>
                  <a:gd name="connsiteY15" fmla="*/ 273648 h 370939"/>
                  <a:gd name="connsiteX16" fmla="*/ 271716 w 293610"/>
                  <a:gd name="connsiteY16" fmla="*/ 273648 h 370939"/>
                  <a:gd name="connsiteX17" fmla="*/ 268393 w 293610"/>
                  <a:gd name="connsiteY17" fmla="*/ 272306 h 370939"/>
                  <a:gd name="connsiteX18" fmla="*/ 268393 w 293610"/>
                  <a:gd name="connsiteY18" fmla="*/ 272306 h 370939"/>
                  <a:gd name="connsiteX19" fmla="*/ 235096 w 293610"/>
                  <a:gd name="connsiteY19" fmla="*/ 269558 h 370939"/>
                  <a:gd name="connsiteX20" fmla="*/ 228705 w 293610"/>
                  <a:gd name="connsiteY20" fmla="*/ 271347 h 370939"/>
                  <a:gd name="connsiteX21" fmla="*/ 175978 w 293610"/>
                  <a:gd name="connsiteY21" fmla="*/ 274287 h 370939"/>
                  <a:gd name="connsiteX22" fmla="*/ 114177 w 293610"/>
                  <a:gd name="connsiteY22" fmla="*/ 274287 h 370939"/>
                  <a:gd name="connsiteX23" fmla="*/ 61387 w 293610"/>
                  <a:gd name="connsiteY23" fmla="*/ 271347 h 370939"/>
                  <a:gd name="connsiteX24" fmla="*/ 61387 w 293610"/>
                  <a:gd name="connsiteY24" fmla="*/ 271347 h 370939"/>
                  <a:gd name="connsiteX25" fmla="*/ 55443 w 293610"/>
                  <a:gd name="connsiteY25" fmla="*/ 269558 h 370939"/>
                  <a:gd name="connsiteX26" fmla="*/ 43939 w 293610"/>
                  <a:gd name="connsiteY26" fmla="*/ 268024 h 370939"/>
                  <a:gd name="connsiteX27" fmla="*/ 22082 w 293610"/>
                  <a:gd name="connsiteY27" fmla="*/ 272306 h 370939"/>
                  <a:gd name="connsiteX28" fmla="*/ 22082 w 293610"/>
                  <a:gd name="connsiteY28" fmla="*/ 272306 h 370939"/>
                  <a:gd name="connsiteX29" fmla="*/ 18695 w 293610"/>
                  <a:gd name="connsiteY29" fmla="*/ 273776 h 370939"/>
                  <a:gd name="connsiteX30" fmla="*/ 18695 w 293610"/>
                  <a:gd name="connsiteY30" fmla="*/ 273776 h 370939"/>
                  <a:gd name="connsiteX31" fmla="*/ 17416 w 293610"/>
                  <a:gd name="connsiteY31" fmla="*/ 274287 h 370939"/>
                  <a:gd name="connsiteX32" fmla="*/ 14221 w 293610"/>
                  <a:gd name="connsiteY32" fmla="*/ 264125 h 370939"/>
                  <a:gd name="connsiteX33" fmla="*/ 10067 w 293610"/>
                  <a:gd name="connsiteY33" fmla="*/ 217854 h 370939"/>
                  <a:gd name="connsiteX34" fmla="*/ 144854 w 293610"/>
                  <a:gd name="connsiteY34" fmla="*/ 358330 h 370939"/>
                  <a:gd name="connsiteX35" fmla="*/ 22082 w 293610"/>
                  <a:gd name="connsiteY35" fmla="*/ 285152 h 370939"/>
                  <a:gd name="connsiteX36" fmla="*/ 24958 w 293610"/>
                  <a:gd name="connsiteY36" fmla="*/ 283746 h 370939"/>
                  <a:gd name="connsiteX37" fmla="*/ 52312 w 293610"/>
                  <a:gd name="connsiteY37" fmla="*/ 280742 h 370939"/>
                  <a:gd name="connsiteX38" fmla="*/ 57872 w 293610"/>
                  <a:gd name="connsiteY38" fmla="*/ 282404 h 370939"/>
                  <a:gd name="connsiteX39" fmla="*/ 58255 w 293610"/>
                  <a:gd name="connsiteY39" fmla="*/ 282404 h 370939"/>
                  <a:gd name="connsiteX40" fmla="*/ 94557 w 293610"/>
                  <a:gd name="connsiteY40" fmla="*/ 289370 h 370939"/>
                  <a:gd name="connsiteX41" fmla="*/ 118395 w 293610"/>
                  <a:gd name="connsiteY41" fmla="*/ 285088 h 370939"/>
                  <a:gd name="connsiteX42" fmla="*/ 172080 w 293610"/>
                  <a:gd name="connsiteY42" fmla="*/ 285088 h 370939"/>
                  <a:gd name="connsiteX43" fmla="*/ 232283 w 293610"/>
                  <a:gd name="connsiteY43" fmla="*/ 282404 h 370939"/>
                  <a:gd name="connsiteX44" fmla="*/ 232283 w 293610"/>
                  <a:gd name="connsiteY44" fmla="*/ 282404 h 370939"/>
                  <a:gd name="connsiteX45" fmla="*/ 238035 w 293610"/>
                  <a:gd name="connsiteY45" fmla="*/ 280678 h 370939"/>
                  <a:gd name="connsiteX46" fmla="*/ 265325 w 293610"/>
                  <a:gd name="connsiteY46" fmla="*/ 283682 h 370939"/>
                  <a:gd name="connsiteX47" fmla="*/ 267562 w 293610"/>
                  <a:gd name="connsiteY47" fmla="*/ 284705 h 370939"/>
                  <a:gd name="connsiteX48" fmla="*/ 144662 w 293610"/>
                  <a:gd name="connsiteY48" fmla="*/ 358266 h 37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93610" h="370939">
                    <a:moveTo>
                      <a:pt x="291912" y="878"/>
                    </a:moveTo>
                    <a:lnTo>
                      <a:pt x="291912" y="-975"/>
                    </a:lnTo>
                    <a:lnTo>
                      <a:pt x="-1501" y="-975"/>
                    </a:lnTo>
                    <a:lnTo>
                      <a:pt x="-1501" y="217598"/>
                    </a:lnTo>
                    <a:cubicBezTo>
                      <a:pt x="-1948" y="234918"/>
                      <a:pt x="-223" y="252238"/>
                      <a:pt x="3612" y="269174"/>
                    </a:cubicBezTo>
                    <a:cubicBezTo>
                      <a:pt x="20293" y="328547"/>
                      <a:pt x="78387" y="369961"/>
                      <a:pt x="144854" y="369961"/>
                    </a:cubicBezTo>
                    <a:cubicBezTo>
                      <a:pt x="176042" y="370153"/>
                      <a:pt x="206528" y="360758"/>
                      <a:pt x="232219" y="343119"/>
                    </a:cubicBezTo>
                    <a:cubicBezTo>
                      <a:pt x="256442" y="326566"/>
                      <a:pt x="274656" y="302727"/>
                      <a:pt x="284306" y="275054"/>
                    </a:cubicBezTo>
                    <a:cubicBezTo>
                      <a:pt x="284306" y="274223"/>
                      <a:pt x="292040" y="255306"/>
                      <a:pt x="292040" y="192610"/>
                    </a:cubicBezTo>
                    <a:close/>
                    <a:moveTo>
                      <a:pt x="10130" y="10657"/>
                    </a:moveTo>
                    <a:lnTo>
                      <a:pt x="280216" y="10657"/>
                    </a:lnTo>
                    <a:lnTo>
                      <a:pt x="280216" y="186602"/>
                    </a:lnTo>
                    <a:cubicBezTo>
                      <a:pt x="280216" y="215873"/>
                      <a:pt x="278107" y="253261"/>
                      <a:pt x="273314" y="270836"/>
                    </a:cubicBezTo>
                    <a:lnTo>
                      <a:pt x="273314" y="270836"/>
                    </a:lnTo>
                    <a:lnTo>
                      <a:pt x="272355" y="273648"/>
                    </a:lnTo>
                    <a:lnTo>
                      <a:pt x="271716" y="273648"/>
                    </a:lnTo>
                    <a:lnTo>
                      <a:pt x="271716" y="273648"/>
                    </a:lnTo>
                    <a:lnTo>
                      <a:pt x="268393" y="272306"/>
                    </a:lnTo>
                    <a:lnTo>
                      <a:pt x="268393" y="272306"/>
                    </a:lnTo>
                    <a:cubicBezTo>
                      <a:pt x="257847" y="267960"/>
                      <a:pt x="246216" y="267001"/>
                      <a:pt x="235096" y="269558"/>
                    </a:cubicBezTo>
                    <a:cubicBezTo>
                      <a:pt x="233114" y="270069"/>
                      <a:pt x="231133" y="270708"/>
                      <a:pt x="228705" y="271347"/>
                    </a:cubicBezTo>
                    <a:cubicBezTo>
                      <a:pt x="213877" y="275885"/>
                      <a:pt x="195408" y="281509"/>
                      <a:pt x="175978" y="274287"/>
                    </a:cubicBezTo>
                    <a:cubicBezTo>
                      <a:pt x="156741" y="263806"/>
                      <a:pt x="133414" y="263806"/>
                      <a:pt x="114177" y="274287"/>
                    </a:cubicBezTo>
                    <a:cubicBezTo>
                      <a:pt x="94685" y="281509"/>
                      <a:pt x="76278" y="275885"/>
                      <a:pt x="61387" y="271347"/>
                    </a:cubicBezTo>
                    <a:lnTo>
                      <a:pt x="61387" y="271347"/>
                    </a:lnTo>
                    <a:lnTo>
                      <a:pt x="55443" y="269558"/>
                    </a:lnTo>
                    <a:cubicBezTo>
                      <a:pt x="51672" y="268535"/>
                      <a:pt x="47838" y="268024"/>
                      <a:pt x="43939" y="268024"/>
                    </a:cubicBezTo>
                    <a:cubicBezTo>
                      <a:pt x="36462" y="268151"/>
                      <a:pt x="29048" y="269622"/>
                      <a:pt x="22082" y="272306"/>
                    </a:cubicBezTo>
                    <a:lnTo>
                      <a:pt x="22082" y="272306"/>
                    </a:lnTo>
                    <a:lnTo>
                      <a:pt x="18695" y="273776"/>
                    </a:lnTo>
                    <a:lnTo>
                      <a:pt x="18695" y="273776"/>
                    </a:lnTo>
                    <a:lnTo>
                      <a:pt x="17416" y="274287"/>
                    </a:lnTo>
                    <a:cubicBezTo>
                      <a:pt x="16202" y="270836"/>
                      <a:pt x="15116" y="267449"/>
                      <a:pt x="14221" y="264125"/>
                    </a:cubicBezTo>
                    <a:cubicBezTo>
                      <a:pt x="11025" y="248915"/>
                      <a:pt x="9619" y="233385"/>
                      <a:pt x="10067" y="217854"/>
                    </a:cubicBezTo>
                    <a:close/>
                    <a:moveTo>
                      <a:pt x="144854" y="358330"/>
                    </a:moveTo>
                    <a:cubicBezTo>
                      <a:pt x="91553" y="358330"/>
                      <a:pt x="43492" y="329633"/>
                      <a:pt x="22082" y="285152"/>
                    </a:cubicBezTo>
                    <a:lnTo>
                      <a:pt x="24958" y="283746"/>
                    </a:lnTo>
                    <a:cubicBezTo>
                      <a:pt x="33522" y="279848"/>
                      <a:pt x="43108" y="278825"/>
                      <a:pt x="52312" y="280742"/>
                    </a:cubicBezTo>
                    <a:lnTo>
                      <a:pt x="57872" y="282404"/>
                    </a:lnTo>
                    <a:lnTo>
                      <a:pt x="58255" y="282404"/>
                    </a:lnTo>
                    <a:cubicBezTo>
                      <a:pt x="69951" y="286558"/>
                      <a:pt x="82158" y="288922"/>
                      <a:pt x="94557" y="289370"/>
                    </a:cubicBezTo>
                    <a:cubicBezTo>
                      <a:pt x="102673" y="289434"/>
                      <a:pt x="110789" y="287964"/>
                      <a:pt x="118395" y="285088"/>
                    </a:cubicBezTo>
                    <a:cubicBezTo>
                      <a:pt x="135012" y="275629"/>
                      <a:pt x="155463" y="275629"/>
                      <a:pt x="172080" y="285088"/>
                    </a:cubicBezTo>
                    <a:cubicBezTo>
                      <a:pt x="195216" y="293716"/>
                      <a:pt x="215795" y="287453"/>
                      <a:pt x="232283" y="282404"/>
                    </a:cubicBezTo>
                    <a:lnTo>
                      <a:pt x="232283" y="282404"/>
                    </a:lnTo>
                    <a:lnTo>
                      <a:pt x="238035" y="280678"/>
                    </a:lnTo>
                    <a:cubicBezTo>
                      <a:pt x="247239" y="278761"/>
                      <a:pt x="256761" y="279784"/>
                      <a:pt x="265325" y="283682"/>
                    </a:cubicBezTo>
                    <a:lnTo>
                      <a:pt x="267562" y="284705"/>
                    </a:lnTo>
                    <a:cubicBezTo>
                      <a:pt x="246216" y="328739"/>
                      <a:pt x="197260" y="358266"/>
                      <a:pt x="144662" y="358266"/>
                    </a:cubicBezTo>
                  </a:path>
                </a:pathLst>
              </a:custGeom>
              <a:grpFill/>
              <a:ln w="6363" cap="flat">
                <a:noFill/>
                <a:prstDash val="solid"/>
                <a:miter/>
              </a:ln>
            </p:spPr>
            <p:txBody>
              <a:bodyPr rtlCol="0" anchor="ctr"/>
              <a:lstStyle/>
              <a:p>
                <a:endParaRPr lang="sv-SE" dirty="0"/>
              </a:p>
            </p:txBody>
          </p:sp>
        </p:grpSp>
        <p:grpSp>
          <p:nvGrpSpPr>
            <p:cNvPr id="42" name="Bild 7">
              <a:extLst>
                <a:ext uri="{FF2B5EF4-FFF2-40B4-BE49-F238E27FC236}">
                  <a16:creationId xmlns:a16="http://schemas.microsoft.com/office/drawing/2014/main" id="{3D409D8B-EB70-4723-9871-49F35902A68B}"/>
                </a:ext>
              </a:extLst>
            </p:cNvPr>
            <p:cNvGrpSpPr/>
            <p:nvPr/>
          </p:nvGrpSpPr>
          <p:grpSpPr>
            <a:xfrm>
              <a:off x="10000063" y="6286102"/>
              <a:ext cx="218126" cy="223385"/>
              <a:chOff x="10000063" y="6286102"/>
              <a:chExt cx="218126" cy="223385"/>
            </a:xfrm>
            <a:solidFill>
              <a:schemeClr val="tx1"/>
            </a:solidFill>
          </p:grpSpPr>
          <p:sp>
            <p:nvSpPr>
              <p:cNvPr id="43" name="Frihandsfigur: Form 42">
                <a:extLst>
                  <a:ext uri="{FF2B5EF4-FFF2-40B4-BE49-F238E27FC236}">
                    <a16:creationId xmlns:a16="http://schemas.microsoft.com/office/drawing/2014/main" id="{688EE6C8-7AAA-462D-A2A8-CC25DB6430C6}"/>
                  </a:ext>
                </a:extLst>
              </p:cNvPr>
              <p:cNvSpPr/>
              <p:nvPr/>
            </p:nvSpPr>
            <p:spPr>
              <a:xfrm>
                <a:off x="10000063" y="6327324"/>
                <a:ext cx="66530" cy="20898"/>
              </a:xfrm>
              <a:custGeom>
                <a:avLst/>
                <a:gdLst>
                  <a:gd name="connsiteX0" fmla="*/ 8244 w 66530"/>
                  <a:gd name="connsiteY0" fmla="*/ 20899 h 20898"/>
                  <a:gd name="connsiteX1" fmla="*/ 54580 w 66530"/>
                  <a:gd name="connsiteY1" fmla="*/ 20899 h 20898"/>
                  <a:gd name="connsiteX2" fmla="*/ 58286 w 66530"/>
                  <a:gd name="connsiteY2" fmla="*/ 20899 h 20898"/>
                  <a:gd name="connsiteX3" fmla="*/ 58286 w 66530"/>
                  <a:gd name="connsiteY3" fmla="*/ 12143 h 20898"/>
                  <a:gd name="connsiteX4" fmla="*/ 66531 w 66530"/>
                  <a:gd name="connsiteY4" fmla="*/ 12143 h 20898"/>
                  <a:gd name="connsiteX5" fmla="*/ 66531 w 66530"/>
                  <a:gd name="connsiteY5" fmla="*/ 0 h 20898"/>
                  <a:gd name="connsiteX6" fmla="*/ 48572 w 66530"/>
                  <a:gd name="connsiteY6" fmla="*/ 0 h 20898"/>
                  <a:gd name="connsiteX7" fmla="*/ 48572 w 66530"/>
                  <a:gd name="connsiteY7" fmla="*/ 8628 h 20898"/>
                  <a:gd name="connsiteX8" fmla="*/ 39561 w 66530"/>
                  <a:gd name="connsiteY8" fmla="*/ 8628 h 20898"/>
                  <a:gd name="connsiteX9" fmla="*/ 39561 w 66530"/>
                  <a:gd name="connsiteY9" fmla="*/ 0 h 20898"/>
                  <a:gd name="connsiteX10" fmla="*/ 26970 w 66530"/>
                  <a:gd name="connsiteY10" fmla="*/ 0 h 20898"/>
                  <a:gd name="connsiteX11" fmla="*/ 26970 w 66530"/>
                  <a:gd name="connsiteY11" fmla="*/ 8628 h 20898"/>
                  <a:gd name="connsiteX12" fmla="*/ 17959 w 66530"/>
                  <a:gd name="connsiteY12" fmla="*/ 8628 h 20898"/>
                  <a:gd name="connsiteX13" fmla="*/ 17959 w 66530"/>
                  <a:gd name="connsiteY13" fmla="*/ 0 h 20898"/>
                  <a:gd name="connsiteX14" fmla="*/ 0 w 66530"/>
                  <a:gd name="connsiteY14" fmla="*/ 0 h 20898"/>
                  <a:gd name="connsiteX15" fmla="*/ 0 w 66530"/>
                  <a:gd name="connsiteY15" fmla="*/ 12143 h 20898"/>
                  <a:gd name="connsiteX16" fmla="*/ 8244 w 66530"/>
                  <a:gd name="connsiteY16" fmla="*/ 12143 h 20898"/>
                  <a:gd name="connsiteX17" fmla="*/ 8244 w 66530"/>
                  <a:gd name="connsiteY17" fmla="*/ 20899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8244" y="20899"/>
                    </a:moveTo>
                    <a:lnTo>
                      <a:pt x="54580" y="20899"/>
                    </a:lnTo>
                    <a:lnTo>
                      <a:pt x="58286" y="20899"/>
                    </a:lnTo>
                    <a:lnTo>
                      <a:pt x="58286" y="12143"/>
                    </a:lnTo>
                    <a:lnTo>
                      <a:pt x="66531" y="12143"/>
                    </a:lnTo>
                    <a:lnTo>
                      <a:pt x="66531" y="0"/>
                    </a:lnTo>
                    <a:lnTo>
                      <a:pt x="48572" y="0"/>
                    </a:lnTo>
                    <a:lnTo>
                      <a:pt x="48572" y="8628"/>
                    </a:lnTo>
                    <a:lnTo>
                      <a:pt x="39561" y="8628"/>
                    </a:lnTo>
                    <a:lnTo>
                      <a:pt x="39561" y="0"/>
                    </a:lnTo>
                    <a:lnTo>
                      <a:pt x="26970" y="0"/>
                    </a:lnTo>
                    <a:lnTo>
                      <a:pt x="26970" y="8628"/>
                    </a:lnTo>
                    <a:lnTo>
                      <a:pt x="17959" y="8628"/>
                    </a:lnTo>
                    <a:lnTo>
                      <a:pt x="17959" y="0"/>
                    </a:lnTo>
                    <a:lnTo>
                      <a:pt x="0" y="0"/>
                    </a:lnTo>
                    <a:lnTo>
                      <a:pt x="0" y="12143"/>
                    </a:lnTo>
                    <a:lnTo>
                      <a:pt x="8244" y="12143"/>
                    </a:lnTo>
                    <a:lnTo>
                      <a:pt x="8244" y="20899"/>
                    </a:lnTo>
                    <a:close/>
                  </a:path>
                </a:pathLst>
              </a:custGeom>
              <a:grpFill/>
              <a:ln w="6363" cap="flat">
                <a:noFill/>
                <a:prstDash val="solid"/>
                <a:miter/>
              </a:ln>
            </p:spPr>
            <p:txBody>
              <a:bodyPr rtlCol="0" anchor="ctr"/>
              <a:lstStyle/>
              <a:p>
                <a:endParaRPr lang="sv-SE" dirty="0"/>
              </a:p>
            </p:txBody>
          </p:sp>
          <p:sp>
            <p:nvSpPr>
              <p:cNvPr id="44" name="Frihandsfigur: Form 43">
                <a:extLst>
                  <a:ext uri="{FF2B5EF4-FFF2-40B4-BE49-F238E27FC236}">
                    <a16:creationId xmlns:a16="http://schemas.microsoft.com/office/drawing/2014/main" id="{F07AAA26-DC9A-4521-831A-3D409BA84ED6}"/>
                  </a:ext>
                </a:extLst>
              </p:cNvPr>
              <p:cNvSpPr/>
              <p:nvPr/>
            </p:nvSpPr>
            <p:spPr>
              <a:xfrm>
                <a:off x="10151658" y="6327324"/>
                <a:ext cx="66530" cy="20898"/>
              </a:xfrm>
              <a:custGeom>
                <a:avLst/>
                <a:gdLst>
                  <a:gd name="connsiteX0" fmla="*/ 48572 w 66530"/>
                  <a:gd name="connsiteY0" fmla="*/ 8628 h 20898"/>
                  <a:gd name="connsiteX1" fmla="*/ 39497 w 66530"/>
                  <a:gd name="connsiteY1" fmla="*/ 8628 h 20898"/>
                  <a:gd name="connsiteX2" fmla="*/ 39497 w 66530"/>
                  <a:gd name="connsiteY2" fmla="*/ 0 h 20898"/>
                  <a:gd name="connsiteX3" fmla="*/ 26970 w 66530"/>
                  <a:gd name="connsiteY3" fmla="*/ 0 h 20898"/>
                  <a:gd name="connsiteX4" fmla="*/ 26970 w 66530"/>
                  <a:gd name="connsiteY4" fmla="*/ 8628 h 20898"/>
                  <a:gd name="connsiteX5" fmla="*/ 17895 w 66530"/>
                  <a:gd name="connsiteY5" fmla="*/ 8628 h 20898"/>
                  <a:gd name="connsiteX6" fmla="*/ 17895 w 66530"/>
                  <a:gd name="connsiteY6" fmla="*/ 0 h 20898"/>
                  <a:gd name="connsiteX7" fmla="*/ 0 w 66530"/>
                  <a:gd name="connsiteY7" fmla="*/ 0 h 20898"/>
                  <a:gd name="connsiteX8" fmla="*/ 0 w 66530"/>
                  <a:gd name="connsiteY8" fmla="*/ 12143 h 20898"/>
                  <a:gd name="connsiteX9" fmla="*/ 8244 w 66530"/>
                  <a:gd name="connsiteY9" fmla="*/ 12143 h 20898"/>
                  <a:gd name="connsiteX10" fmla="*/ 8244 w 66530"/>
                  <a:gd name="connsiteY10" fmla="*/ 20899 h 20898"/>
                  <a:gd name="connsiteX11" fmla="*/ 54835 w 66530"/>
                  <a:gd name="connsiteY11" fmla="*/ 20899 h 20898"/>
                  <a:gd name="connsiteX12" fmla="*/ 58222 w 66530"/>
                  <a:gd name="connsiteY12" fmla="*/ 20899 h 20898"/>
                  <a:gd name="connsiteX13" fmla="*/ 58222 w 66530"/>
                  <a:gd name="connsiteY13" fmla="*/ 12143 h 20898"/>
                  <a:gd name="connsiteX14" fmla="*/ 66531 w 66530"/>
                  <a:gd name="connsiteY14" fmla="*/ 12143 h 20898"/>
                  <a:gd name="connsiteX15" fmla="*/ 66531 w 66530"/>
                  <a:gd name="connsiteY15" fmla="*/ 0 h 20898"/>
                  <a:gd name="connsiteX16" fmla="*/ 48572 w 66530"/>
                  <a:gd name="connsiteY16" fmla="*/ 0 h 20898"/>
                  <a:gd name="connsiteX17" fmla="*/ 48572 w 66530"/>
                  <a:gd name="connsiteY17" fmla="*/ 8628 h 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30" h="20898">
                    <a:moveTo>
                      <a:pt x="48572" y="8628"/>
                    </a:moveTo>
                    <a:lnTo>
                      <a:pt x="39497" y="8628"/>
                    </a:lnTo>
                    <a:lnTo>
                      <a:pt x="39497" y="0"/>
                    </a:lnTo>
                    <a:lnTo>
                      <a:pt x="26970" y="0"/>
                    </a:lnTo>
                    <a:lnTo>
                      <a:pt x="26970" y="8628"/>
                    </a:lnTo>
                    <a:lnTo>
                      <a:pt x="17895" y="8628"/>
                    </a:lnTo>
                    <a:lnTo>
                      <a:pt x="17895" y="0"/>
                    </a:lnTo>
                    <a:lnTo>
                      <a:pt x="0" y="0"/>
                    </a:lnTo>
                    <a:lnTo>
                      <a:pt x="0" y="12143"/>
                    </a:lnTo>
                    <a:lnTo>
                      <a:pt x="8244" y="12143"/>
                    </a:lnTo>
                    <a:lnTo>
                      <a:pt x="8244" y="20899"/>
                    </a:lnTo>
                    <a:lnTo>
                      <a:pt x="54835" y="20899"/>
                    </a:lnTo>
                    <a:lnTo>
                      <a:pt x="58222" y="20899"/>
                    </a:lnTo>
                    <a:lnTo>
                      <a:pt x="58222" y="12143"/>
                    </a:lnTo>
                    <a:lnTo>
                      <a:pt x="66531" y="12143"/>
                    </a:lnTo>
                    <a:lnTo>
                      <a:pt x="66531" y="0"/>
                    </a:lnTo>
                    <a:lnTo>
                      <a:pt x="48572" y="0"/>
                    </a:lnTo>
                    <a:lnTo>
                      <a:pt x="48572" y="8628"/>
                    </a:lnTo>
                    <a:close/>
                  </a:path>
                </a:pathLst>
              </a:custGeom>
              <a:grpFill/>
              <a:ln w="6363" cap="flat">
                <a:noFill/>
                <a:prstDash val="solid"/>
                <a:miter/>
              </a:ln>
            </p:spPr>
            <p:txBody>
              <a:bodyPr rtlCol="0" anchor="ctr"/>
              <a:lstStyle/>
              <a:p>
                <a:endParaRPr lang="sv-SE" dirty="0"/>
              </a:p>
            </p:txBody>
          </p:sp>
          <p:sp>
            <p:nvSpPr>
              <p:cNvPr id="45" name="Frihandsfigur: Form 44">
                <a:extLst>
                  <a:ext uri="{FF2B5EF4-FFF2-40B4-BE49-F238E27FC236}">
                    <a16:creationId xmlns:a16="http://schemas.microsoft.com/office/drawing/2014/main" id="{1386385F-E56C-4183-BB57-983FAB3A189C}"/>
                  </a:ext>
                </a:extLst>
              </p:cNvPr>
              <p:cNvSpPr/>
              <p:nvPr/>
            </p:nvSpPr>
            <p:spPr>
              <a:xfrm>
                <a:off x="10068830" y="6286102"/>
                <a:ext cx="80463" cy="28951"/>
              </a:xfrm>
              <a:custGeom>
                <a:avLst/>
                <a:gdLst>
                  <a:gd name="connsiteX0" fmla="*/ 11057 w 80463"/>
                  <a:gd name="connsiteY0" fmla="*/ 28951 h 28951"/>
                  <a:gd name="connsiteX1" fmla="*/ 69279 w 80463"/>
                  <a:gd name="connsiteY1" fmla="*/ 28951 h 28951"/>
                  <a:gd name="connsiteX2" fmla="*/ 69279 w 80463"/>
                  <a:gd name="connsiteY2" fmla="*/ 17639 h 28951"/>
                  <a:gd name="connsiteX3" fmla="*/ 80463 w 80463"/>
                  <a:gd name="connsiteY3" fmla="*/ 17639 h 28951"/>
                  <a:gd name="connsiteX4" fmla="*/ 80463 w 80463"/>
                  <a:gd name="connsiteY4" fmla="*/ 64 h 28951"/>
                  <a:gd name="connsiteX5" fmla="*/ 63399 w 80463"/>
                  <a:gd name="connsiteY5" fmla="*/ 64 h 28951"/>
                  <a:gd name="connsiteX6" fmla="*/ 63399 w 80463"/>
                  <a:gd name="connsiteY6" fmla="*/ 10609 h 28951"/>
                  <a:gd name="connsiteX7" fmla="*/ 48764 w 80463"/>
                  <a:gd name="connsiteY7" fmla="*/ 10609 h 28951"/>
                  <a:gd name="connsiteX8" fmla="*/ 48764 w 80463"/>
                  <a:gd name="connsiteY8" fmla="*/ 0 h 28951"/>
                  <a:gd name="connsiteX9" fmla="*/ 31700 w 80463"/>
                  <a:gd name="connsiteY9" fmla="*/ 0 h 28951"/>
                  <a:gd name="connsiteX10" fmla="*/ 31700 w 80463"/>
                  <a:gd name="connsiteY10" fmla="*/ 10609 h 28951"/>
                  <a:gd name="connsiteX11" fmla="*/ 17320 w 80463"/>
                  <a:gd name="connsiteY11" fmla="*/ 10609 h 28951"/>
                  <a:gd name="connsiteX12" fmla="*/ 17320 w 80463"/>
                  <a:gd name="connsiteY12" fmla="*/ 64 h 28951"/>
                  <a:gd name="connsiteX13" fmla="*/ 0 w 80463"/>
                  <a:gd name="connsiteY13" fmla="*/ 64 h 28951"/>
                  <a:gd name="connsiteX14" fmla="*/ 0 w 80463"/>
                  <a:gd name="connsiteY14" fmla="*/ 17639 h 28951"/>
                  <a:gd name="connsiteX15" fmla="*/ 11057 w 80463"/>
                  <a:gd name="connsiteY15" fmla="*/ 17639 h 28951"/>
                  <a:gd name="connsiteX16" fmla="*/ 11057 w 80463"/>
                  <a:gd name="connsiteY16" fmla="*/ 28951 h 2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463" h="28951">
                    <a:moveTo>
                      <a:pt x="11057" y="28951"/>
                    </a:moveTo>
                    <a:lnTo>
                      <a:pt x="69279" y="28951"/>
                    </a:lnTo>
                    <a:lnTo>
                      <a:pt x="69279" y="17639"/>
                    </a:lnTo>
                    <a:lnTo>
                      <a:pt x="80463" y="17639"/>
                    </a:lnTo>
                    <a:lnTo>
                      <a:pt x="80463" y="64"/>
                    </a:lnTo>
                    <a:lnTo>
                      <a:pt x="63399" y="64"/>
                    </a:lnTo>
                    <a:lnTo>
                      <a:pt x="63399" y="10609"/>
                    </a:lnTo>
                    <a:lnTo>
                      <a:pt x="48764" y="10609"/>
                    </a:lnTo>
                    <a:lnTo>
                      <a:pt x="48764" y="0"/>
                    </a:lnTo>
                    <a:lnTo>
                      <a:pt x="31700" y="0"/>
                    </a:lnTo>
                    <a:lnTo>
                      <a:pt x="31700" y="10609"/>
                    </a:lnTo>
                    <a:lnTo>
                      <a:pt x="17320" y="10609"/>
                    </a:lnTo>
                    <a:lnTo>
                      <a:pt x="17320" y="64"/>
                    </a:lnTo>
                    <a:lnTo>
                      <a:pt x="0" y="64"/>
                    </a:lnTo>
                    <a:lnTo>
                      <a:pt x="0" y="17639"/>
                    </a:lnTo>
                    <a:lnTo>
                      <a:pt x="11057" y="17639"/>
                    </a:lnTo>
                    <a:lnTo>
                      <a:pt x="11057" y="28951"/>
                    </a:lnTo>
                    <a:close/>
                  </a:path>
                </a:pathLst>
              </a:custGeom>
              <a:grpFill/>
              <a:ln w="6363" cap="flat">
                <a:noFill/>
                <a:prstDash val="solid"/>
                <a:miter/>
              </a:ln>
            </p:spPr>
            <p:txBody>
              <a:bodyPr rtlCol="0" anchor="ctr"/>
              <a:lstStyle/>
              <a:p>
                <a:endParaRPr lang="sv-SE" dirty="0"/>
              </a:p>
            </p:txBody>
          </p:sp>
          <p:sp>
            <p:nvSpPr>
              <p:cNvPr id="46" name="Frihandsfigur: Form 45">
                <a:extLst>
                  <a:ext uri="{FF2B5EF4-FFF2-40B4-BE49-F238E27FC236}">
                    <a16:creationId xmlns:a16="http://schemas.microsoft.com/office/drawing/2014/main" id="{28FDDF11-B75E-40D7-8A6D-FA742CBA6E21}"/>
                  </a:ext>
                </a:extLst>
              </p:cNvPr>
              <p:cNvSpPr/>
              <p:nvPr/>
            </p:nvSpPr>
            <p:spPr>
              <a:xfrm>
                <a:off x="10042947" y="6421975"/>
                <a:ext cx="23646" cy="24925"/>
              </a:xfrm>
              <a:custGeom>
                <a:avLst/>
                <a:gdLst>
                  <a:gd name="connsiteX0" fmla="*/ 0 w 23646"/>
                  <a:gd name="connsiteY0" fmla="*/ 0 h 24925"/>
                  <a:gd name="connsiteX1" fmla="*/ 23647 w 23646"/>
                  <a:gd name="connsiteY1" fmla="*/ 0 h 24925"/>
                  <a:gd name="connsiteX2" fmla="*/ 23647 w 23646"/>
                  <a:gd name="connsiteY2" fmla="*/ 24925 h 24925"/>
                  <a:gd name="connsiteX3" fmla="*/ 0 w 23646"/>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646" h="24925">
                    <a:moveTo>
                      <a:pt x="0" y="0"/>
                    </a:moveTo>
                    <a:lnTo>
                      <a:pt x="23647" y="0"/>
                    </a:lnTo>
                    <a:lnTo>
                      <a:pt x="23647" y="24925"/>
                    </a:lnTo>
                    <a:lnTo>
                      <a:pt x="0" y="24925"/>
                    </a:lnTo>
                    <a:close/>
                  </a:path>
                </a:pathLst>
              </a:custGeom>
              <a:grpFill/>
              <a:ln w="6363" cap="flat">
                <a:noFill/>
                <a:prstDash val="solid"/>
                <a:miter/>
              </a:ln>
            </p:spPr>
            <p:txBody>
              <a:bodyPr rtlCol="0" anchor="ctr"/>
              <a:lstStyle/>
              <a:p>
                <a:endParaRPr lang="sv-SE" dirty="0"/>
              </a:p>
            </p:txBody>
          </p:sp>
          <p:sp>
            <p:nvSpPr>
              <p:cNvPr id="47" name="Frihandsfigur: Form 46">
                <a:extLst>
                  <a:ext uri="{FF2B5EF4-FFF2-40B4-BE49-F238E27FC236}">
                    <a16:creationId xmlns:a16="http://schemas.microsoft.com/office/drawing/2014/main" id="{C2762567-9137-40D0-ACC6-D46F63B08080}"/>
                  </a:ext>
                </a:extLst>
              </p:cNvPr>
              <p:cNvSpPr/>
              <p:nvPr/>
            </p:nvSpPr>
            <p:spPr>
              <a:xfrm>
                <a:off x="10042946" y="6453100"/>
                <a:ext cx="43267" cy="23071"/>
              </a:xfrm>
              <a:custGeom>
                <a:avLst/>
                <a:gdLst>
                  <a:gd name="connsiteX0" fmla="*/ -1570 w 43267"/>
                  <a:gd name="connsiteY0" fmla="*/ 22097 h 23071"/>
                  <a:gd name="connsiteX1" fmla="*/ 41378 w 43267"/>
                  <a:gd name="connsiteY1" fmla="*/ 22097 h 23071"/>
                  <a:gd name="connsiteX2" fmla="*/ 41378 w 43267"/>
                  <a:gd name="connsiteY2" fmla="*/ 2923 h 23071"/>
                  <a:gd name="connsiteX3" fmla="*/ 41697 w 43267"/>
                  <a:gd name="connsiteY3" fmla="*/ -975 h 23071"/>
                  <a:gd name="connsiteX4" fmla="*/ -1570 w 43267"/>
                  <a:gd name="connsiteY4" fmla="*/ -975 h 23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67" h="23071">
                    <a:moveTo>
                      <a:pt x="-1570" y="22097"/>
                    </a:moveTo>
                    <a:lnTo>
                      <a:pt x="41378" y="22097"/>
                    </a:lnTo>
                    <a:lnTo>
                      <a:pt x="41378" y="2923"/>
                    </a:lnTo>
                    <a:cubicBezTo>
                      <a:pt x="41314" y="1645"/>
                      <a:pt x="41442" y="303"/>
                      <a:pt x="41697" y="-975"/>
                    </a:cubicBezTo>
                    <a:lnTo>
                      <a:pt x="-1570" y="-975"/>
                    </a:lnTo>
                    <a:close/>
                  </a:path>
                </a:pathLst>
              </a:custGeom>
              <a:grpFill/>
              <a:ln w="6363" cap="flat">
                <a:noFill/>
                <a:prstDash val="solid"/>
                <a:miter/>
              </a:ln>
            </p:spPr>
            <p:txBody>
              <a:bodyPr rtlCol="0" anchor="ctr"/>
              <a:lstStyle/>
              <a:p>
                <a:endParaRPr lang="sv-SE" dirty="0"/>
              </a:p>
            </p:txBody>
          </p:sp>
          <p:sp>
            <p:nvSpPr>
              <p:cNvPr id="48" name="Frihandsfigur: Form 47">
                <a:extLst>
                  <a:ext uri="{FF2B5EF4-FFF2-40B4-BE49-F238E27FC236}">
                    <a16:creationId xmlns:a16="http://schemas.microsoft.com/office/drawing/2014/main" id="{64E0A3DB-950E-4AD3-88B6-FAB06ADF07A6}"/>
                  </a:ext>
                </a:extLst>
              </p:cNvPr>
              <p:cNvSpPr/>
              <p:nvPr/>
            </p:nvSpPr>
            <p:spPr>
              <a:xfrm>
                <a:off x="10042946" y="6482051"/>
                <a:ext cx="42947" cy="27436"/>
              </a:xfrm>
              <a:custGeom>
                <a:avLst/>
                <a:gdLst>
                  <a:gd name="connsiteX0" fmla="*/ -1570 w 42947"/>
                  <a:gd name="connsiteY0" fmla="*/ -975 h 27436"/>
                  <a:gd name="connsiteX1" fmla="*/ -1570 w 42947"/>
                  <a:gd name="connsiteY1" fmla="*/ 24590 h 27436"/>
                  <a:gd name="connsiteX2" fmla="*/ 32047 w 42947"/>
                  <a:gd name="connsiteY2" fmla="*/ 23311 h 27436"/>
                  <a:gd name="connsiteX3" fmla="*/ 41378 w 42947"/>
                  <a:gd name="connsiteY3" fmla="*/ 20307 h 27436"/>
                  <a:gd name="connsiteX4" fmla="*/ 41378 w 42947"/>
                  <a:gd name="connsiteY4" fmla="*/ -911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7" h="27436">
                    <a:moveTo>
                      <a:pt x="-1570" y="-975"/>
                    </a:moveTo>
                    <a:lnTo>
                      <a:pt x="-1570" y="24590"/>
                    </a:lnTo>
                    <a:cubicBezTo>
                      <a:pt x="9486" y="27465"/>
                      <a:pt x="21182" y="27018"/>
                      <a:pt x="32047" y="23311"/>
                    </a:cubicBezTo>
                    <a:lnTo>
                      <a:pt x="41378" y="20307"/>
                    </a:lnTo>
                    <a:lnTo>
                      <a:pt x="41378" y="-911"/>
                    </a:lnTo>
                    <a:close/>
                  </a:path>
                </a:pathLst>
              </a:custGeom>
              <a:grpFill/>
              <a:ln w="6363" cap="flat">
                <a:noFill/>
                <a:prstDash val="solid"/>
                <a:miter/>
              </a:ln>
            </p:spPr>
            <p:txBody>
              <a:bodyPr rtlCol="0" anchor="ctr"/>
              <a:lstStyle/>
              <a:p>
                <a:endParaRPr lang="sv-SE" dirty="0"/>
              </a:p>
            </p:txBody>
          </p:sp>
          <p:sp>
            <p:nvSpPr>
              <p:cNvPr id="49" name="Frihandsfigur: Form 48">
                <a:extLst>
                  <a:ext uri="{FF2B5EF4-FFF2-40B4-BE49-F238E27FC236}">
                    <a16:creationId xmlns:a16="http://schemas.microsoft.com/office/drawing/2014/main" id="{DA6537AB-6968-4A24-9CDF-4C03E8440B9A}"/>
                  </a:ext>
                </a:extLst>
              </p:cNvPr>
              <p:cNvSpPr/>
              <p:nvPr/>
            </p:nvSpPr>
            <p:spPr>
              <a:xfrm>
                <a:off x="10132102" y="6481987"/>
                <a:ext cx="43011" cy="27436"/>
              </a:xfrm>
              <a:custGeom>
                <a:avLst/>
                <a:gdLst>
                  <a:gd name="connsiteX0" fmla="*/ -1570 w 43011"/>
                  <a:gd name="connsiteY0" fmla="*/ 20307 h 27436"/>
                  <a:gd name="connsiteX1" fmla="*/ 7761 w 43011"/>
                  <a:gd name="connsiteY1" fmla="*/ 23311 h 27436"/>
                  <a:gd name="connsiteX2" fmla="*/ 41442 w 43011"/>
                  <a:gd name="connsiteY2" fmla="*/ 24590 h 27436"/>
                  <a:gd name="connsiteX3" fmla="*/ 41442 w 43011"/>
                  <a:gd name="connsiteY3" fmla="*/ -975 h 27436"/>
                  <a:gd name="connsiteX4" fmla="*/ -1570 w 43011"/>
                  <a:gd name="connsiteY4" fmla="*/ -975 h 2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1" h="27436">
                    <a:moveTo>
                      <a:pt x="-1570" y="20307"/>
                    </a:moveTo>
                    <a:lnTo>
                      <a:pt x="7761" y="23311"/>
                    </a:lnTo>
                    <a:cubicBezTo>
                      <a:pt x="18625" y="27018"/>
                      <a:pt x="30321" y="27465"/>
                      <a:pt x="41442" y="24590"/>
                    </a:cubicBezTo>
                    <a:lnTo>
                      <a:pt x="41442" y="-975"/>
                    </a:lnTo>
                    <a:lnTo>
                      <a:pt x="-1570" y="-975"/>
                    </a:lnTo>
                    <a:close/>
                  </a:path>
                </a:pathLst>
              </a:custGeom>
              <a:grpFill/>
              <a:ln w="6363" cap="flat">
                <a:noFill/>
                <a:prstDash val="solid"/>
                <a:miter/>
              </a:ln>
            </p:spPr>
            <p:txBody>
              <a:bodyPr rtlCol="0" anchor="ctr"/>
              <a:lstStyle/>
              <a:p>
                <a:endParaRPr lang="sv-SE" dirty="0"/>
              </a:p>
            </p:txBody>
          </p:sp>
          <p:sp>
            <p:nvSpPr>
              <p:cNvPr id="50" name="Frihandsfigur: Form 49">
                <a:extLst>
                  <a:ext uri="{FF2B5EF4-FFF2-40B4-BE49-F238E27FC236}">
                    <a16:creationId xmlns:a16="http://schemas.microsoft.com/office/drawing/2014/main" id="{F845D8D5-7D65-4826-AAC5-27C89CCF81C3}"/>
                  </a:ext>
                </a:extLst>
              </p:cNvPr>
              <p:cNvSpPr/>
              <p:nvPr/>
            </p:nvSpPr>
            <p:spPr>
              <a:xfrm>
                <a:off x="10131782" y="6452525"/>
                <a:ext cx="43650" cy="23327"/>
              </a:xfrm>
              <a:custGeom>
                <a:avLst/>
                <a:gdLst>
                  <a:gd name="connsiteX0" fmla="*/ -1123 w 43650"/>
                  <a:gd name="connsiteY0" fmla="*/ 3179 h 23327"/>
                  <a:gd name="connsiteX1" fmla="*/ -1123 w 43650"/>
                  <a:gd name="connsiteY1" fmla="*/ 22352 h 23327"/>
                  <a:gd name="connsiteX2" fmla="*/ 42081 w 43650"/>
                  <a:gd name="connsiteY2" fmla="*/ 22352 h 23327"/>
                  <a:gd name="connsiteX3" fmla="*/ 42081 w 43650"/>
                  <a:gd name="connsiteY3" fmla="*/ -975 h 23327"/>
                  <a:gd name="connsiteX4" fmla="*/ -1570 w 43650"/>
                  <a:gd name="connsiteY4" fmla="*/ -975 h 23327"/>
                  <a:gd name="connsiteX5" fmla="*/ -1123 w 43650"/>
                  <a:gd name="connsiteY5" fmla="*/ 2860 h 2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50" h="23327">
                    <a:moveTo>
                      <a:pt x="-1123" y="3179"/>
                    </a:moveTo>
                    <a:lnTo>
                      <a:pt x="-1123" y="22352"/>
                    </a:lnTo>
                    <a:lnTo>
                      <a:pt x="42081" y="22352"/>
                    </a:lnTo>
                    <a:lnTo>
                      <a:pt x="42081" y="-975"/>
                    </a:lnTo>
                    <a:lnTo>
                      <a:pt x="-1570" y="-975"/>
                    </a:lnTo>
                    <a:cubicBezTo>
                      <a:pt x="-1314" y="303"/>
                      <a:pt x="-1187" y="1582"/>
                      <a:pt x="-1123" y="2860"/>
                    </a:cubicBezTo>
                  </a:path>
                </a:pathLst>
              </a:custGeom>
              <a:grpFill/>
              <a:ln w="6363" cap="flat">
                <a:noFill/>
                <a:prstDash val="solid"/>
                <a:miter/>
              </a:ln>
            </p:spPr>
            <p:txBody>
              <a:bodyPr rtlCol="0" anchor="ctr"/>
              <a:lstStyle/>
              <a:p>
                <a:endParaRPr lang="sv-SE" dirty="0"/>
              </a:p>
            </p:txBody>
          </p:sp>
          <p:sp>
            <p:nvSpPr>
              <p:cNvPr id="51" name="Frihandsfigur: Form 50">
                <a:extLst>
                  <a:ext uri="{FF2B5EF4-FFF2-40B4-BE49-F238E27FC236}">
                    <a16:creationId xmlns:a16="http://schemas.microsoft.com/office/drawing/2014/main" id="{A78D9A5A-A38C-4693-BFD4-DDAD30C53801}"/>
                  </a:ext>
                </a:extLst>
              </p:cNvPr>
              <p:cNvSpPr/>
              <p:nvPr/>
            </p:nvSpPr>
            <p:spPr>
              <a:xfrm>
                <a:off x="10072473" y="6422039"/>
                <a:ext cx="73305" cy="24925"/>
              </a:xfrm>
              <a:custGeom>
                <a:avLst/>
                <a:gdLst>
                  <a:gd name="connsiteX0" fmla="*/ 71735 w 73305"/>
                  <a:gd name="connsiteY0" fmla="*/ -975 h 24925"/>
                  <a:gd name="connsiteX1" fmla="*/ -1570 w 73305"/>
                  <a:gd name="connsiteY1" fmla="*/ -975 h 24925"/>
                  <a:gd name="connsiteX2" fmla="*/ -1570 w 73305"/>
                  <a:gd name="connsiteY2" fmla="*/ 23950 h 24925"/>
                  <a:gd name="connsiteX3" fmla="*/ 14216 w 73305"/>
                  <a:gd name="connsiteY3" fmla="*/ 23950 h 24925"/>
                  <a:gd name="connsiteX4" fmla="*/ 34540 w 73305"/>
                  <a:gd name="connsiteY4" fmla="*/ 11168 h 24925"/>
                  <a:gd name="connsiteX5" fmla="*/ 55694 w 73305"/>
                  <a:gd name="connsiteY5" fmla="*/ 23950 h 24925"/>
                  <a:gd name="connsiteX6" fmla="*/ 71735 w 73305"/>
                  <a:gd name="connsiteY6" fmla="*/ 23950 h 2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05" h="24925">
                    <a:moveTo>
                      <a:pt x="71735" y="-975"/>
                    </a:moveTo>
                    <a:lnTo>
                      <a:pt x="-1570" y="-975"/>
                    </a:lnTo>
                    <a:lnTo>
                      <a:pt x="-1570" y="23950"/>
                    </a:lnTo>
                    <a:lnTo>
                      <a:pt x="14216" y="23950"/>
                    </a:lnTo>
                    <a:cubicBezTo>
                      <a:pt x="18178" y="16345"/>
                      <a:pt x="25976" y="11424"/>
                      <a:pt x="34540" y="11168"/>
                    </a:cubicBezTo>
                    <a:cubicBezTo>
                      <a:pt x="43423" y="11040"/>
                      <a:pt x="51668" y="16025"/>
                      <a:pt x="55694" y="23950"/>
                    </a:cubicBezTo>
                    <a:lnTo>
                      <a:pt x="71735" y="23950"/>
                    </a:lnTo>
                    <a:close/>
                  </a:path>
                </a:pathLst>
              </a:custGeom>
              <a:grpFill/>
              <a:ln w="6363" cap="flat">
                <a:noFill/>
                <a:prstDash val="solid"/>
                <a:miter/>
              </a:ln>
            </p:spPr>
            <p:txBody>
              <a:bodyPr rtlCol="0" anchor="ctr"/>
              <a:lstStyle/>
              <a:p>
                <a:endParaRPr lang="sv-SE" dirty="0"/>
              </a:p>
            </p:txBody>
          </p:sp>
          <p:sp>
            <p:nvSpPr>
              <p:cNvPr id="52" name="Frihandsfigur: Form 51">
                <a:extLst>
                  <a:ext uri="{FF2B5EF4-FFF2-40B4-BE49-F238E27FC236}">
                    <a16:creationId xmlns:a16="http://schemas.microsoft.com/office/drawing/2014/main" id="{EBB0C945-A6C9-4592-8C8F-3F9076041D8F}"/>
                  </a:ext>
                </a:extLst>
              </p:cNvPr>
              <p:cNvSpPr/>
              <p:nvPr/>
            </p:nvSpPr>
            <p:spPr>
              <a:xfrm>
                <a:off x="10151658" y="6421975"/>
                <a:ext cx="23774" cy="24925"/>
              </a:xfrm>
              <a:custGeom>
                <a:avLst/>
                <a:gdLst>
                  <a:gd name="connsiteX0" fmla="*/ 0 w 23774"/>
                  <a:gd name="connsiteY0" fmla="*/ 0 h 24925"/>
                  <a:gd name="connsiteX1" fmla="*/ 23775 w 23774"/>
                  <a:gd name="connsiteY1" fmla="*/ 0 h 24925"/>
                  <a:gd name="connsiteX2" fmla="*/ 23775 w 23774"/>
                  <a:gd name="connsiteY2" fmla="*/ 24925 h 24925"/>
                  <a:gd name="connsiteX3" fmla="*/ 0 w 23774"/>
                  <a:gd name="connsiteY3" fmla="*/ 24925 h 24925"/>
                </a:gdLst>
                <a:ahLst/>
                <a:cxnLst>
                  <a:cxn ang="0">
                    <a:pos x="connsiteX0" y="connsiteY0"/>
                  </a:cxn>
                  <a:cxn ang="0">
                    <a:pos x="connsiteX1" y="connsiteY1"/>
                  </a:cxn>
                  <a:cxn ang="0">
                    <a:pos x="connsiteX2" y="connsiteY2"/>
                  </a:cxn>
                  <a:cxn ang="0">
                    <a:pos x="connsiteX3" y="connsiteY3"/>
                  </a:cxn>
                </a:cxnLst>
                <a:rect l="l" t="t" r="r" b="b"/>
                <a:pathLst>
                  <a:path w="23774" h="24925">
                    <a:moveTo>
                      <a:pt x="0" y="0"/>
                    </a:moveTo>
                    <a:lnTo>
                      <a:pt x="23775" y="0"/>
                    </a:lnTo>
                    <a:lnTo>
                      <a:pt x="23775" y="24925"/>
                    </a:lnTo>
                    <a:lnTo>
                      <a:pt x="0" y="24925"/>
                    </a:lnTo>
                    <a:close/>
                  </a:path>
                </a:pathLst>
              </a:custGeom>
              <a:grpFill/>
              <a:ln w="6363" cap="flat">
                <a:noFill/>
                <a:prstDash val="solid"/>
                <a:miter/>
              </a:ln>
            </p:spPr>
            <p:txBody>
              <a:bodyPr rtlCol="0" anchor="ctr"/>
              <a:lstStyle/>
              <a:p>
                <a:endParaRPr lang="sv-SE" dirty="0"/>
              </a:p>
            </p:txBody>
          </p:sp>
          <p:sp>
            <p:nvSpPr>
              <p:cNvPr id="53" name="Frihandsfigur: Form 52">
                <a:extLst>
                  <a:ext uri="{FF2B5EF4-FFF2-40B4-BE49-F238E27FC236}">
                    <a16:creationId xmlns:a16="http://schemas.microsoft.com/office/drawing/2014/main" id="{1A3D4CE5-22E7-4A17-AC88-41CC4A1073BC}"/>
                  </a:ext>
                </a:extLst>
              </p:cNvPr>
              <p:cNvSpPr/>
              <p:nvPr/>
            </p:nvSpPr>
            <p:spPr>
              <a:xfrm>
                <a:off x="10005623" y="6320933"/>
                <a:ext cx="207708" cy="95162"/>
              </a:xfrm>
              <a:custGeom>
                <a:avLst/>
                <a:gdLst>
                  <a:gd name="connsiteX0" fmla="*/ 196105 w 207708"/>
                  <a:gd name="connsiteY0" fmla="*/ 32706 h 95162"/>
                  <a:gd name="connsiteX1" fmla="*/ 152901 w 207708"/>
                  <a:gd name="connsiteY1" fmla="*/ 32706 h 95162"/>
                  <a:gd name="connsiteX2" fmla="*/ 152901 w 207708"/>
                  <a:gd name="connsiteY2" fmla="*/ 74631 h 95162"/>
                  <a:gd name="connsiteX3" fmla="*/ 133728 w 207708"/>
                  <a:gd name="connsiteY3" fmla="*/ 74631 h 95162"/>
                  <a:gd name="connsiteX4" fmla="*/ 133728 w 207708"/>
                  <a:gd name="connsiteY4" fmla="*/ 59293 h 95162"/>
                  <a:gd name="connsiteX5" fmla="*/ 124781 w 207708"/>
                  <a:gd name="connsiteY5" fmla="*/ 59293 h 95162"/>
                  <a:gd name="connsiteX6" fmla="*/ 124781 w 207708"/>
                  <a:gd name="connsiteY6" fmla="*/ -975 h 95162"/>
                  <a:gd name="connsiteX7" fmla="*/ 78574 w 207708"/>
                  <a:gd name="connsiteY7" fmla="*/ -975 h 95162"/>
                  <a:gd name="connsiteX8" fmla="*/ 78574 w 207708"/>
                  <a:gd name="connsiteY8" fmla="*/ 59293 h 95162"/>
                  <a:gd name="connsiteX9" fmla="*/ 70201 w 207708"/>
                  <a:gd name="connsiteY9" fmla="*/ 59293 h 95162"/>
                  <a:gd name="connsiteX10" fmla="*/ 70201 w 207708"/>
                  <a:gd name="connsiteY10" fmla="*/ 74631 h 95162"/>
                  <a:gd name="connsiteX11" fmla="*/ 51028 w 207708"/>
                  <a:gd name="connsiteY11" fmla="*/ 74631 h 95162"/>
                  <a:gd name="connsiteX12" fmla="*/ 51028 w 207708"/>
                  <a:gd name="connsiteY12" fmla="*/ 32706 h 95162"/>
                  <a:gd name="connsiteX13" fmla="*/ 8017 w 207708"/>
                  <a:gd name="connsiteY13" fmla="*/ 32706 h 95162"/>
                  <a:gd name="connsiteX14" fmla="*/ 8017 w 207708"/>
                  <a:gd name="connsiteY14" fmla="*/ 59293 h 95162"/>
                  <a:gd name="connsiteX15" fmla="*/ -1570 w 207708"/>
                  <a:gd name="connsiteY15" fmla="*/ 59293 h 95162"/>
                  <a:gd name="connsiteX16" fmla="*/ -1570 w 207708"/>
                  <a:gd name="connsiteY16" fmla="*/ 83131 h 95162"/>
                  <a:gd name="connsiteX17" fmla="*/ 22204 w 207708"/>
                  <a:gd name="connsiteY17" fmla="*/ 83131 h 95162"/>
                  <a:gd name="connsiteX18" fmla="*/ 22204 w 207708"/>
                  <a:gd name="connsiteY18" fmla="*/ 94187 h 95162"/>
                  <a:gd name="connsiteX19" fmla="*/ 182364 w 207708"/>
                  <a:gd name="connsiteY19" fmla="*/ 94187 h 95162"/>
                  <a:gd name="connsiteX20" fmla="*/ 182364 w 207708"/>
                  <a:gd name="connsiteY20" fmla="*/ 83131 h 95162"/>
                  <a:gd name="connsiteX21" fmla="*/ 206139 w 207708"/>
                  <a:gd name="connsiteY21" fmla="*/ 83131 h 95162"/>
                  <a:gd name="connsiteX22" fmla="*/ 206139 w 207708"/>
                  <a:gd name="connsiteY22" fmla="*/ 59293 h 95162"/>
                  <a:gd name="connsiteX23" fmla="*/ 196424 w 207708"/>
                  <a:gd name="connsiteY23" fmla="*/ 59293 h 95162"/>
                  <a:gd name="connsiteX24" fmla="*/ 39588 w 207708"/>
                  <a:gd name="connsiteY24" fmla="*/ 75654 h 95162"/>
                  <a:gd name="connsiteX25" fmla="*/ 28660 w 207708"/>
                  <a:gd name="connsiteY25" fmla="*/ 75654 h 95162"/>
                  <a:gd name="connsiteX26" fmla="*/ 28660 w 207708"/>
                  <a:gd name="connsiteY26" fmla="*/ 61721 h 95162"/>
                  <a:gd name="connsiteX27" fmla="*/ 18498 w 207708"/>
                  <a:gd name="connsiteY27" fmla="*/ 61721 h 95162"/>
                  <a:gd name="connsiteX28" fmla="*/ 18498 w 207708"/>
                  <a:gd name="connsiteY28" fmla="*/ 53412 h 95162"/>
                  <a:gd name="connsiteX29" fmla="*/ 21310 w 207708"/>
                  <a:gd name="connsiteY29" fmla="*/ 45296 h 95162"/>
                  <a:gd name="connsiteX30" fmla="*/ 28340 w 207708"/>
                  <a:gd name="connsiteY30" fmla="*/ 42292 h 95162"/>
                  <a:gd name="connsiteX31" fmla="*/ 30577 w 207708"/>
                  <a:gd name="connsiteY31" fmla="*/ 42292 h 95162"/>
                  <a:gd name="connsiteX32" fmla="*/ 39716 w 207708"/>
                  <a:gd name="connsiteY32" fmla="*/ 52198 h 95162"/>
                  <a:gd name="connsiteX33" fmla="*/ 39588 w 207708"/>
                  <a:gd name="connsiteY33" fmla="*/ 53285 h 95162"/>
                  <a:gd name="connsiteX34" fmla="*/ 114875 w 207708"/>
                  <a:gd name="connsiteY34" fmla="*/ 60443 h 95162"/>
                  <a:gd name="connsiteX35" fmla="*/ 88799 w 207708"/>
                  <a:gd name="connsiteY35" fmla="*/ 60443 h 95162"/>
                  <a:gd name="connsiteX36" fmla="*/ 88799 w 207708"/>
                  <a:gd name="connsiteY36" fmla="*/ 23119 h 95162"/>
                  <a:gd name="connsiteX37" fmla="*/ 101582 w 207708"/>
                  <a:gd name="connsiteY37" fmla="*/ 10337 h 95162"/>
                  <a:gd name="connsiteX38" fmla="*/ 110656 w 207708"/>
                  <a:gd name="connsiteY38" fmla="*/ 13852 h 95162"/>
                  <a:gd name="connsiteX39" fmla="*/ 114875 w 207708"/>
                  <a:gd name="connsiteY39" fmla="*/ 23119 h 95162"/>
                  <a:gd name="connsiteX40" fmla="*/ 185879 w 207708"/>
                  <a:gd name="connsiteY40" fmla="*/ 54499 h 95162"/>
                  <a:gd name="connsiteX41" fmla="*/ 185879 w 207708"/>
                  <a:gd name="connsiteY41" fmla="*/ 62744 h 95162"/>
                  <a:gd name="connsiteX42" fmla="*/ 175781 w 207708"/>
                  <a:gd name="connsiteY42" fmla="*/ 62744 h 95162"/>
                  <a:gd name="connsiteX43" fmla="*/ 175781 w 207708"/>
                  <a:gd name="connsiteY43" fmla="*/ 76740 h 95162"/>
                  <a:gd name="connsiteX44" fmla="*/ 164789 w 207708"/>
                  <a:gd name="connsiteY44" fmla="*/ 76740 h 95162"/>
                  <a:gd name="connsiteX45" fmla="*/ 164789 w 207708"/>
                  <a:gd name="connsiteY45" fmla="*/ 54499 h 95162"/>
                  <a:gd name="connsiteX46" fmla="*/ 173800 w 207708"/>
                  <a:gd name="connsiteY46" fmla="*/ 43442 h 95162"/>
                  <a:gd name="connsiteX47" fmla="*/ 176037 w 207708"/>
                  <a:gd name="connsiteY47" fmla="*/ 43442 h 95162"/>
                  <a:gd name="connsiteX48" fmla="*/ 183131 w 207708"/>
                  <a:gd name="connsiteY48" fmla="*/ 46446 h 95162"/>
                  <a:gd name="connsiteX49" fmla="*/ 185879 w 207708"/>
                  <a:gd name="connsiteY49" fmla="*/ 54627 h 9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7708" h="95162">
                    <a:moveTo>
                      <a:pt x="196105" y="32706"/>
                    </a:moveTo>
                    <a:lnTo>
                      <a:pt x="152901" y="32706"/>
                    </a:lnTo>
                    <a:lnTo>
                      <a:pt x="152901" y="74631"/>
                    </a:lnTo>
                    <a:lnTo>
                      <a:pt x="133728" y="74631"/>
                    </a:lnTo>
                    <a:lnTo>
                      <a:pt x="133728" y="59293"/>
                    </a:lnTo>
                    <a:lnTo>
                      <a:pt x="124781" y="59293"/>
                    </a:lnTo>
                    <a:lnTo>
                      <a:pt x="124781" y="-975"/>
                    </a:lnTo>
                    <a:lnTo>
                      <a:pt x="78574" y="-975"/>
                    </a:lnTo>
                    <a:lnTo>
                      <a:pt x="78574" y="59293"/>
                    </a:lnTo>
                    <a:lnTo>
                      <a:pt x="70201" y="59293"/>
                    </a:lnTo>
                    <a:lnTo>
                      <a:pt x="70201" y="74631"/>
                    </a:lnTo>
                    <a:lnTo>
                      <a:pt x="51028" y="74631"/>
                    </a:lnTo>
                    <a:lnTo>
                      <a:pt x="51028" y="32706"/>
                    </a:lnTo>
                    <a:lnTo>
                      <a:pt x="8017" y="32706"/>
                    </a:lnTo>
                    <a:lnTo>
                      <a:pt x="8017" y="59293"/>
                    </a:lnTo>
                    <a:lnTo>
                      <a:pt x="-1570" y="59293"/>
                    </a:lnTo>
                    <a:lnTo>
                      <a:pt x="-1570" y="83131"/>
                    </a:lnTo>
                    <a:lnTo>
                      <a:pt x="22204" y="83131"/>
                    </a:lnTo>
                    <a:lnTo>
                      <a:pt x="22204" y="94187"/>
                    </a:lnTo>
                    <a:lnTo>
                      <a:pt x="182364" y="94187"/>
                    </a:lnTo>
                    <a:lnTo>
                      <a:pt x="182364" y="83131"/>
                    </a:lnTo>
                    <a:lnTo>
                      <a:pt x="206139" y="83131"/>
                    </a:lnTo>
                    <a:lnTo>
                      <a:pt x="206139" y="59293"/>
                    </a:lnTo>
                    <a:lnTo>
                      <a:pt x="196424" y="59293"/>
                    </a:lnTo>
                    <a:close/>
                    <a:moveTo>
                      <a:pt x="39588" y="75654"/>
                    </a:moveTo>
                    <a:lnTo>
                      <a:pt x="28660" y="75654"/>
                    </a:lnTo>
                    <a:lnTo>
                      <a:pt x="28660" y="61721"/>
                    </a:lnTo>
                    <a:lnTo>
                      <a:pt x="18498" y="61721"/>
                    </a:lnTo>
                    <a:lnTo>
                      <a:pt x="18498" y="53412"/>
                    </a:lnTo>
                    <a:cubicBezTo>
                      <a:pt x="18178" y="50409"/>
                      <a:pt x="19201" y="47405"/>
                      <a:pt x="21310" y="45296"/>
                    </a:cubicBezTo>
                    <a:cubicBezTo>
                      <a:pt x="23163" y="43442"/>
                      <a:pt x="25720" y="42356"/>
                      <a:pt x="28340" y="42292"/>
                    </a:cubicBezTo>
                    <a:lnTo>
                      <a:pt x="30577" y="42292"/>
                    </a:lnTo>
                    <a:cubicBezTo>
                      <a:pt x="35817" y="42484"/>
                      <a:pt x="39908" y="46958"/>
                      <a:pt x="39716" y="52198"/>
                    </a:cubicBezTo>
                    <a:cubicBezTo>
                      <a:pt x="39652" y="52582"/>
                      <a:pt x="39652" y="52901"/>
                      <a:pt x="39588" y="53285"/>
                    </a:cubicBezTo>
                    <a:close/>
                    <a:moveTo>
                      <a:pt x="114875" y="60443"/>
                    </a:moveTo>
                    <a:lnTo>
                      <a:pt x="88799" y="60443"/>
                    </a:lnTo>
                    <a:lnTo>
                      <a:pt x="88799" y="23119"/>
                    </a:lnTo>
                    <a:cubicBezTo>
                      <a:pt x="89055" y="16159"/>
                      <a:pt x="94615" y="10567"/>
                      <a:pt x="101582" y="10337"/>
                    </a:cubicBezTo>
                    <a:cubicBezTo>
                      <a:pt x="104968" y="10324"/>
                      <a:pt x="108164" y="11583"/>
                      <a:pt x="110656" y="13852"/>
                    </a:cubicBezTo>
                    <a:cubicBezTo>
                      <a:pt x="113277" y="16249"/>
                      <a:pt x="114747" y="19585"/>
                      <a:pt x="114875" y="23119"/>
                    </a:cubicBezTo>
                    <a:close/>
                    <a:moveTo>
                      <a:pt x="185879" y="54499"/>
                    </a:moveTo>
                    <a:lnTo>
                      <a:pt x="185879" y="62744"/>
                    </a:lnTo>
                    <a:lnTo>
                      <a:pt x="175781" y="62744"/>
                    </a:lnTo>
                    <a:lnTo>
                      <a:pt x="175781" y="76740"/>
                    </a:lnTo>
                    <a:lnTo>
                      <a:pt x="164789" y="76740"/>
                    </a:lnTo>
                    <a:lnTo>
                      <a:pt x="164789" y="54499"/>
                    </a:lnTo>
                    <a:cubicBezTo>
                      <a:pt x="164789" y="48108"/>
                      <a:pt x="167729" y="44146"/>
                      <a:pt x="173800" y="43442"/>
                    </a:cubicBezTo>
                    <a:lnTo>
                      <a:pt x="176037" y="43442"/>
                    </a:lnTo>
                    <a:cubicBezTo>
                      <a:pt x="178721" y="43506"/>
                      <a:pt x="181214" y="44593"/>
                      <a:pt x="183131" y="46446"/>
                    </a:cubicBezTo>
                    <a:cubicBezTo>
                      <a:pt x="185240" y="48619"/>
                      <a:pt x="186263" y="51623"/>
                      <a:pt x="185879" y="54627"/>
                    </a:cubicBezTo>
                  </a:path>
                </a:pathLst>
              </a:custGeom>
              <a:grpFill/>
              <a:ln w="6363" cap="flat">
                <a:noFill/>
                <a:prstDash val="solid"/>
                <a:miter/>
              </a:ln>
            </p:spPr>
            <p:txBody>
              <a:bodyPr rtlCol="0" anchor="ctr"/>
              <a:lstStyle/>
              <a:p>
                <a:endParaRPr lang="sv-SE" dirty="0"/>
              </a:p>
            </p:txBody>
          </p:sp>
        </p:grpSp>
      </p:grpSp>
      <p:sp>
        <p:nvSpPr>
          <p:cNvPr id="9" name="textruta 8" descr="Länk: jonkoping.se">
            <a:hlinkClick r:id="rId18"/>
            <a:extLst>
              <a:ext uri="{FF2B5EF4-FFF2-40B4-BE49-F238E27FC236}">
                <a16:creationId xmlns:a16="http://schemas.microsoft.com/office/drawing/2014/main" id="{D535AD2B-DDFD-4414-90E0-2A7D3A2CF614}"/>
              </a:ext>
            </a:extLst>
          </p:cNvPr>
          <p:cNvSpPr txBox="1"/>
          <p:nvPr userDrawn="1"/>
        </p:nvSpPr>
        <p:spPr>
          <a:xfrm>
            <a:off x="542923" y="6235525"/>
            <a:ext cx="1367682" cy="323165"/>
          </a:xfrm>
          <a:prstGeom prst="rect">
            <a:avLst/>
          </a:prstGeom>
          <a:noFill/>
        </p:spPr>
        <p:txBody>
          <a:bodyPr wrap="none" rtlCol="0">
            <a:spAutoFit/>
          </a:bodyPr>
          <a:lstStyle/>
          <a:p>
            <a:r>
              <a:rPr lang="sv-SE" sz="1500" b="1" dirty="0"/>
              <a:t>jonkoping.se</a:t>
            </a:r>
          </a:p>
        </p:txBody>
      </p:sp>
      <p:sp>
        <p:nvSpPr>
          <p:cNvPr id="8" name="Platshållare för bildnummer 7">
            <a:extLst>
              <a:ext uri="{FF2B5EF4-FFF2-40B4-BE49-F238E27FC236}">
                <a16:creationId xmlns:a16="http://schemas.microsoft.com/office/drawing/2014/main" id="{51B06FC0-D64E-40F3-9B6B-86D9EEA4C5E9}"/>
              </a:ext>
            </a:extLst>
          </p:cNvPr>
          <p:cNvSpPr>
            <a:spLocks noGrp="1"/>
          </p:cNvSpPr>
          <p:nvPr>
            <p:ph type="sldNum" sz="quarter" idx="4"/>
          </p:nvPr>
        </p:nvSpPr>
        <p:spPr>
          <a:xfrm>
            <a:off x="5800638" y="6258969"/>
            <a:ext cx="590724"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fld id="{5ABEE0C4-627D-46C7-9477-FFBC315AE41A}" type="slidenum">
              <a:rPr lang="sv-SE" smtClean="0"/>
              <a:pPr/>
              <a:t>‹#›</a:t>
            </a:fld>
            <a:endParaRPr lang="sv-SE" dirty="0"/>
          </a:p>
        </p:txBody>
      </p:sp>
      <p:sp>
        <p:nvSpPr>
          <p:cNvPr id="11" name="textruta 10">
            <a:extLst>
              <a:ext uri="{FF2B5EF4-FFF2-40B4-BE49-F238E27FC236}">
                <a16:creationId xmlns:a16="http://schemas.microsoft.com/office/drawing/2014/main" id="{4F2D1949-35A0-4E06-A0C5-FB6AA3417ABB}"/>
              </a:ext>
            </a:extLst>
          </p:cNvPr>
          <p:cNvSpPr txBox="1"/>
          <p:nvPr userDrawn="1">
            <p:custDataLst>
              <p:tags r:id="rId15"/>
            </p:custDataLst>
          </p:nvPr>
        </p:nvSpPr>
        <p:spPr>
          <a:xfrm>
            <a:off x="8110330" y="272535"/>
            <a:ext cx="3404333" cy="184666"/>
          </a:xfrm>
          <a:prstGeom prst="rect">
            <a:avLst/>
          </a:prstGeom>
          <a:noFill/>
        </p:spPr>
        <p:txBody>
          <a:bodyPr wrap="square" lIns="0" tIns="0" rIns="0" bIns="0" rtlCol="0">
            <a:spAutoFit/>
          </a:bodyPr>
          <a:lstStyle/>
          <a:p>
            <a:pPr algn="r"/>
            <a:endParaRPr lang="sv-SE" sz="1200" b="1" dirty="0"/>
          </a:p>
        </p:txBody>
      </p:sp>
    </p:spTree>
    <p:extLst>
      <p:ext uri="{BB962C8B-B14F-4D97-AF65-F5344CB8AC3E}">
        <p14:creationId xmlns:p14="http://schemas.microsoft.com/office/powerpoint/2010/main" val="149138282"/>
      </p:ext>
    </p:extLst>
  </p:cSld>
  <p:clrMap bg1="dk1" tx1="lt1" bg2="dk2" tx2="lt2" accent1="accent1" accent2="accent2" accent3="accent3" accent4="accent4" accent5="accent5" accent6="accent6" hlink="hlink" folHlink="folHlink"/>
  <p:sldLayoutIdLst>
    <p:sldLayoutId id="2147483649" r:id="rId1"/>
    <p:sldLayoutId id="2147483662" r:id="rId2"/>
    <p:sldLayoutId id="2147483658" r:id="rId3"/>
    <p:sldLayoutId id="2147483653" r:id="rId4"/>
    <p:sldLayoutId id="2147483659" r:id="rId5"/>
    <p:sldLayoutId id="2147483660" r:id="rId6"/>
    <p:sldLayoutId id="2147483650" r:id="rId7"/>
    <p:sldLayoutId id="2147483663" r:id="rId8"/>
    <p:sldLayoutId id="2147483651" r:id="rId9"/>
    <p:sldLayoutId id="2147483654" r:id="rId10"/>
    <p:sldLayoutId id="2147483655" r:id="rId11"/>
    <p:sldLayoutId id="2147483661" r:id="rId12"/>
  </p:sldLayoutIdLst>
  <p:hf sldNum="0" hdr="0" ftr="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66700" indent="-266700" algn="l" defTabSz="914400" rtl="0" eaLnBrk="1" latinLnBrk="0" hangingPunct="1">
        <a:lnSpc>
          <a:spcPct val="100000"/>
        </a:lnSpc>
        <a:spcBef>
          <a:spcPts val="1000"/>
        </a:spcBef>
        <a:buClr>
          <a:schemeClr val="tx1"/>
        </a:buClr>
        <a:buFontTx/>
        <a:buBlip>
          <a:blip r:embed="rId19">
            <a:extLst>
              <a:ext uri="{96DAC541-7B7A-43D3-8B79-37D633B846F1}">
                <asvg:svgBlip xmlns:asvg="http://schemas.microsoft.com/office/drawing/2016/SVG/main" r:embed="rId20"/>
              </a:ext>
            </a:extLst>
          </a:blip>
        </a:buBlip>
        <a:defRPr sz="20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2pPr>
      <a:lvl3pPr marL="804863" indent="-266700"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3pPr>
      <a:lvl4pPr marL="1076325" indent="-271463"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1343025" indent="-266700"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37" userDrawn="1">
          <p15:clr>
            <a:srgbClr val="F26B43"/>
          </p15:clr>
        </p15:guide>
        <p15:guide id="2" pos="3840" userDrawn="1">
          <p15:clr>
            <a:srgbClr val="F26B43"/>
          </p15:clr>
        </p15:guide>
        <p15:guide id="3" pos="426" userDrawn="1">
          <p15:clr>
            <a:srgbClr val="F26B43"/>
          </p15:clr>
        </p15:guide>
        <p15:guide id="4" pos="7244" userDrawn="1">
          <p15:clr>
            <a:srgbClr val="F26B43"/>
          </p15:clr>
        </p15:guide>
        <p15:guide id="5" pos="7475" userDrawn="1">
          <p15:clr>
            <a:srgbClr val="F26B43"/>
          </p15:clr>
        </p15:guide>
        <p15:guide id="6" pos="207" userDrawn="1">
          <p15:clr>
            <a:srgbClr val="F26B43"/>
          </p15:clr>
        </p15:guide>
        <p15:guide id="7" orient="horz" pos="930" userDrawn="1">
          <p15:clr>
            <a:srgbClr val="F26B43"/>
          </p15:clr>
        </p15:guide>
        <p15:guide id="8" orient="horz" pos="1236" userDrawn="1">
          <p15:clr>
            <a:srgbClr val="F26B43"/>
          </p15:clr>
        </p15:guide>
        <p15:guide id="9" orient="horz" pos="1578" userDrawn="1">
          <p15:clr>
            <a:srgbClr val="F26B43"/>
          </p15:clr>
        </p15:guide>
        <p15:guide id="10" orient="horz" pos="137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676275" y="457200"/>
            <a:ext cx="10823575" cy="1119239"/>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676275" y="1825625"/>
            <a:ext cx="10823575" cy="3928961"/>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328613" y="275693"/>
            <a:ext cx="896937" cy="181508"/>
          </a:xfrm>
          <a:prstGeom prst="rect">
            <a:avLst/>
          </a:prstGeom>
        </p:spPr>
        <p:txBody>
          <a:bodyPr vert="horz" lIns="0" tIns="0" rIns="0" bIns="0" rtlCol="0" anchor="t">
            <a:noAutofit/>
          </a:bodyPr>
          <a:lstStyle>
            <a:lvl1pPr algn="l">
              <a:defRPr sz="1200" b="1">
                <a:solidFill>
                  <a:schemeClr val="tx1"/>
                </a:solidFill>
              </a:defRPr>
            </a:lvl1pPr>
          </a:lstStyle>
          <a:p>
            <a:fld id="{D63DF4DE-A4F4-4ACC-B0A3-BAE22977B84C}" type="datetime1">
              <a:rPr lang="sv-SE" smtClean="0"/>
              <a:t>2023-05-22</a:t>
            </a:fld>
            <a:endParaRPr lang="sv-SE" dirty="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custDataLst>
              <p:tags r:id="rId14"/>
            </p:custDataLst>
          </p:nvPr>
        </p:nvSpPr>
        <p:spPr>
          <a:xfrm>
            <a:off x="4042416" y="206960"/>
            <a:ext cx="4114800" cy="250241"/>
          </a:xfrm>
          <a:prstGeom prst="rect">
            <a:avLst/>
          </a:prstGeom>
        </p:spPr>
        <p:txBody>
          <a:bodyPr vert="horz" lIns="0" tIns="0" rIns="0" bIns="0" rtlCol="0" anchor="b">
            <a:noAutofit/>
          </a:bodyPr>
          <a:lstStyle>
            <a:lvl1pPr algn="ctr">
              <a:defRPr sz="1200" b="1">
                <a:solidFill>
                  <a:schemeClr val="tx1"/>
                </a:solidFill>
              </a:defRPr>
            </a:lvl1pPr>
          </a:lstStyle>
          <a:p>
            <a:endParaRPr lang="sv-SE" dirty="0"/>
          </a:p>
        </p:txBody>
      </p:sp>
      <p:pic>
        <p:nvPicPr>
          <p:cNvPr id="7" name="Bild 6">
            <a:extLst>
              <a:ext uri="{FF2B5EF4-FFF2-40B4-BE49-F238E27FC236}">
                <a16:creationId xmlns:a16="http://schemas.microsoft.com/office/drawing/2014/main" id="{71F6D87E-220B-4B3B-9634-C0AF34EC517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276224" y="5972873"/>
            <a:ext cx="11610975" cy="165190"/>
          </a:xfrm>
          <a:prstGeom prst="rect">
            <a:avLst/>
          </a:prstGeom>
        </p:spPr>
      </p:pic>
      <p:sp>
        <p:nvSpPr>
          <p:cNvPr id="9" name="textruta 8" descr="Länk: jonkoping.se">
            <a:hlinkClick r:id="rId18"/>
            <a:extLst>
              <a:ext uri="{FF2B5EF4-FFF2-40B4-BE49-F238E27FC236}">
                <a16:creationId xmlns:a16="http://schemas.microsoft.com/office/drawing/2014/main" id="{D535AD2B-DDFD-4414-90E0-2A7D3A2CF614}"/>
              </a:ext>
            </a:extLst>
          </p:cNvPr>
          <p:cNvSpPr txBox="1"/>
          <p:nvPr userDrawn="1"/>
        </p:nvSpPr>
        <p:spPr>
          <a:xfrm>
            <a:off x="542923" y="6235525"/>
            <a:ext cx="1367682" cy="323165"/>
          </a:xfrm>
          <a:prstGeom prst="rect">
            <a:avLst/>
          </a:prstGeom>
          <a:noFill/>
        </p:spPr>
        <p:txBody>
          <a:bodyPr wrap="none" rtlCol="0">
            <a:spAutoFit/>
          </a:bodyPr>
          <a:lstStyle/>
          <a:p>
            <a:r>
              <a:rPr lang="sv-SE" sz="1500" b="1" dirty="0"/>
              <a:t>jonkoping.se</a:t>
            </a:r>
          </a:p>
        </p:txBody>
      </p:sp>
      <p:pic>
        <p:nvPicPr>
          <p:cNvPr id="10" name="Bild 9" descr="Logo: Jönköpings Kommun">
            <a:extLst>
              <a:ext uri="{FF2B5EF4-FFF2-40B4-BE49-F238E27FC236}">
                <a16:creationId xmlns:a16="http://schemas.microsoft.com/office/drawing/2014/main" id="{5F636279-2458-4537-8AB0-E32DC3295295}"/>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9962356" y="6187808"/>
            <a:ext cx="1597762" cy="421809"/>
          </a:xfrm>
          <a:prstGeom prst="rect">
            <a:avLst/>
          </a:prstGeom>
        </p:spPr>
      </p:pic>
      <p:sp>
        <p:nvSpPr>
          <p:cNvPr id="11" name="textruta 10">
            <a:extLst>
              <a:ext uri="{FF2B5EF4-FFF2-40B4-BE49-F238E27FC236}">
                <a16:creationId xmlns:a16="http://schemas.microsoft.com/office/drawing/2014/main" id="{EB177FB2-5BAC-4297-B0EA-FF8DDA43181F}"/>
              </a:ext>
            </a:extLst>
          </p:cNvPr>
          <p:cNvSpPr txBox="1"/>
          <p:nvPr userDrawn="1">
            <p:custDataLst>
              <p:tags r:id="rId15"/>
            </p:custDataLst>
          </p:nvPr>
        </p:nvSpPr>
        <p:spPr>
          <a:xfrm>
            <a:off x="8110329" y="272535"/>
            <a:ext cx="3404333" cy="184666"/>
          </a:xfrm>
          <a:prstGeom prst="rect">
            <a:avLst/>
          </a:prstGeom>
          <a:noFill/>
        </p:spPr>
        <p:txBody>
          <a:bodyPr wrap="square" lIns="0" tIns="0" rIns="0" bIns="0" rtlCol="0">
            <a:spAutoFit/>
          </a:bodyPr>
          <a:lstStyle/>
          <a:p>
            <a:pPr algn="r"/>
            <a:endParaRPr lang="sv-SE" sz="1200" b="1" dirty="0"/>
          </a:p>
        </p:txBody>
      </p:sp>
      <p:sp>
        <p:nvSpPr>
          <p:cNvPr id="6" name="Platshållare för bildnummer 5">
            <a:extLst>
              <a:ext uri="{FF2B5EF4-FFF2-40B4-BE49-F238E27FC236}">
                <a16:creationId xmlns:a16="http://schemas.microsoft.com/office/drawing/2014/main" id="{CCD00C8F-4F05-4E6D-A843-BF1F4263A946}"/>
              </a:ext>
            </a:extLst>
          </p:cNvPr>
          <p:cNvSpPr>
            <a:spLocks noGrp="1"/>
          </p:cNvSpPr>
          <p:nvPr>
            <p:ph type="sldNum" sz="quarter" idx="4"/>
          </p:nvPr>
        </p:nvSpPr>
        <p:spPr>
          <a:xfrm>
            <a:off x="5800639" y="6258969"/>
            <a:ext cx="590724" cy="365125"/>
          </a:xfrm>
          <a:prstGeom prst="rect">
            <a:avLst/>
          </a:prstGeom>
        </p:spPr>
        <p:txBody>
          <a:bodyPr vert="horz" lIns="91440" tIns="45720" rIns="91440" bIns="45720" rtlCol="0" anchor="ctr"/>
          <a:lstStyle>
            <a:lvl1pPr algn="ctr">
              <a:defRPr sz="1000" b="1">
                <a:solidFill>
                  <a:schemeClr val="tx1"/>
                </a:solidFill>
              </a:defRPr>
            </a:lvl1pPr>
          </a:lstStyle>
          <a:p>
            <a:fld id="{1530FA24-EA69-48AB-999F-0B3AF33E8E8C}" type="slidenum">
              <a:rPr lang="sv-SE" smtClean="0"/>
              <a:pPr/>
              <a:t>‹#›</a:t>
            </a:fld>
            <a:endParaRPr lang="sv-SE" dirty="0"/>
          </a:p>
        </p:txBody>
      </p:sp>
    </p:spTree>
    <p:extLst>
      <p:ext uri="{BB962C8B-B14F-4D97-AF65-F5344CB8AC3E}">
        <p14:creationId xmlns:p14="http://schemas.microsoft.com/office/powerpoint/2010/main" val="228543572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sldNum="0" hdr="0" ftr="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66700" indent="-266700" algn="l" defTabSz="914400" rtl="0" eaLnBrk="1" latinLnBrk="0" hangingPunct="1">
        <a:lnSpc>
          <a:spcPct val="100000"/>
        </a:lnSpc>
        <a:spcBef>
          <a:spcPts val="1000"/>
        </a:spcBef>
        <a:buClr>
          <a:schemeClr val="tx1"/>
        </a:buClr>
        <a:buFontTx/>
        <a:buBlip>
          <a:blip r:embed="rId21"/>
        </a:buBlip>
        <a:defRPr sz="20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2pPr>
      <a:lvl3pPr marL="804863" indent="-266700"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3pPr>
      <a:lvl4pPr marL="1076325" indent="-271463"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1343025" indent="-266700" algn="l"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37" userDrawn="1">
          <p15:clr>
            <a:srgbClr val="F26B43"/>
          </p15:clr>
        </p15:guide>
        <p15:guide id="2" pos="3840" userDrawn="1">
          <p15:clr>
            <a:srgbClr val="F26B43"/>
          </p15:clr>
        </p15:guide>
        <p15:guide id="3" pos="426" userDrawn="1">
          <p15:clr>
            <a:srgbClr val="F26B43"/>
          </p15:clr>
        </p15:guide>
        <p15:guide id="4" pos="7244" userDrawn="1">
          <p15:clr>
            <a:srgbClr val="F26B43"/>
          </p15:clr>
        </p15:guide>
        <p15:guide id="5" pos="7475" userDrawn="1">
          <p15:clr>
            <a:srgbClr val="F26B43"/>
          </p15:clr>
        </p15:guide>
        <p15:guide id="6" pos="207" userDrawn="1">
          <p15:clr>
            <a:srgbClr val="F26B43"/>
          </p15:clr>
        </p15:guide>
        <p15:guide id="7" orient="horz" pos="930" userDrawn="1">
          <p15:clr>
            <a:srgbClr val="F26B43"/>
          </p15:clr>
        </p15:guide>
        <p15:guide id="8" orient="horz" pos="1236" userDrawn="1">
          <p15:clr>
            <a:srgbClr val="F26B43"/>
          </p15:clr>
        </p15:guide>
        <p15:guide id="9" orient="horz" pos="1578" userDrawn="1">
          <p15:clr>
            <a:srgbClr val="F26B43"/>
          </p15:clr>
        </p15:guide>
        <p15:guide id="10" orient="horz" pos="13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comments" Target="../comments/commen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comments" Target="../comments/commen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2.xml"/><Relationship Id="rId4" Type="http://schemas.openxmlformats.org/officeDocument/2006/relationships/comments" Target="../comments/comment5.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15.xml"/><Relationship Id="rId5" Type="http://schemas.openxmlformats.org/officeDocument/2006/relationships/image" Target="../media/image35.jpe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22.xml"/><Relationship Id="rId5" Type="http://schemas.openxmlformats.org/officeDocument/2006/relationships/image" Target="../media/image39.jpeg"/><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22.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9BC35E-C6BB-4364-A69A-AB58390C9C2A}"/>
              </a:ext>
            </a:extLst>
          </p:cNvPr>
          <p:cNvSpPr>
            <a:spLocks noGrp="1"/>
          </p:cNvSpPr>
          <p:nvPr>
            <p:ph type="title"/>
          </p:nvPr>
        </p:nvSpPr>
        <p:spPr/>
        <p:txBody>
          <a:bodyPr/>
          <a:lstStyle/>
          <a:p>
            <a:r>
              <a:rPr lang="sv-SE" dirty="0"/>
              <a:t>Instruktioner 1</a:t>
            </a:r>
            <a:br>
              <a:rPr lang="sv-SE" dirty="0"/>
            </a:br>
            <a:r>
              <a:rPr lang="sv-SE" dirty="0"/>
              <a:t>Dold sida, visas inte vid utskrift</a:t>
            </a:r>
          </a:p>
        </p:txBody>
      </p:sp>
      <p:sp>
        <p:nvSpPr>
          <p:cNvPr id="3" name="Platshållare för datum 2">
            <a:extLst>
              <a:ext uri="{FF2B5EF4-FFF2-40B4-BE49-F238E27FC236}">
                <a16:creationId xmlns:a16="http://schemas.microsoft.com/office/drawing/2014/main" id="{83C2AFCC-C196-4EF9-BB15-7FC8C57DEA44}"/>
              </a:ext>
            </a:extLst>
          </p:cNvPr>
          <p:cNvSpPr>
            <a:spLocks noGrp="1"/>
          </p:cNvSpPr>
          <p:nvPr>
            <p:ph type="dt" sz="half" idx="10"/>
          </p:nvPr>
        </p:nvSpPr>
        <p:spPr/>
        <p:txBody>
          <a:bodyPr/>
          <a:lstStyle/>
          <a:p>
            <a:fld id="{1E688106-3C2B-499E-9941-8A3DCA729188}" type="datetime1">
              <a:rPr lang="sv-SE" smtClean="0"/>
              <a:t>2023-05-22</a:t>
            </a:fld>
            <a:endParaRPr lang="sv-SE" dirty="0"/>
          </a:p>
        </p:txBody>
      </p:sp>
      <p:sp>
        <p:nvSpPr>
          <p:cNvPr id="9" name="textruta 8">
            <a:extLst>
              <a:ext uri="{FF2B5EF4-FFF2-40B4-BE49-F238E27FC236}">
                <a16:creationId xmlns:a16="http://schemas.microsoft.com/office/drawing/2014/main" id="{22955052-798D-42B1-A4BD-B4C5E91EFFA3}"/>
              </a:ext>
            </a:extLst>
          </p:cNvPr>
          <p:cNvSpPr txBox="1"/>
          <p:nvPr/>
        </p:nvSpPr>
        <p:spPr>
          <a:xfrm>
            <a:off x="687218" y="1821024"/>
            <a:ext cx="1084414" cy="215444"/>
          </a:xfrm>
          <a:prstGeom prst="rect">
            <a:avLst/>
          </a:prstGeom>
          <a:noFill/>
        </p:spPr>
        <p:txBody>
          <a:bodyPr wrap="square" lIns="0" tIns="0" rIns="0" bIns="0" rtlCol="0">
            <a:spAutoFit/>
          </a:bodyPr>
          <a:lstStyle/>
          <a:p>
            <a:r>
              <a:rPr lang="sv-SE" sz="1400" dirty="0">
                <a:latin typeface="+mj-lt"/>
              </a:rPr>
              <a:t>Mallsidor</a:t>
            </a:r>
          </a:p>
        </p:txBody>
      </p:sp>
      <p:sp>
        <p:nvSpPr>
          <p:cNvPr id="13" name="textruta 12">
            <a:extLst>
              <a:ext uri="{FF2B5EF4-FFF2-40B4-BE49-F238E27FC236}">
                <a16:creationId xmlns:a16="http://schemas.microsoft.com/office/drawing/2014/main" id="{4651A2F9-ACE3-4FF7-B35C-F4A49B47D828}"/>
              </a:ext>
            </a:extLst>
          </p:cNvPr>
          <p:cNvSpPr txBox="1"/>
          <p:nvPr/>
        </p:nvSpPr>
        <p:spPr>
          <a:xfrm>
            <a:off x="683899" y="2145047"/>
            <a:ext cx="729244" cy="615553"/>
          </a:xfrm>
          <a:prstGeom prst="rect">
            <a:avLst/>
          </a:prstGeom>
          <a:noFill/>
        </p:spPr>
        <p:txBody>
          <a:bodyPr wrap="square" lIns="0" tIns="0" rIns="0" bIns="0" rtlCol="0">
            <a:spAutoFit/>
          </a:bodyPr>
          <a:lstStyle/>
          <a:p>
            <a:r>
              <a:rPr lang="sv-SE" sz="1000" b="1" dirty="0"/>
              <a:t>1. Ny bild,</a:t>
            </a:r>
            <a:r>
              <a:rPr lang="sv-SE" sz="1000" dirty="0"/>
              <a:t> visar samtliga layoutsidor. </a:t>
            </a:r>
          </a:p>
        </p:txBody>
      </p:sp>
      <p:sp>
        <p:nvSpPr>
          <p:cNvPr id="14" name="textruta 13">
            <a:extLst>
              <a:ext uri="{FF2B5EF4-FFF2-40B4-BE49-F238E27FC236}">
                <a16:creationId xmlns:a16="http://schemas.microsoft.com/office/drawing/2014/main" id="{C5C256DC-4F96-40DC-A6D2-AD71A6A7620F}"/>
              </a:ext>
            </a:extLst>
          </p:cNvPr>
          <p:cNvSpPr txBox="1"/>
          <p:nvPr/>
        </p:nvSpPr>
        <p:spPr>
          <a:xfrm>
            <a:off x="1593857" y="2145047"/>
            <a:ext cx="993420" cy="474398"/>
          </a:xfrm>
          <a:prstGeom prst="rect">
            <a:avLst/>
          </a:prstGeom>
          <a:noFill/>
        </p:spPr>
        <p:txBody>
          <a:bodyPr wrap="square" lIns="0" tIns="0" rIns="0" bIns="0" rtlCol="0">
            <a:spAutoFit/>
          </a:bodyPr>
          <a:lstStyle/>
          <a:p>
            <a:r>
              <a:rPr lang="sv-SE" sz="1000" b="1" dirty="0"/>
              <a:t>2. Layout,</a:t>
            </a:r>
            <a:r>
              <a:rPr lang="sv-SE" sz="1000" dirty="0"/>
              <a:t> byter befintlig sidas utseende.</a:t>
            </a:r>
          </a:p>
        </p:txBody>
      </p:sp>
      <p:cxnSp>
        <p:nvCxnSpPr>
          <p:cNvPr id="18" name="Rak pilkoppling 17">
            <a:extLst>
              <a:ext uri="{FF2B5EF4-FFF2-40B4-BE49-F238E27FC236}">
                <a16:creationId xmlns:a16="http://schemas.microsoft.com/office/drawing/2014/main" id="{3BCA836B-023E-4BC7-9C75-7CA894166312}"/>
              </a:ext>
              <a:ext uri="{C183D7F6-B498-43B3-948B-1728B52AA6E4}">
                <adec:decorative xmlns:adec="http://schemas.microsoft.com/office/drawing/2017/decorative" val="1"/>
              </a:ext>
            </a:extLst>
          </p:cNvPr>
          <p:cNvCxnSpPr>
            <a:cxnSpLocks/>
          </p:cNvCxnSpPr>
          <p:nvPr/>
        </p:nvCxnSpPr>
        <p:spPr>
          <a:xfrm rot="5400000">
            <a:off x="811042" y="2941228"/>
            <a:ext cx="328827" cy="1"/>
          </a:xfrm>
          <a:prstGeom prst="straightConnector1">
            <a:avLst/>
          </a:prstGeom>
          <a:ln w="95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8" name="Rak pilkoppling 21">
            <a:extLst>
              <a:ext uri="{FF2B5EF4-FFF2-40B4-BE49-F238E27FC236}">
                <a16:creationId xmlns:a16="http://schemas.microsoft.com/office/drawing/2014/main" id="{62180C3F-D0BE-4FE0-932E-C9E175F4B174}"/>
              </a:ext>
              <a:ext uri="{C183D7F6-B498-43B3-948B-1728B52AA6E4}">
                <adec:decorative xmlns:adec="http://schemas.microsoft.com/office/drawing/2017/decorative" val="1"/>
              </a:ext>
            </a:extLst>
          </p:cNvPr>
          <p:cNvCxnSpPr>
            <a:cxnSpLocks/>
          </p:cNvCxnSpPr>
          <p:nvPr/>
        </p:nvCxnSpPr>
        <p:spPr>
          <a:xfrm>
            <a:off x="1771633" y="2665341"/>
            <a:ext cx="1" cy="440301"/>
          </a:xfrm>
          <a:prstGeom prst="straightConnector1">
            <a:avLst/>
          </a:prstGeom>
          <a:ln w="95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11" name="Bildobjekt 10" descr="Instruktionsbild om hur man skapar en ny bild, byter layout och återställer till ursprungligt utseende">
            <a:extLst>
              <a:ext uri="{FF2B5EF4-FFF2-40B4-BE49-F238E27FC236}">
                <a16:creationId xmlns:a16="http://schemas.microsoft.com/office/drawing/2014/main" id="{D43DA4F3-1945-4981-9FC6-C311CD7A05E5}"/>
              </a:ext>
            </a:extLst>
          </p:cNvPr>
          <p:cNvPicPr>
            <a:picLocks noChangeAspect="1"/>
          </p:cNvPicPr>
          <p:nvPr/>
        </p:nvPicPr>
        <p:blipFill rotWithShape="1">
          <a:blip r:embed="rId3"/>
          <a:srcRect r="3458" b="-3285"/>
          <a:stretch/>
        </p:blipFill>
        <p:spPr>
          <a:xfrm>
            <a:off x="680790" y="3151538"/>
            <a:ext cx="1593069" cy="824671"/>
          </a:xfrm>
          <a:prstGeom prst="rect">
            <a:avLst/>
          </a:prstGeom>
          <a:ln>
            <a:solidFill>
              <a:schemeClr val="tx1">
                <a:lumMod val="50000"/>
                <a:lumOff val="50000"/>
              </a:schemeClr>
            </a:solidFill>
          </a:ln>
        </p:spPr>
      </p:pic>
      <p:cxnSp>
        <p:nvCxnSpPr>
          <p:cNvPr id="36" name="Koppling: vinklad 23">
            <a:extLst>
              <a:ext uri="{FF2B5EF4-FFF2-40B4-BE49-F238E27FC236}">
                <a16:creationId xmlns:a16="http://schemas.microsoft.com/office/drawing/2014/main" id="{F367D5D3-0A61-4F48-85EA-9710CDE92011}"/>
              </a:ext>
              <a:ext uri="{C183D7F6-B498-43B3-948B-1728B52AA6E4}">
                <adec:decorative xmlns:adec="http://schemas.microsoft.com/office/drawing/2017/decorative" val="1"/>
              </a:ext>
            </a:extLst>
          </p:cNvPr>
          <p:cNvCxnSpPr>
            <a:cxnSpLocks/>
            <a:stCxn id="15" idx="3"/>
          </p:cNvCxnSpPr>
          <p:nvPr/>
        </p:nvCxnSpPr>
        <p:spPr>
          <a:xfrm flipH="1" flipV="1">
            <a:off x="2221847" y="3486212"/>
            <a:ext cx="178732" cy="938472"/>
          </a:xfrm>
          <a:prstGeom prst="bentConnector4">
            <a:avLst>
              <a:gd name="adj1" fmla="val -54814"/>
              <a:gd name="adj2" fmla="val 100036"/>
            </a:avLst>
          </a:prstGeom>
          <a:ln w="95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86C19780-D3F9-4DC8-BEE5-DBBBD46D89D7}"/>
              </a:ext>
            </a:extLst>
          </p:cNvPr>
          <p:cNvSpPr txBox="1"/>
          <p:nvPr/>
        </p:nvSpPr>
        <p:spPr>
          <a:xfrm>
            <a:off x="683900" y="4116907"/>
            <a:ext cx="1716679" cy="615553"/>
          </a:xfrm>
          <a:prstGeom prst="rect">
            <a:avLst/>
          </a:prstGeom>
          <a:noFill/>
        </p:spPr>
        <p:txBody>
          <a:bodyPr wrap="square" lIns="0" tIns="0" rIns="0" bIns="0" rtlCol="0">
            <a:noAutofit/>
          </a:bodyPr>
          <a:lstStyle/>
          <a:p>
            <a:r>
              <a:rPr lang="sv-SE" sz="1000" b="1" dirty="0"/>
              <a:t>3. Återställ,</a:t>
            </a:r>
            <a:r>
              <a:rPr lang="sv-SE" sz="1000" dirty="0"/>
              <a:t> bilden visas i ursprungligt utseende. Används tex. för att få tillbaka punktlista om man tagit bort punkten. </a:t>
            </a:r>
          </a:p>
        </p:txBody>
      </p:sp>
      <p:sp>
        <p:nvSpPr>
          <p:cNvPr id="29" name="textruta 28">
            <a:extLst>
              <a:ext uri="{FF2B5EF4-FFF2-40B4-BE49-F238E27FC236}">
                <a16:creationId xmlns:a16="http://schemas.microsoft.com/office/drawing/2014/main" id="{85E29252-3166-46A7-B046-A3B89DE6A4DE}"/>
              </a:ext>
            </a:extLst>
          </p:cNvPr>
          <p:cNvSpPr txBox="1"/>
          <p:nvPr/>
        </p:nvSpPr>
        <p:spPr>
          <a:xfrm>
            <a:off x="2764157" y="2145047"/>
            <a:ext cx="1797834" cy="153888"/>
          </a:xfrm>
          <a:prstGeom prst="rect">
            <a:avLst/>
          </a:prstGeom>
          <a:noFill/>
        </p:spPr>
        <p:txBody>
          <a:bodyPr wrap="square" lIns="0" tIns="0" rIns="0" bIns="0" rtlCol="0">
            <a:spAutoFit/>
          </a:bodyPr>
          <a:lstStyle/>
          <a:p>
            <a:r>
              <a:rPr lang="sv-SE" sz="1000" dirty="0"/>
              <a:t>Befintliga layouter i mallen</a:t>
            </a:r>
          </a:p>
        </p:txBody>
      </p:sp>
      <p:pic>
        <p:nvPicPr>
          <p:cNvPr id="10" name="Bildobjekt 9" descr="Bild på de olika bildlayouterna du kan välja på">
            <a:extLst>
              <a:ext uri="{FF2B5EF4-FFF2-40B4-BE49-F238E27FC236}">
                <a16:creationId xmlns:a16="http://schemas.microsoft.com/office/drawing/2014/main" id="{CB3399C1-5395-4814-8BE8-49A241D4AABF}"/>
              </a:ext>
            </a:extLst>
          </p:cNvPr>
          <p:cNvPicPr>
            <a:picLocks noChangeAspect="1"/>
          </p:cNvPicPr>
          <p:nvPr/>
        </p:nvPicPr>
        <p:blipFill rotWithShape="1">
          <a:blip r:embed="rId4">
            <a:extLst>
              <a:ext uri="{28A0092B-C50C-407E-A947-70E740481C1C}">
                <a14:useLocalDpi xmlns:a14="http://schemas.microsoft.com/office/drawing/2010/main" val="0"/>
              </a:ext>
            </a:extLst>
          </a:blip>
          <a:srcRect t="410"/>
          <a:stretch/>
        </p:blipFill>
        <p:spPr>
          <a:xfrm>
            <a:off x="2778377" y="2476499"/>
            <a:ext cx="1716673" cy="2481225"/>
          </a:xfrm>
          <a:prstGeom prst="rect">
            <a:avLst/>
          </a:prstGeom>
          <a:ln>
            <a:solidFill>
              <a:schemeClr val="tx1">
                <a:lumMod val="50000"/>
                <a:lumOff val="50000"/>
              </a:schemeClr>
            </a:solidFill>
          </a:ln>
        </p:spPr>
      </p:pic>
      <p:sp>
        <p:nvSpPr>
          <p:cNvPr id="5" name="Rektangel 4">
            <a:extLst>
              <a:ext uri="{FF2B5EF4-FFF2-40B4-BE49-F238E27FC236}">
                <a16:creationId xmlns:a16="http://schemas.microsoft.com/office/drawing/2014/main" id="{2C0C9CFA-530A-4F39-92FE-6E1CFE0DC715}"/>
              </a:ext>
              <a:ext uri="{C183D7F6-B498-43B3-948B-1728B52AA6E4}">
                <adec:decorative xmlns:adec="http://schemas.microsoft.com/office/drawing/2017/decorative" val="1"/>
              </a:ext>
            </a:extLst>
          </p:cNvPr>
          <p:cNvSpPr/>
          <p:nvPr/>
        </p:nvSpPr>
        <p:spPr>
          <a:xfrm>
            <a:off x="2785520" y="2576514"/>
            <a:ext cx="815643" cy="32385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cxnSp>
        <p:nvCxnSpPr>
          <p:cNvPr id="8" name="Rak koppling 7">
            <a:extLst>
              <a:ext uri="{FF2B5EF4-FFF2-40B4-BE49-F238E27FC236}">
                <a16:creationId xmlns:a16="http://schemas.microsoft.com/office/drawing/2014/main" id="{0B435380-C602-411C-B21D-AE0CE3F78802}"/>
              </a:ext>
              <a:ext uri="{C183D7F6-B498-43B3-948B-1728B52AA6E4}">
                <adec:decorative xmlns:adec="http://schemas.microsoft.com/office/drawing/2017/decorative" val="1"/>
              </a:ext>
            </a:extLst>
          </p:cNvPr>
          <p:cNvCxnSpPr>
            <a:cxnSpLocks/>
            <a:stCxn id="5" idx="3"/>
          </p:cNvCxnSpPr>
          <p:nvPr/>
        </p:nvCxnSpPr>
        <p:spPr>
          <a:xfrm>
            <a:off x="3601163" y="2738439"/>
            <a:ext cx="960828"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4" name="Rak koppling 43">
            <a:extLst>
              <a:ext uri="{FF2B5EF4-FFF2-40B4-BE49-F238E27FC236}">
                <a16:creationId xmlns:a16="http://schemas.microsoft.com/office/drawing/2014/main" id="{E6712E7F-BD01-4DD9-BBBC-1D8322428C86}"/>
              </a:ext>
              <a:ext uri="{C183D7F6-B498-43B3-948B-1728B52AA6E4}">
                <adec:decorative xmlns:adec="http://schemas.microsoft.com/office/drawing/2017/decorative" val="1"/>
              </a:ext>
            </a:extLst>
          </p:cNvPr>
          <p:cNvCxnSpPr>
            <a:stCxn id="38" idx="3"/>
          </p:cNvCxnSpPr>
          <p:nvPr/>
        </p:nvCxnSpPr>
        <p:spPr>
          <a:xfrm>
            <a:off x="4433359" y="3473512"/>
            <a:ext cx="12863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8" name="Rektangel 37">
            <a:extLst>
              <a:ext uri="{FF2B5EF4-FFF2-40B4-BE49-F238E27FC236}">
                <a16:creationId xmlns:a16="http://schemas.microsoft.com/office/drawing/2014/main" id="{B9D47799-D6D7-42C6-866F-0433578727EF}"/>
              </a:ext>
              <a:ext uri="{C183D7F6-B498-43B3-948B-1728B52AA6E4}">
                <adec:decorative xmlns:adec="http://schemas.microsoft.com/office/drawing/2017/decorative" val="1"/>
              </a:ext>
            </a:extLst>
          </p:cNvPr>
          <p:cNvSpPr/>
          <p:nvPr/>
        </p:nvSpPr>
        <p:spPr>
          <a:xfrm>
            <a:off x="4017421" y="3311587"/>
            <a:ext cx="415938" cy="32385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cxnSp>
        <p:nvCxnSpPr>
          <p:cNvPr id="42" name="Rak koppling 41">
            <a:extLst>
              <a:ext uri="{FF2B5EF4-FFF2-40B4-BE49-F238E27FC236}">
                <a16:creationId xmlns:a16="http://schemas.microsoft.com/office/drawing/2014/main" id="{1882478F-510C-4767-8360-B13853E4C6D3}"/>
              </a:ext>
              <a:ext uri="{C183D7F6-B498-43B3-948B-1728B52AA6E4}">
                <adec:decorative xmlns:adec="http://schemas.microsoft.com/office/drawing/2017/decorative" val="1"/>
              </a:ext>
            </a:extLst>
          </p:cNvPr>
          <p:cNvCxnSpPr>
            <a:cxnSpLocks/>
          </p:cNvCxnSpPr>
          <p:nvPr/>
        </p:nvCxnSpPr>
        <p:spPr>
          <a:xfrm>
            <a:off x="3601163" y="3976209"/>
            <a:ext cx="960828"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2" name="Rektangel 31">
            <a:extLst>
              <a:ext uri="{FF2B5EF4-FFF2-40B4-BE49-F238E27FC236}">
                <a16:creationId xmlns:a16="http://schemas.microsoft.com/office/drawing/2014/main" id="{1713B474-7BB0-4A84-8507-62D035E1F1B5}"/>
              </a:ext>
              <a:ext uri="{C183D7F6-B498-43B3-948B-1728B52AA6E4}">
                <adec:decorative xmlns:adec="http://schemas.microsoft.com/office/drawing/2017/decorative" val="1"/>
              </a:ext>
            </a:extLst>
          </p:cNvPr>
          <p:cNvSpPr/>
          <p:nvPr/>
        </p:nvSpPr>
        <p:spPr>
          <a:xfrm>
            <a:off x="2785520" y="3814284"/>
            <a:ext cx="815643" cy="32385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cxnSp>
        <p:nvCxnSpPr>
          <p:cNvPr id="45" name="Rak koppling 44">
            <a:extLst>
              <a:ext uri="{FF2B5EF4-FFF2-40B4-BE49-F238E27FC236}">
                <a16:creationId xmlns:a16="http://schemas.microsoft.com/office/drawing/2014/main" id="{BE0A04AF-4749-4679-B1E5-8349938384D1}"/>
              </a:ext>
              <a:ext uri="{C183D7F6-B498-43B3-948B-1728B52AA6E4}">
                <adec:decorative xmlns:adec="http://schemas.microsoft.com/office/drawing/2017/decorative" val="1"/>
              </a:ext>
            </a:extLst>
          </p:cNvPr>
          <p:cNvCxnSpPr/>
          <p:nvPr/>
        </p:nvCxnSpPr>
        <p:spPr>
          <a:xfrm>
            <a:off x="4433359" y="4717403"/>
            <a:ext cx="12863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9" name="Rektangel 38">
            <a:extLst>
              <a:ext uri="{FF2B5EF4-FFF2-40B4-BE49-F238E27FC236}">
                <a16:creationId xmlns:a16="http://schemas.microsoft.com/office/drawing/2014/main" id="{29D75B2E-2E9C-4202-9CF6-B30E1349EB2C}"/>
              </a:ext>
              <a:ext uri="{C183D7F6-B498-43B3-948B-1728B52AA6E4}">
                <adec:decorative xmlns:adec="http://schemas.microsoft.com/office/drawing/2017/decorative" val="1"/>
              </a:ext>
            </a:extLst>
          </p:cNvPr>
          <p:cNvSpPr/>
          <p:nvPr/>
        </p:nvSpPr>
        <p:spPr>
          <a:xfrm>
            <a:off x="4017421" y="4544304"/>
            <a:ext cx="415938" cy="32385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cxnSp>
        <p:nvCxnSpPr>
          <p:cNvPr id="47" name="Rak koppling 46">
            <a:extLst>
              <a:ext uri="{FF2B5EF4-FFF2-40B4-BE49-F238E27FC236}">
                <a16:creationId xmlns:a16="http://schemas.microsoft.com/office/drawing/2014/main" id="{33B1F534-1390-4969-BE1A-CEBA06320F9F}"/>
              </a:ext>
              <a:ext uri="{C183D7F6-B498-43B3-948B-1728B52AA6E4}">
                <adec:decorative xmlns:adec="http://schemas.microsoft.com/office/drawing/2017/decorative" val="1"/>
              </a:ext>
            </a:extLst>
          </p:cNvPr>
          <p:cNvCxnSpPr/>
          <p:nvPr/>
        </p:nvCxnSpPr>
        <p:spPr>
          <a:xfrm>
            <a:off x="4561991" y="2738439"/>
            <a:ext cx="0" cy="197896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Rak koppling 50">
            <a:extLst>
              <a:ext uri="{FF2B5EF4-FFF2-40B4-BE49-F238E27FC236}">
                <a16:creationId xmlns:a16="http://schemas.microsoft.com/office/drawing/2014/main" id="{4F25DD9A-FEDA-4A51-AFE8-D6AAAE13B0C5}"/>
              </a:ext>
              <a:ext uri="{C183D7F6-B498-43B3-948B-1728B52AA6E4}">
                <adec:decorative xmlns:adec="http://schemas.microsoft.com/office/drawing/2017/decorative" val="1"/>
              </a:ext>
            </a:extLst>
          </p:cNvPr>
          <p:cNvCxnSpPr>
            <a:stCxn id="40" idx="1"/>
          </p:cNvCxnSpPr>
          <p:nvPr/>
        </p:nvCxnSpPr>
        <p:spPr>
          <a:xfrm flipH="1">
            <a:off x="4561989" y="3727921"/>
            <a:ext cx="13902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40" name="textruta 39">
            <a:extLst>
              <a:ext uri="{FF2B5EF4-FFF2-40B4-BE49-F238E27FC236}">
                <a16:creationId xmlns:a16="http://schemas.microsoft.com/office/drawing/2014/main" id="{6C231728-DBED-461A-828B-60F6B56FF698}"/>
              </a:ext>
            </a:extLst>
          </p:cNvPr>
          <p:cNvSpPr txBox="1"/>
          <p:nvPr/>
        </p:nvSpPr>
        <p:spPr>
          <a:xfrm>
            <a:off x="4701018" y="3112368"/>
            <a:ext cx="1685219" cy="1231106"/>
          </a:xfrm>
          <a:prstGeom prst="rect">
            <a:avLst/>
          </a:prstGeom>
          <a:noFill/>
        </p:spPr>
        <p:txBody>
          <a:bodyPr wrap="square" lIns="0" tIns="0" rIns="0" bIns="0" rtlCol="0">
            <a:spAutoFit/>
          </a:bodyPr>
          <a:lstStyle/>
          <a:p>
            <a:r>
              <a:rPr lang="sv-SE" sz="1000" dirty="0"/>
              <a:t>Layouterna Rubrikbild, Agenda och Avslut ska endast användas för dessa ändamål. Det vill säga Rubrikbild som </a:t>
            </a:r>
            <a:r>
              <a:rPr lang="sv-SE" sz="1000" dirty="0" err="1"/>
              <a:t>startbild</a:t>
            </a:r>
            <a:r>
              <a:rPr lang="sv-SE" sz="1000" dirty="0"/>
              <a:t>, Agenda för agenda för presentationen och avslut som slutbild i presentationen.</a:t>
            </a:r>
          </a:p>
        </p:txBody>
      </p:sp>
      <p:sp>
        <p:nvSpPr>
          <p:cNvPr id="21" name="textruta 20">
            <a:extLst>
              <a:ext uri="{FF2B5EF4-FFF2-40B4-BE49-F238E27FC236}">
                <a16:creationId xmlns:a16="http://schemas.microsoft.com/office/drawing/2014/main" id="{6C64B800-F9F1-4C2E-B330-B005F74760AE}"/>
              </a:ext>
            </a:extLst>
          </p:cNvPr>
          <p:cNvSpPr txBox="1"/>
          <p:nvPr/>
        </p:nvSpPr>
        <p:spPr>
          <a:xfrm>
            <a:off x="6541836" y="1821024"/>
            <a:ext cx="1084414" cy="215444"/>
          </a:xfrm>
          <a:prstGeom prst="rect">
            <a:avLst/>
          </a:prstGeom>
          <a:noFill/>
        </p:spPr>
        <p:txBody>
          <a:bodyPr wrap="square" lIns="0" tIns="0" rIns="0" bIns="0" rtlCol="0">
            <a:spAutoFit/>
          </a:bodyPr>
          <a:lstStyle/>
          <a:p>
            <a:r>
              <a:rPr lang="sv-SE" sz="1400" dirty="0">
                <a:latin typeface="+mj-lt"/>
              </a:rPr>
              <a:t>Temafärger</a:t>
            </a:r>
          </a:p>
        </p:txBody>
      </p:sp>
      <p:sp>
        <p:nvSpPr>
          <p:cNvPr id="20" name="textruta 19">
            <a:extLst>
              <a:ext uri="{FF2B5EF4-FFF2-40B4-BE49-F238E27FC236}">
                <a16:creationId xmlns:a16="http://schemas.microsoft.com/office/drawing/2014/main" id="{1BC0E8CA-0B48-49E0-97C5-331674E9C905}"/>
              </a:ext>
            </a:extLst>
          </p:cNvPr>
          <p:cNvSpPr txBox="1"/>
          <p:nvPr/>
        </p:nvSpPr>
        <p:spPr>
          <a:xfrm>
            <a:off x="6541836" y="2145047"/>
            <a:ext cx="1532121" cy="474398"/>
          </a:xfrm>
          <a:prstGeom prst="rect">
            <a:avLst/>
          </a:prstGeom>
          <a:noFill/>
        </p:spPr>
        <p:txBody>
          <a:bodyPr wrap="square" lIns="0" tIns="0" rIns="0" bIns="0" rtlCol="0">
            <a:spAutoFit/>
          </a:bodyPr>
          <a:lstStyle/>
          <a:p>
            <a:r>
              <a:rPr lang="sv-SE" sz="1000" dirty="0"/>
              <a:t>Objekt färgsätts med de</a:t>
            </a:r>
            <a:r>
              <a:rPr lang="sv-SE" sz="1000" b="1" dirty="0"/>
              <a:t> </a:t>
            </a:r>
            <a:r>
              <a:rPr lang="sv-SE" sz="1000" dirty="0"/>
              <a:t>inringade färgerna som följer er grafiska profil.</a:t>
            </a:r>
          </a:p>
        </p:txBody>
      </p:sp>
      <p:grpSp>
        <p:nvGrpSpPr>
          <p:cNvPr id="30" name="Grupp 50" descr="Bild med temafärger som är anpassade för kommunens grafiska profil.">
            <a:extLst>
              <a:ext uri="{FF2B5EF4-FFF2-40B4-BE49-F238E27FC236}">
                <a16:creationId xmlns:a16="http://schemas.microsoft.com/office/drawing/2014/main" id="{E474DBE3-DDBA-4242-8F3D-BD39281F1895}"/>
              </a:ext>
            </a:extLst>
          </p:cNvPr>
          <p:cNvGrpSpPr/>
          <p:nvPr/>
        </p:nvGrpSpPr>
        <p:grpSpPr>
          <a:xfrm>
            <a:off x="6554294" y="2728024"/>
            <a:ext cx="1903304" cy="3125206"/>
            <a:chOff x="6154238" y="2634097"/>
            <a:chExt cx="1550152" cy="2545330"/>
          </a:xfrm>
        </p:grpSpPr>
        <p:pic>
          <p:nvPicPr>
            <p:cNvPr id="31" name="Bildobjekt 26">
              <a:extLst>
                <a:ext uri="{FF2B5EF4-FFF2-40B4-BE49-F238E27FC236}">
                  <a16:creationId xmlns:a16="http://schemas.microsoft.com/office/drawing/2014/main" id="{A4E54A54-475C-43AB-89E1-3182554F6687}"/>
                </a:ext>
              </a:extLst>
            </p:cNvPr>
            <p:cNvPicPr>
              <a:picLocks noChangeAspect="1"/>
            </p:cNvPicPr>
            <p:nvPr/>
          </p:nvPicPr>
          <p:blipFill rotWithShape="1">
            <a:blip r:embed="rId5">
              <a:extLst>
                <a:ext uri="{28A0092B-C50C-407E-A947-70E740481C1C}">
                  <a14:useLocalDpi xmlns:a14="http://schemas.microsoft.com/office/drawing/2010/main" val="0"/>
                </a:ext>
              </a:extLst>
            </a:blip>
            <a:srcRect l="386" r="1553"/>
            <a:stretch/>
          </p:blipFill>
          <p:spPr>
            <a:xfrm>
              <a:off x="6154238" y="2634097"/>
              <a:ext cx="1550152" cy="2545330"/>
            </a:xfrm>
            <a:prstGeom prst="rect">
              <a:avLst/>
            </a:prstGeom>
            <a:ln>
              <a:solidFill>
                <a:schemeClr val="tx1">
                  <a:lumMod val="50000"/>
                  <a:lumOff val="50000"/>
                </a:schemeClr>
              </a:solidFill>
            </a:ln>
          </p:spPr>
        </p:pic>
        <p:grpSp>
          <p:nvGrpSpPr>
            <p:cNvPr id="33" name="Grupp 14">
              <a:extLst>
                <a:ext uri="{FF2B5EF4-FFF2-40B4-BE49-F238E27FC236}">
                  <a16:creationId xmlns:a16="http://schemas.microsoft.com/office/drawing/2014/main" id="{7A07B40C-3C9A-4EC2-B762-1B7DF0198558}"/>
                </a:ext>
              </a:extLst>
            </p:cNvPr>
            <p:cNvGrpSpPr/>
            <p:nvPr/>
          </p:nvGrpSpPr>
          <p:grpSpPr>
            <a:xfrm>
              <a:off x="6166496" y="4085240"/>
              <a:ext cx="1537893" cy="234562"/>
              <a:chOff x="5191918" y="5389717"/>
              <a:chExt cx="1807898" cy="266283"/>
            </a:xfrm>
          </p:grpSpPr>
          <p:sp>
            <p:nvSpPr>
              <p:cNvPr id="34" name="TextBox 43">
                <a:extLst>
                  <a:ext uri="{FF2B5EF4-FFF2-40B4-BE49-F238E27FC236}">
                    <a16:creationId xmlns:a16="http://schemas.microsoft.com/office/drawing/2014/main" id="{7B81A1AC-F9CE-437D-AACC-BDE6FC9C7FDA}"/>
                  </a:ext>
                </a:extLst>
              </p:cNvPr>
              <p:cNvSpPr txBox="1"/>
              <p:nvPr/>
            </p:nvSpPr>
            <p:spPr>
              <a:xfrm>
                <a:off x="5191918" y="5402433"/>
                <a:ext cx="1807898" cy="246394"/>
              </a:xfrm>
              <a:prstGeom prst="rect">
                <a:avLst/>
              </a:prstGeom>
              <a:solidFill>
                <a:srgbClr val="FFFFFF">
                  <a:alpha val="85000"/>
                </a:srgbClr>
              </a:solidFill>
            </p:spPr>
            <p:txBody>
              <a:bodyPr wrap="square" lIns="360000" tIns="0" rIns="0" bIns="0" rtlCol="0" anchor="ctr" anchorCtr="0">
                <a:noAutofit/>
              </a:bodyPr>
              <a:lstStyle/>
              <a:p>
                <a:pPr>
                  <a:lnSpc>
                    <a:spcPct val="80000"/>
                  </a:lnSpc>
                </a:pPr>
                <a:r>
                  <a:rPr lang="sv-SE" sz="1000" b="1" dirty="0">
                    <a:solidFill>
                      <a:srgbClr val="FF0000"/>
                    </a:solidFill>
                  </a:rPr>
                  <a:t>Använd inte de inbyggda standardfärgerna. </a:t>
                </a:r>
              </a:p>
            </p:txBody>
          </p:sp>
          <p:sp>
            <p:nvSpPr>
              <p:cNvPr id="35" name="&quot;Not Allowed&quot; Symbol 44">
                <a:extLst>
                  <a:ext uri="{FF2B5EF4-FFF2-40B4-BE49-F238E27FC236}">
                    <a16:creationId xmlns:a16="http://schemas.microsoft.com/office/drawing/2014/main" id="{0C888F55-6228-4B6C-A205-9AB34909BD5C}"/>
                  </a:ext>
                  <a:ext uri="{C183D7F6-B498-43B3-948B-1728B52AA6E4}">
                    <adec:decorative xmlns:adec="http://schemas.microsoft.com/office/drawing/2017/decorative" val="1"/>
                  </a:ext>
                </a:extLst>
              </p:cNvPr>
              <p:cNvSpPr/>
              <p:nvPr/>
            </p:nvSpPr>
            <p:spPr>
              <a:xfrm>
                <a:off x="5226368" y="5389717"/>
                <a:ext cx="275744" cy="266283"/>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sv-SE" sz="800" dirty="0">
                  <a:solidFill>
                    <a:schemeClr val="tx1"/>
                  </a:solidFill>
                </a:endParaRPr>
              </a:p>
            </p:txBody>
          </p:sp>
        </p:grpSp>
      </p:grpSp>
      <p:sp>
        <p:nvSpPr>
          <p:cNvPr id="37" name="Rectangle: Rounded Corners 52">
            <a:extLst>
              <a:ext uri="{FF2B5EF4-FFF2-40B4-BE49-F238E27FC236}">
                <a16:creationId xmlns:a16="http://schemas.microsoft.com/office/drawing/2014/main" id="{5AEC9D3C-93BF-4012-9B05-820C72B7E187}"/>
              </a:ext>
              <a:ext uri="{C183D7F6-B498-43B3-948B-1728B52AA6E4}">
                <adec:decorative xmlns:adec="http://schemas.microsoft.com/office/drawing/2017/decorative" val="1"/>
              </a:ext>
            </a:extLst>
          </p:cNvPr>
          <p:cNvSpPr/>
          <p:nvPr/>
        </p:nvSpPr>
        <p:spPr>
          <a:xfrm>
            <a:off x="6554292" y="3059667"/>
            <a:ext cx="1903304" cy="215445"/>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sv-SE" sz="1000" dirty="0"/>
          </a:p>
        </p:txBody>
      </p:sp>
      <p:sp>
        <p:nvSpPr>
          <p:cNvPr id="27" name="textruta 26">
            <a:extLst>
              <a:ext uri="{FF2B5EF4-FFF2-40B4-BE49-F238E27FC236}">
                <a16:creationId xmlns:a16="http://schemas.microsoft.com/office/drawing/2014/main" id="{9E8907B0-95C5-4B76-BAC3-A6E7F1DF61AD}"/>
              </a:ext>
            </a:extLst>
          </p:cNvPr>
          <p:cNvSpPr txBox="1"/>
          <p:nvPr/>
        </p:nvSpPr>
        <p:spPr>
          <a:xfrm>
            <a:off x="8674519" y="1821024"/>
            <a:ext cx="1658012" cy="215444"/>
          </a:xfrm>
          <a:prstGeom prst="rect">
            <a:avLst/>
          </a:prstGeom>
          <a:noFill/>
        </p:spPr>
        <p:txBody>
          <a:bodyPr wrap="square" lIns="0" tIns="0" rIns="0" bIns="0" rtlCol="0">
            <a:spAutoFit/>
          </a:bodyPr>
          <a:lstStyle/>
          <a:p>
            <a:r>
              <a:rPr lang="sv-SE" sz="1400" dirty="0">
                <a:latin typeface="+mj-lt"/>
              </a:rPr>
              <a:t>Sidhuvud och sidfot</a:t>
            </a:r>
          </a:p>
        </p:txBody>
      </p:sp>
      <p:sp>
        <p:nvSpPr>
          <p:cNvPr id="22" name="textruta 21">
            <a:extLst>
              <a:ext uri="{FF2B5EF4-FFF2-40B4-BE49-F238E27FC236}">
                <a16:creationId xmlns:a16="http://schemas.microsoft.com/office/drawing/2014/main" id="{0143A882-E6F0-4045-A9E8-6CD820DF0EAA}"/>
              </a:ext>
            </a:extLst>
          </p:cNvPr>
          <p:cNvSpPr txBox="1"/>
          <p:nvPr/>
        </p:nvSpPr>
        <p:spPr>
          <a:xfrm>
            <a:off x="8674519" y="2145047"/>
            <a:ext cx="2398767" cy="923330"/>
          </a:xfrm>
          <a:prstGeom prst="rect">
            <a:avLst/>
          </a:prstGeom>
          <a:noFill/>
        </p:spPr>
        <p:txBody>
          <a:bodyPr wrap="square" lIns="0" tIns="0" rIns="0" bIns="0" rtlCol="0">
            <a:spAutoFit/>
          </a:bodyPr>
          <a:lstStyle/>
          <a:p>
            <a:r>
              <a:rPr lang="sv-SE" sz="1000" dirty="0"/>
              <a:t>Under fliken </a:t>
            </a:r>
            <a:r>
              <a:rPr lang="sv-SE" sz="1000" b="1" dirty="0"/>
              <a:t>Infoga</a:t>
            </a:r>
            <a:r>
              <a:rPr lang="sv-SE" sz="1000" dirty="0"/>
              <a:t> välj </a:t>
            </a:r>
            <a:r>
              <a:rPr lang="sv-SE" sz="1000" b="1" dirty="0"/>
              <a:t>Sidhuvud och sidfot</a:t>
            </a:r>
            <a:r>
              <a:rPr lang="sv-SE" sz="1000" dirty="0"/>
              <a:t>. Ändra i dialogen som du önskar och klicka på knappen </a:t>
            </a:r>
            <a:r>
              <a:rPr lang="sv-SE" sz="1000" b="1" dirty="0"/>
              <a:t>Använd för alla </a:t>
            </a:r>
            <a:r>
              <a:rPr lang="sv-SE" sz="1000" dirty="0"/>
              <a:t>för att använda på samtliga sidor med sidfot i presentationen eller </a:t>
            </a:r>
            <a:r>
              <a:rPr lang="sv-SE" sz="1000" b="1" dirty="0"/>
              <a:t>Använd</a:t>
            </a:r>
            <a:r>
              <a:rPr lang="sv-SE" sz="1000" dirty="0"/>
              <a:t> om du endast vill ändra i den sidan du står på. </a:t>
            </a:r>
          </a:p>
        </p:txBody>
      </p:sp>
      <p:grpSp>
        <p:nvGrpSpPr>
          <p:cNvPr id="23" name="Grupp 22" descr="Bild med dialogruta angående sidfot och sidhuvud">
            <a:extLst>
              <a:ext uri="{FF2B5EF4-FFF2-40B4-BE49-F238E27FC236}">
                <a16:creationId xmlns:a16="http://schemas.microsoft.com/office/drawing/2014/main" id="{CDA8B716-498B-42C1-91C3-EA6691A5D263}"/>
              </a:ext>
            </a:extLst>
          </p:cNvPr>
          <p:cNvGrpSpPr/>
          <p:nvPr/>
        </p:nvGrpSpPr>
        <p:grpSpPr>
          <a:xfrm>
            <a:off x="8674518" y="3151538"/>
            <a:ext cx="2311021" cy="1472998"/>
            <a:chOff x="8222739" y="3382316"/>
            <a:chExt cx="3816000" cy="2432242"/>
          </a:xfrm>
        </p:grpSpPr>
        <p:pic>
          <p:nvPicPr>
            <p:cNvPr id="24" name="Bildobjekt 23">
              <a:extLst>
                <a:ext uri="{FF2B5EF4-FFF2-40B4-BE49-F238E27FC236}">
                  <a16:creationId xmlns:a16="http://schemas.microsoft.com/office/drawing/2014/main" id="{CAEFCF91-7EA7-4301-8A5F-9AE161285F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2739" y="3382316"/>
              <a:ext cx="3816000" cy="2432242"/>
            </a:xfrm>
            <a:prstGeom prst="rect">
              <a:avLst/>
            </a:prstGeom>
            <a:ln>
              <a:solidFill>
                <a:schemeClr val="tx1">
                  <a:lumMod val="50000"/>
                  <a:lumOff val="50000"/>
                </a:schemeClr>
              </a:solidFill>
            </a:ln>
          </p:spPr>
        </p:pic>
        <p:sp>
          <p:nvSpPr>
            <p:cNvPr id="25" name="Rektangel 24">
              <a:extLst>
                <a:ext uri="{FF2B5EF4-FFF2-40B4-BE49-F238E27FC236}">
                  <a16:creationId xmlns:a16="http://schemas.microsoft.com/office/drawing/2014/main" id="{476A92FF-CDE7-4E77-A069-B6DD364F86CC}"/>
                </a:ext>
              </a:extLst>
            </p:cNvPr>
            <p:cNvSpPr/>
            <p:nvPr/>
          </p:nvSpPr>
          <p:spPr>
            <a:xfrm>
              <a:off x="10759398" y="5643250"/>
              <a:ext cx="572545" cy="1172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p>
          </p:txBody>
        </p:sp>
      </p:grpSp>
      <p:sp>
        <p:nvSpPr>
          <p:cNvPr id="17" name="textruta 16">
            <a:extLst>
              <a:ext uri="{FF2B5EF4-FFF2-40B4-BE49-F238E27FC236}">
                <a16:creationId xmlns:a16="http://schemas.microsoft.com/office/drawing/2014/main" id="{CE23CED9-D514-4194-BF5E-5A6EE0BD088C}"/>
              </a:ext>
            </a:extLst>
          </p:cNvPr>
          <p:cNvSpPr txBox="1"/>
          <p:nvPr/>
        </p:nvSpPr>
        <p:spPr>
          <a:xfrm>
            <a:off x="8674519" y="4706229"/>
            <a:ext cx="1084414" cy="215444"/>
          </a:xfrm>
          <a:prstGeom prst="rect">
            <a:avLst/>
          </a:prstGeom>
          <a:noFill/>
        </p:spPr>
        <p:txBody>
          <a:bodyPr wrap="square" lIns="0" tIns="0" rIns="0" bIns="0" rtlCol="0">
            <a:spAutoFit/>
          </a:bodyPr>
          <a:lstStyle/>
          <a:p>
            <a:r>
              <a:rPr lang="sv-SE" sz="1400" dirty="0">
                <a:latin typeface="+mj-lt"/>
              </a:rPr>
              <a:t>Stödlinjer</a:t>
            </a:r>
          </a:p>
        </p:txBody>
      </p:sp>
      <p:sp>
        <p:nvSpPr>
          <p:cNvPr id="19" name="Rectangle 45">
            <a:extLst>
              <a:ext uri="{FF2B5EF4-FFF2-40B4-BE49-F238E27FC236}">
                <a16:creationId xmlns:a16="http://schemas.microsoft.com/office/drawing/2014/main" id="{EA51D0BB-DB13-4806-8568-84D969E544EB}"/>
              </a:ext>
            </a:extLst>
          </p:cNvPr>
          <p:cNvSpPr/>
          <p:nvPr/>
        </p:nvSpPr>
        <p:spPr>
          <a:xfrm>
            <a:off x="8674519" y="4962633"/>
            <a:ext cx="1882976" cy="959681"/>
          </a:xfrm>
          <a:prstGeom prst="rect">
            <a:avLst/>
          </a:prstGeom>
          <a:noFill/>
        </p:spPr>
        <p:txBody>
          <a:bodyPr wrap="square" lIns="0" tIns="0" rIns="0" bIns="36000" rtlCol="0">
            <a:spAutoFit/>
          </a:bodyPr>
          <a:lstStyle/>
          <a:p>
            <a:r>
              <a:rPr lang="sv-SE" sz="1000" dirty="0"/>
              <a:t>Kontrollera att objekt och text är placerade innanför sidans marginaler. För att visa marginaler och stödlinjer, klicka på </a:t>
            </a:r>
            <a:r>
              <a:rPr lang="sv-SE" sz="1000" b="1" dirty="0"/>
              <a:t>Visa</a:t>
            </a:r>
            <a:r>
              <a:rPr lang="sv-SE" sz="1000" dirty="0"/>
              <a:t> och kryssa i rutan </a:t>
            </a:r>
            <a:r>
              <a:rPr lang="sv-SE" sz="1000" b="1" dirty="0"/>
              <a:t>Stödlinjer</a:t>
            </a:r>
            <a:r>
              <a:rPr lang="sv-SE" sz="1000" dirty="0"/>
              <a:t> (eller tryck Alt + F9).</a:t>
            </a:r>
          </a:p>
        </p:txBody>
      </p:sp>
      <p:pic>
        <p:nvPicPr>
          <p:cNvPr id="16" name="Bildobjekt 15" descr="Bild med alternativ för linjal, rutnät och stödlinjer">
            <a:extLst>
              <a:ext uri="{FF2B5EF4-FFF2-40B4-BE49-F238E27FC236}">
                <a16:creationId xmlns:a16="http://schemas.microsoft.com/office/drawing/2014/main" id="{7F31C698-5703-4C5C-A175-3043F614AD9C}"/>
              </a:ext>
            </a:extLst>
          </p:cNvPr>
          <p:cNvPicPr>
            <a:picLocks noChangeAspect="1"/>
          </p:cNvPicPr>
          <p:nvPr/>
        </p:nvPicPr>
        <p:blipFill>
          <a:blip r:embed="rId7"/>
          <a:srcRect/>
          <a:stretch/>
        </p:blipFill>
        <p:spPr>
          <a:xfrm>
            <a:off x="10569603" y="4957724"/>
            <a:ext cx="930247" cy="532209"/>
          </a:xfrm>
          <a:prstGeom prst="rect">
            <a:avLst/>
          </a:prstGeom>
          <a:ln w="3175">
            <a:solidFill>
              <a:schemeClr val="tx1">
                <a:lumMod val="50000"/>
                <a:lumOff val="50000"/>
              </a:schemeClr>
            </a:solidFill>
          </a:ln>
        </p:spPr>
      </p:pic>
    </p:spTree>
    <p:extLst>
      <p:ext uri="{BB962C8B-B14F-4D97-AF65-F5344CB8AC3E}">
        <p14:creationId xmlns:p14="http://schemas.microsoft.com/office/powerpoint/2010/main" val="3341996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ubrik 1"/>
          <p:cNvSpPr>
            <a:spLocks noGrp="1"/>
          </p:cNvSpPr>
          <p:nvPr>
            <p:ph type="title"/>
          </p:nvPr>
        </p:nvSpPr>
        <p:spPr>
          <a:xfrm>
            <a:off x="676275" y="457200"/>
            <a:ext cx="10823575" cy="1119239"/>
          </a:xfrm>
        </p:spPr>
        <p:txBody>
          <a:bodyPr/>
          <a:lstStyle/>
          <a:p>
            <a:r>
              <a:rPr lang="sv-SE" dirty="0" err="1"/>
              <a:t>Hub</a:t>
            </a:r>
            <a:r>
              <a:rPr lang="sv-SE" dirty="0"/>
              <a:t> </a:t>
            </a:r>
            <a:r>
              <a:rPr lang="sv-SE" dirty="0" err="1"/>
              <a:t>of</a:t>
            </a:r>
            <a:r>
              <a:rPr lang="sv-SE" dirty="0"/>
              <a:t> </a:t>
            </a:r>
            <a:r>
              <a:rPr lang="sv-SE" dirty="0" err="1"/>
              <a:t>southern</a:t>
            </a:r>
            <a:r>
              <a:rPr lang="sv-SE" dirty="0"/>
              <a:t> Sweden </a:t>
            </a:r>
          </a:p>
        </p:txBody>
      </p:sp>
      <p:sp>
        <p:nvSpPr>
          <p:cNvPr id="5" name="Platshållare för datum 4"/>
          <p:cNvSpPr>
            <a:spLocks noGrp="1"/>
          </p:cNvSpPr>
          <p:nvPr>
            <p:ph type="dt" sz="half" idx="10"/>
          </p:nvPr>
        </p:nvSpPr>
        <p:spPr/>
        <p:txBody>
          <a:bodyPr/>
          <a:lstStyle/>
          <a:p>
            <a:fld id="{CCC4AA12-D718-4D8E-9884-27101C849E75}" type="datetime1">
              <a:rPr lang="sv-SE" smtClean="0"/>
              <a:t>2023-05-22</a:t>
            </a:fld>
            <a:endParaRPr lang="sv-SE" dirty="0"/>
          </a:p>
        </p:txBody>
      </p:sp>
      <p:sp>
        <p:nvSpPr>
          <p:cNvPr id="8" name="Rektangel 7"/>
          <p:cNvSpPr/>
          <p:nvPr/>
        </p:nvSpPr>
        <p:spPr>
          <a:xfrm>
            <a:off x="696390" y="2046502"/>
            <a:ext cx="841897" cy="523220"/>
          </a:xfrm>
          <a:prstGeom prst="rect">
            <a:avLst/>
          </a:prstGeom>
        </p:spPr>
        <p:txBody>
          <a:bodyPr wrap="none">
            <a:spAutoFit/>
          </a:bodyPr>
          <a:lstStyle/>
          <a:p>
            <a:pPr algn="r">
              <a:lnSpc>
                <a:spcPct val="100000"/>
              </a:lnSpc>
            </a:pPr>
            <a:r>
              <a:rPr lang="sv-SE" sz="1400" b="1" dirty="0"/>
              <a:t>Oslo:</a:t>
            </a:r>
          </a:p>
          <a:p>
            <a:pPr algn="r">
              <a:lnSpc>
                <a:spcPct val="100000"/>
              </a:lnSpc>
            </a:pPr>
            <a:r>
              <a:rPr lang="sv-SE" sz="1400" b="1" dirty="0"/>
              <a:t>390 km </a:t>
            </a:r>
          </a:p>
        </p:txBody>
      </p:sp>
      <p:sp>
        <p:nvSpPr>
          <p:cNvPr id="9" name="Rektangel 8"/>
          <p:cNvSpPr/>
          <p:nvPr/>
        </p:nvSpPr>
        <p:spPr>
          <a:xfrm>
            <a:off x="800754" y="3464733"/>
            <a:ext cx="1266693" cy="523220"/>
          </a:xfrm>
          <a:prstGeom prst="rect">
            <a:avLst/>
          </a:prstGeom>
        </p:spPr>
        <p:txBody>
          <a:bodyPr wrap="none">
            <a:spAutoFit/>
          </a:bodyPr>
          <a:lstStyle/>
          <a:p>
            <a:pPr algn="r">
              <a:lnSpc>
                <a:spcPct val="100000"/>
              </a:lnSpc>
            </a:pPr>
            <a:r>
              <a:rPr lang="sv-SE" sz="1400" b="1" dirty="0"/>
              <a:t>Gothenburg:</a:t>
            </a:r>
          </a:p>
          <a:p>
            <a:pPr algn="r">
              <a:lnSpc>
                <a:spcPct val="100000"/>
              </a:lnSpc>
            </a:pPr>
            <a:r>
              <a:rPr lang="sv-SE" sz="1400" b="1" dirty="0"/>
              <a:t>150 km </a:t>
            </a:r>
          </a:p>
        </p:txBody>
      </p:sp>
      <p:sp>
        <p:nvSpPr>
          <p:cNvPr id="6" name="Rektangel 5"/>
          <p:cNvSpPr/>
          <p:nvPr/>
        </p:nvSpPr>
        <p:spPr>
          <a:xfrm>
            <a:off x="764664" y="4855668"/>
            <a:ext cx="1326005" cy="523220"/>
          </a:xfrm>
          <a:prstGeom prst="rect">
            <a:avLst/>
          </a:prstGeom>
        </p:spPr>
        <p:txBody>
          <a:bodyPr wrap="none">
            <a:spAutoFit/>
          </a:bodyPr>
          <a:lstStyle/>
          <a:p>
            <a:pPr algn="r">
              <a:lnSpc>
                <a:spcPct val="100000"/>
              </a:lnSpc>
            </a:pPr>
            <a:r>
              <a:rPr lang="sv-SE" sz="1400" b="1" dirty="0"/>
              <a:t>Copenhagen:</a:t>
            </a:r>
          </a:p>
          <a:p>
            <a:pPr algn="r">
              <a:lnSpc>
                <a:spcPct val="100000"/>
              </a:lnSpc>
            </a:pPr>
            <a:r>
              <a:rPr lang="sv-SE" sz="1400" b="1" dirty="0"/>
              <a:t>330 km </a:t>
            </a:r>
          </a:p>
        </p:txBody>
      </p:sp>
      <p:sp>
        <p:nvSpPr>
          <p:cNvPr id="7" name="Rektangel 6"/>
          <p:cNvSpPr/>
          <p:nvPr/>
        </p:nvSpPr>
        <p:spPr>
          <a:xfrm>
            <a:off x="2575590" y="4910260"/>
            <a:ext cx="841897" cy="523220"/>
          </a:xfrm>
          <a:prstGeom prst="rect">
            <a:avLst/>
          </a:prstGeom>
        </p:spPr>
        <p:txBody>
          <a:bodyPr wrap="none">
            <a:spAutoFit/>
          </a:bodyPr>
          <a:lstStyle/>
          <a:p>
            <a:pPr>
              <a:lnSpc>
                <a:spcPct val="100000"/>
              </a:lnSpc>
            </a:pPr>
            <a:r>
              <a:rPr lang="sv-SE" sz="1400" b="1" dirty="0"/>
              <a:t>Malmö:</a:t>
            </a:r>
          </a:p>
          <a:p>
            <a:pPr>
              <a:lnSpc>
                <a:spcPct val="100000"/>
              </a:lnSpc>
            </a:pPr>
            <a:r>
              <a:rPr lang="sv-SE" sz="1400" b="1" dirty="0"/>
              <a:t>290 km </a:t>
            </a:r>
          </a:p>
        </p:txBody>
      </p:sp>
      <p:sp>
        <p:nvSpPr>
          <p:cNvPr id="10" name="Rektangel 9"/>
          <p:cNvSpPr/>
          <p:nvPr/>
        </p:nvSpPr>
        <p:spPr>
          <a:xfrm>
            <a:off x="4461256" y="2362071"/>
            <a:ext cx="1159292" cy="523220"/>
          </a:xfrm>
          <a:prstGeom prst="rect">
            <a:avLst/>
          </a:prstGeom>
        </p:spPr>
        <p:txBody>
          <a:bodyPr wrap="none">
            <a:spAutoFit/>
          </a:bodyPr>
          <a:lstStyle/>
          <a:p>
            <a:pPr>
              <a:lnSpc>
                <a:spcPct val="100000"/>
              </a:lnSpc>
            </a:pPr>
            <a:r>
              <a:rPr lang="sv-SE" sz="1400" b="1" dirty="0"/>
              <a:t>Stockholm:</a:t>
            </a:r>
          </a:p>
          <a:p>
            <a:pPr>
              <a:lnSpc>
                <a:spcPct val="100000"/>
              </a:lnSpc>
            </a:pPr>
            <a:r>
              <a:rPr lang="sv-SE" sz="1400" b="1" dirty="0"/>
              <a:t>320 km </a:t>
            </a:r>
          </a:p>
        </p:txBody>
      </p:sp>
      <p:sp>
        <p:nvSpPr>
          <p:cNvPr id="12" name="Rektangel 11"/>
          <p:cNvSpPr/>
          <p:nvPr/>
        </p:nvSpPr>
        <p:spPr>
          <a:xfrm>
            <a:off x="7613683" y="2337661"/>
            <a:ext cx="1117614" cy="338554"/>
          </a:xfrm>
          <a:prstGeom prst="rect">
            <a:avLst/>
          </a:prstGeom>
        </p:spPr>
        <p:txBody>
          <a:bodyPr wrap="none">
            <a:spAutoFit/>
          </a:bodyPr>
          <a:lstStyle/>
          <a:p>
            <a:pPr algn="r">
              <a:lnSpc>
                <a:spcPct val="100000"/>
              </a:lnSpc>
            </a:pPr>
            <a:r>
              <a:rPr lang="sv-SE" sz="1600" b="1" dirty="0"/>
              <a:t>Bankeryd</a:t>
            </a:r>
          </a:p>
        </p:txBody>
      </p:sp>
      <p:sp>
        <p:nvSpPr>
          <p:cNvPr id="11" name="Rektangel 10"/>
          <p:cNvSpPr/>
          <p:nvPr/>
        </p:nvSpPr>
        <p:spPr>
          <a:xfrm>
            <a:off x="7458134" y="3077275"/>
            <a:ext cx="1220207" cy="338554"/>
          </a:xfrm>
          <a:prstGeom prst="rect">
            <a:avLst/>
          </a:prstGeom>
        </p:spPr>
        <p:txBody>
          <a:bodyPr wrap="none">
            <a:spAutoFit/>
          </a:bodyPr>
          <a:lstStyle/>
          <a:p>
            <a:pPr algn="r">
              <a:lnSpc>
                <a:spcPct val="100000"/>
              </a:lnSpc>
            </a:pPr>
            <a:r>
              <a:rPr lang="sv-SE" sz="1600" b="1" dirty="0"/>
              <a:t>Jönköping</a:t>
            </a:r>
          </a:p>
        </p:txBody>
      </p:sp>
      <p:sp>
        <p:nvSpPr>
          <p:cNvPr id="14" name="Rektangel 13"/>
          <p:cNvSpPr/>
          <p:nvPr/>
        </p:nvSpPr>
        <p:spPr>
          <a:xfrm>
            <a:off x="7856713" y="3600020"/>
            <a:ext cx="970138" cy="338554"/>
          </a:xfrm>
          <a:prstGeom prst="rect">
            <a:avLst/>
          </a:prstGeom>
        </p:spPr>
        <p:txBody>
          <a:bodyPr wrap="none">
            <a:spAutoFit/>
          </a:bodyPr>
          <a:lstStyle/>
          <a:p>
            <a:pPr algn="r">
              <a:lnSpc>
                <a:spcPct val="100000"/>
              </a:lnSpc>
            </a:pPr>
            <a:r>
              <a:rPr lang="sv-SE" sz="1600" b="1" dirty="0"/>
              <a:t>Barnarp</a:t>
            </a:r>
          </a:p>
        </p:txBody>
      </p:sp>
      <p:sp>
        <p:nvSpPr>
          <p:cNvPr id="15" name="Rektangel 14"/>
          <p:cNvSpPr/>
          <p:nvPr/>
        </p:nvSpPr>
        <p:spPr>
          <a:xfrm>
            <a:off x="7632730" y="3893089"/>
            <a:ext cx="852285" cy="338554"/>
          </a:xfrm>
          <a:prstGeom prst="rect">
            <a:avLst/>
          </a:prstGeom>
        </p:spPr>
        <p:txBody>
          <a:bodyPr wrap="none">
            <a:spAutoFit/>
          </a:bodyPr>
          <a:lstStyle/>
          <a:p>
            <a:pPr algn="r">
              <a:lnSpc>
                <a:spcPct val="100000"/>
              </a:lnSpc>
            </a:pPr>
            <a:r>
              <a:rPr lang="sv-SE" sz="1600" b="1" dirty="0"/>
              <a:t>Taberg</a:t>
            </a:r>
          </a:p>
        </p:txBody>
      </p:sp>
      <p:sp>
        <p:nvSpPr>
          <p:cNvPr id="13" name="Rektangel 12"/>
          <p:cNvSpPr/>
          <p:nvPr/>
        </p:nvSpPr>
        <p:spPr>
          <a:xfrm>
            <a:off x="9376896" y="462812"/>
            <a:ext cx="1035348" cy="338554"/>
          </a:xfrm>
          <a:prstGeom prst="rect">
            <a:avLst/>
          </a:prstGeom>
        </p:spPr>
        <p:txBody>
          <a:bodyPr wrap="none">
            <a:spAutoFit/>
          </a:bodyPr>
          <a:lstStyle/>
          <a:p>
            <a:pPr algn="ctr">
              <a:lnSpc>
                <a:spcPct val="100000"/>
              </a:lnSpc>
            </a:pPr>
            <a:r>
              <a:rPr lang="sv-SE" sz="1600" b="1" dirty="0"/>
              <a:t>Visingsö</a:t>
            </a:r>
          </a:p>
        </p:txBody>
      </p:sp>
      <p:sp>
        <p:nvSpPr>
          <p:cNvPr id="18" name="Rektangel 17"/>
          <p:cNvSpPr/>
          <p:nvPr/>
        </p:nvSpPr>
        <p:spPr>
          <a:xfrm>
            <a:off x="10371300" y="935422"/>
            <a:ext cx="902811" cy="338554"/>
          </a:xfrm>
          <a:prstGeom prst="rect">
            <a:avLst/>
          </a:prstGeom>
        </p:spPr>
        <p:txBody>
          <a:bodyPr wrap="none">
            <a:spAutoFit/>
          </a:bodyPr>
          <a:lstStyle/>
          <a:p>
            <a:pPr>
              <a:lnSpc>
                <a:spcPct val="100000"/>
              </a:lnSpc>
            </a:pPr>
            <a:r>
              <a:rPr lang="sv-SE" sz="1600" b="1" dirty="0"/>
              <a:t>Gränna</a:t>
            </a:r>
          </a:p>
        </p:txBody>
      </p:sp>
      <p:sp>
        <p:nvSpPr>
          <p:cNvPr id="17" name="Rektangel 16"/>
          <p:cNvSpPr/>
          <p:nvPr/>
        </p:nvSpPr>
        <p:spPr>
          <a:xfrm>
            <a:off x="9583888" y="2348423"/>
            <a:ext cx="1289135" cy="338554"/>
          </a:xfrm>
          <a:prstGeom prst="rect">
            <a:avLst/>
          </a:prstGeom>
        </p:spPr>
        <p:txBody>
          <a:bodyPr wrap="none">
            <a:spAutoFit/>
          </a:bodyPr>
          <a:lstStyle/>
          <a:p>
            <a:pPr>
              <a:lnSpc>
                <a:spcPct val="100000"/>
              </a:lnSpc>
            </a:pPr>
            <a:r>
              <a:rPr lang="sv-SE" sz="1600" b="1" dirty="0"/>
              <a:t>Kaxholmen</a:t>
            </a:r>
          </a:p>
        </p:txBody>
      </p:sp>
      <p:sp>
        <p:nvSpPr>
          <p:cNvPr id="16" name="Rektangel 15"/>
          <p:cNvSpPr/>
          <p:nvPr/>
        </p:nvSpPr>
        <p:spPr>
          <a:xfrm>
            <a:off x="9486080" y="2959601"/>
            <a:ext cx="1231427" cy="338554"/>
          </a:xfrm>
          <a:prstGeom prst="rect">
            <a:avLst/>
          </a:prstGeom>
        </p:spPr>
        <p:txBody>
          <a:bodyPr wrap="none">
            <a:spAutoFit/>
          </a:bodyPr>
          <a:lstStyle/>
          <a:p>
            <a:pPr>
              <a:lnSpc>
                <a:spcPct val="100000"/>
              </a:lnSpc>
            </a:pPr>
            <a:r>
              <a:rPr lang="sv-SE" sz="1600" b="1" dirty="0"/>
              <a:t>Huskvarna</a:t>
            </a:r>
          </a:p>
        </p:txBody>
      </p:sp>
      <p:sp>
        <p:nvSpPr>
          <p:cNvPr id="19" name="Rektangel 18"/>
          <p:cNvSpPr/>
          <p:nvPr/>
        </p:nvSpPr>
        <p:spPr>
          <a:xfrm>
            <a:off x="9660050" y="3666936"/>
            <a:ext cx="909993" cy="338554"/>
          </a:xfrm>
          <a:prstGeom prst="rect">
            <a:avLst/>
          </a:prstGeom>
        </p:spPr>
        <p:txBody>
          <a:bodyPr wrap="none">
            <a:spAutoFit/>
          </a:bodyPr>
          <a:lstStyle/>
          <a:p>
            <a:pPr>
              <a:lnSpc>
                <a:spcPct val="100000"/>
              </a:lnSpc>
            </a:pPr>
            <a:r>
              <a:rPr lang="sv-SE" sz="1600" b="1" dirty="0"/>
              <a:t>Tenhult</a:t>
            </a:r>
          </a:p>
        </p:txBody>
      </p:sp>
    </p:spTree>
    <p:extLst>
      <p:ext uri="{BB962C8B-B14F-4D97-AF65-F5344CB8AC3E}">
        <p14:creationId xmlns:p14="http://schemas.microsoft.com/office/powerpoint/2010/main" val="699103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1FCD3697-22FA-4400-B9D4-9F44870D9981}" type="datetime1">
              <a:rPr lang="sv-SE" smtClean="0"/>
              <a:t>2023-05-22</a:t>
            </a:fld>
            <a:endParaRPr lang="sv-SE" dirty="0"/>
          </a:p>
        </p:txBody>
      </p:sp>
      <p:sp>
        <p:nvSpPr>
          <p:cNvPr id="2" name="Rubrik 1"/>
          <p:cNvSpPr>
            <a:spLocks noGrp="1"/>
          </p:cNvSpPr>
          <p:nvPr>
            <p:ph type="title"/>
          </p:nvPr>
        </p:nvSpPr>
        <p:spPr/>
        <p:txBody>
          <a:bodyPr/>
          <a:lstStyle/>
          <a:p>
            <a:r>
              <a:rPr lang="sv-SE" dirty="0" err="1"/>
              <a:t>Increasing</a:t>
            </a:r>
            <a:r>
              <a:rPr lang="sv-SE" dirty="0"/>
              <a:t> population </a:t>
            </a:r>
            <a:r>
              <a:rPr lang="sv-SE" dirty="0" err="1"/>
              <a:t>growth</a:t>
            </a:r>
            <a:r>
              <a:rPr lang="sv-SE" dirty="0"/>
              <a:t> </a:t>
            </a:r>
          </a:p>
        </p:txBody>
      </p:sp>
      <p:graphicFrame>
        <p:nvGraphicFramePr>
          <p:cNvPr id="6" name="Diagram 5" descr="Stapeldiagram för folkmängdsutveckling 1965 till 2023"/>
          <p:cNvGraphicFramePr/>
          <p:nvPr>
            <p:extLst>
              <p:ext uri="{D42A27DB-BD31-4B8C-83A1-F6EECF244321}">
                <p14:modId xmlns:p14="http://schemas.microsoft.com/office/powerpoint/2010/main" val="3523402457"/>
              </p:ext>
            </p:extLst>
          </p:nvPr>
        </p:nvGraphicFramePr>
        <p:xfrm>
          <a:off x="7493876" y="1431742"/>
          <a:ext cx="4100567" cy="3994515"/>
        </p:xfrm>
        <a:graphic>
          <a:graphicData uri="http://schemas.openxmlformats.org/drawingml/2006/chart">
            <c:chart xmlns:c="http://schemas.openxmlformats.org/drawingml/2006/chart" xmlns:r="http://schemas.openxmlformats.org/officeDocument/2006/relationships" r:id="rId4"/>
          </a:graphicData>
        </a:graphic>
      </p:graphicFrame>
      <p:sp>
        <p:nvSpPr>
          <p:cNvPr id="7" name="Rektangel 6"/>
          <p:cNvSpPr/>
          <p:nvPr/>
        </p:nvSpPr>
        <p:spPr>
          <a:xfrm>
            <a:off x="652978" y="2260122"/>
            <a:ext cx="3198312" cy="1541704"/>
          </a:xfrm>
          <a:prstGeom prst="rect">
            <a:avLst/>
          </a:prstGeom>
        </p:spPr>
        <p:txBody>
          <a:bodyPr wrap="none">
            <a:spAutoFit/>
          </a:bodyPr>
          <a:lstStyle/>
          <a:p>
            <a:pPr algn="ctr">
              <a:lnSpc>
                <a:spcPts val="5600"/>
              </a:lnSpc>
            </a:pPr>
            <a:r>
              <a:rPr lang="sv-SE" sz="6600" b="1" dirty="0">
                <a:solidFill>
                  <a:schemeClr val="accent1"/>
                </a:solidFill>
              </a:rPr>
              <a:t>The 9th</a:t>
            </a:r>
            <a:br>
              <a:rPr lang="sv-SE" sz="6600" b="1" dirty="0">
                <a:solidFill>
                  <a:schemeClr val="accent1"/>
                </a:solidFill>
              </a:rPr>
            </a:br>
            <a:r>
              <a:rPr lang="sv-SE" sz="6600" b="1" dirty="0" err="1">
                <a:solidFill>
                  <a:schemeClr val="accent1"/>
                </a:solidFill>
              </a:rPr>
              <a:t>largest</a:t>
            </a:r>
            <a:endParaRPr lang="sv-SE" sz="6600" b="1" dirty="0">
              <a:solidFill>
                <a:schemeClr val="accent1"/>
              </a:solidFill>
            </a:endParaRPr>
          </a:p>
        </p:txBody>
      </p:sp>
      <p:sp>
        <p:nvSpPr>
          <p:cNvPr id="8" name="Rektangel 7"/>
          <p:cNvSpPr/>
          <p:nvPr/>
        </p:nvSpPr>
        <p:spPr>
          <a:xfrm>
            <a:off x="907854" y="3733091"/>
            <a:ext cx="2688557" cy="1077218"/>
          </a:xfrm>
          <a:prstGeom prst="rect">
            <a:avLst/>
          </a:prstGeom>
        </p:spPr>
        <p:txBody>
          <a:bodyPr wrap="none">
            <a:spAutoFit/>
          </a:bodyPr>
          <a:lstStyle/>
          <a:p>
            <a:pPr algn="ctr">
              <a:lnSpc>
                <a:spcPct val="100000"/>
              </a:lnSpc>
            </a:pPr>
            <a:r>
              <a:rPr lang="sv-SE" sz="3200" b="1" dirty="0" err="1"/>
              <a:t>municipality</a:t>
            </a:r>
            <a:r>
              <a:rPr lang="sv-SE" sz="3200" b="1" dirty="0"/>
              <a:t> </a:t>
            </a:r>
          </a:p>
          <a:p>
            <a:pPr algn="ctr">
              <a:lnSpc>
                <a:spcPct val="100000"/>
              </a:lnSpc>
            </a:pPr>
            <a:r>
              <a:rPr lang="sv-SE" sz="3200" b="1" dirty="0"/>
              <a:t>in Sweden</a:t>
            </a:r>
          </a:p>
        </p:txBody>
      </p:sp>
    </p:spTree>
    <p:extLst>
      <p:ext uri="{BB962C8B-B14F-4D97-AF65-F5344CB8AC3E}">
        <p14:creationId xmlns:p14="http://schemas.microsoft.com/office/powerpoint/2010/main" val="477995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3948B258-2325-48C2-94C9-F5FA5722E9BE}" type="datetime1">
              <a:rPr lang="sv-SE" smtClean="0"/>
              <a:t>2023-05-22</a:t>
            </a:fld>
            <a:endParaRPr lang="sv-SE" dirty="0"/>
          </a:p>
        </p:txBody>
      </p:sp>
      <p:sp>
        <p:nvSpPr>
          <p:cNvPr id="2" name="Rubrik 1"/>
          <p:cNvSpPr>
            <a:spLocks noGrp="1"/>
          </p:cNvSpPr>
          <p:nvPr>
            <p:ph type="title"/>
          </p:nvPr>
        </p:nvSpPr>
        <p:spPr/>
        <p:txBody>
          <a:bodyPr/>
          <a:lstStyle/>
          <a:p>
            <a:r>
              <a:rPr lang="sv-SE" dirty="0"/>
              <a:t>In-migration and </a:t>
            </a:r>
            <a:r>
              <a:rPr lang="sv-SE" dirty="0" err="1"/>
              <a:t>out</a:t>
            </a:r>
            <a:r>
              <a:rPr lang="sv-SE" dirty="0"/>
              <a:t>-migration</a:t>
            </a:r>
          </a:p>
        </p:txBody>
      </p:sp>
      <p:graphicFrame>
        <p:nvGraphicFramePr>
          <p:cNvPr id="7" name="Platshållare för innehåll 6" descr="Stapeldiagram för in- och utflyttning i Jönköpings kommun 2018 till 2022"/>
          <p:cNvGraphicFramePr>
            <a:graphicFrameLocks noGrp="1"/>
          </p:cNvGraphicFramePr>
          <p:nvPr>
            <p:ph idx="1"/>
            <p:extLst>
              <p:ext uri="{D42A27DB-BD31-4B8C-83A1-F6EECF244321}">
                <p14:modId xmlns:p14="http://schemas.microsoft.com/office/powerpoint/2010/main" val="2362976353"/>
              </p:ext>
            </p:extLst>
          </p:nvPr>
        </p:nvGraphicFramePr>
        <p:xfrm>
          <a:off x="328613" y="2072895"/>
          <a:ext cx="7880871" cy="3498659"/>
        </p:xfrm>
        <a:graphic>
          <a:graphicData uri="http://schemas.openxmlformats.org/drawingml/2006/chart">
            <c:chart xmlns:c="http://schemas.openxmlformats.org/drawingml/2006/chart" xmlns:r="http://schemas.openxmlformats.org/officeDocument/2006/relationships" r:id="rId3"/>
          </a:graphicData>
        </a:graphic>
      </p:graphicFrame>
      <p:sp>
        <p:nvSpPr>
          <p:cNvPr id="8" name="Rektangel 7"/>
          <p:cNvSpPr/>
          <p:nvPr/>
        </p:nvSpPr>
        <p:spPr>
          <a:xfrm>
            <a:off x="736137" y="3902919"/>
            <a:ext cx="983479" cy="646331"/>
          </a:xfrm>
          <a:prstGeom prst="rect">
            <a:avLst/>
          </a:prstGeom>
        </p:spPr>
        <p:txBody>
          <a:bodyPr wrap="square">
            <a:spAutoFit/>
          </a:bodyPr>
          <a:lstStyle/>
          <a:p>
            <a:pPr algn="ctr">
              <a:lnSpc>
                <a:spcPct val="100000"/>
              </a:lnSpc>
            </a:pPr>
            <a:r>
              <a:rPr lang="sv-SE" sz="1200" b="1" dirty="0">
                <a:solidFill>
                  <a:schemeClr val="bg1"/>
                </a:solidFill>
              </a:rPr>
              <a:t>Net migration: </a:t>
            </a:r>
          </a:p>
          <a:p>
            <a:pPr algn="ctr">
              <a:lnSpc>
                <a:spcPct val="100000"/>
              </a:lnSpc>
            </a:pPr>
            <a:r>
              <a:rPr lang="sv-SE" sz="1200" b="1" dirty="0">
                <a:solidFill>
                  <a:schemeClr val="bg1"/>
                </a:solidFill>
              </a:rPr>
              <a:t>+1 298</a:t>
            </a:r>
          </a:p>
        </p:txBody>
      </p:sp>
      <p:sp>
        <p:nvSpPr>
          <p:cNvPr id="9" name="Rektangel 8"/>
          <p:cNvSpPr/>
          <p:nvPr/>
        </p:nvSpPr>
        <p:spPr>
          <a:xfrm>
            <a:off x="2262775" y="3902918"/>
            <a:ext cx="983479" cy="646331"/>
          </a:xfrm>
          <a:prstGeom prst="rect">
            <a:avLst/>
          </a:prstGeom>
        </p:spPr>
        <p:txBody>
          <a:bodyPr wrap="square">
            <a:spAutoFit/>
          </a:bodyPr>
          <a:lstStyle/>
          <a:p>
            <a:pPr algn="ctr">
              <a:lnSpc>
                <a:spcPct val="100000"/>
              </a:lnSpc>
            </a:pPr>
            <a:r>
              <a:rPr lang="sv-SE" sz="1200" b="1" dirty="0">
                <a:solidFill>
                  <a:schemeClr val="bg1"/>
                </a:solidFill>
              </a:rPr>
              <a:t>Net migration: </a:t>
            </a:r>
          </a:p>
          <a:p>
            <a:pPr algn="ctr">
              <a:lnSpc>
                <a:spcPct val="100000"/>
              </a:lnSpc>
            </a:pPr>
            <a:r>
              <a:rPr lang="sv-SE" sz="1200" b="1" dirty="0">
                <a:solidFill>
                  <a:schemeClr val="bg1"/>
                </a:solidFill>
              </a:rPr>
              <a:t>+1 242 </a:t>
            </a:r>
          </a:p>
        </p:txBody>
      </p:sp>
      <p:sp>
        <p:nvSpPr>
          <p:cNvPr id="10" name="Rektangel 9"/>
          <p:cNvSpPr/>
          <p:nvPr/>
        </p:nvSpPr>
        <p:spPr>
          <a:xfrm>
            <a:off x="3789413" y="3902917"/>
            <a:ext cx="983479" cy="646331"/>
          </a:xfrm>
          <a:prstGeom prst="rect">
            <a:avLst/>
          </a:prstGeom>
        </p:spPr>
        <p:txBody>
          <a:bodyPr wrap="square">
            <a:spAutoFit/>
          </a:bodyPr>
          <a:lstStyle/>
          <a:p>
            <a:pPr algn="ctr">
              <a:lnSpc>
                <a:spcPct val="100000"/>
              </a:lnSpc>
            </a:pPr>
            <a:r>
              <a:rPr lang="sv-SE" sz="1200" b="1" dirty="0">
                <a:solidFill>
                  <a:schemeClr val="bg1"/>
                </a:solidFill>
              </a:rPr>
              <a:t>Net migration: </a:t>
            </a:r>
          </a:p>
          <a:p>
            <a:pPr algn="ctr">
              <a:lnSpc>
                <a:spcPct val="100000"/>
              </a:lnSpc>
            </a:pPr>
            <a:r>
              <a:rPr lang="sv-SE" sz="1200" b="1" dirty="0">
                <a:solidFill>
                  <a:schemeClr val="bg1"/>
                </a:solidFill>
              </a:rPr>
              <a:t>+879</a:t>
            </a:r>
          </a:p>
        </p:txBody>
      </p:sp>
      <p:sp>
        <p:nvSpPr>
          <p:cNvPr id="11" name="Rektangel 10"/>
          <p:cNvSpPr/>
          <p:nvPr/>
        </p:nvSpPr>
        <p:spPr>
          <a:xfrm>
            <a:off x="5288755" y="3902917"/>
            <a:ext cx="983479" cy="646331"/>
          </a:xfrm>
          <a:prstGeom prst="rect">
            <a:avLst/>
          </a:prstGeom>
        </p:spPr>
        <p:txBody>
          <a:bodyPr wrap="square">
            <a:spAutoFit/>
          </a:bodyPr>
          <a:lstStyle/>
          <a:p>
            <a:pPr algn="ctr">
              <a:lnSpc>
                <a:spcPct val="100000"/>
              </a:lnSpc>
            </a:pPr>
            <a:r>
              <a:rPr lang="sv-SE" sz="1200" b="1" dirty="0">
                <a:solidFill>
                  <a:schemeClr val="bg1"/>
                </a:solidFill>
              </a:rPr>
              <a:t>Net migration: </a:t>
            </a:r>
          </a:p>
          <a:p>
            <a:pPr algn="ctr">
              <a:lnSpc>
                <a:spcPct val="100000"/>
              </a:lnSpc>
            </a:pPr>
            <a:r>
              <a:rPr lang="sv-SE" sz="1200" b="1" dirty="0">
                <a:solidFill>
                  <a:schemeClr val="bg1"/>
                </a:solidFill>
              </a:rPr>
              <a:t>+600 </a:t>
            </a:r>
          </a:p>
        </p:txBody>
      </p:sp>
      <p:sp>
        <p:nvSpPr>
          <p:cNvPr id="12" name="Rektangel 11"/>
          <p:cNvSpPr/>
          <p:nvPr/>
        </p:nvSpPr>
        <p:spPr>
          <a:xfrm>
            <a:off x="6821929" y="3902917"/>
            <a:ext cx="983479" cy="646331"/>
          </a:xfrm>
          <a:prstGeom prst="rect">
            <a:avLst/>
          </a:prstGeom>
        </p:spPr>
        <p:txBody>
          <a:bodyPr wrap="square">
            <a:spAutoFit/>
          </a:bodyPr>
          <a:lstStyle/>
          <a:p>
            <a:pPr algn="ctr">
              <a:lnSpc>
                <a:spcPct val="100000"/>
              </a:lnSpc>
            </a:pPr>
            <a:r>
              <a:rPr lang="sv-SE" sz="1200" b="1" dirty="0">
                <a:solidFill>
                  <a:schemeClr val="bg1"/>
                </a:solidFill>
              </a:rPr>
              <a:t>Net migration: </a:t>
            </a:r>
          </a:p>
          <a:p>
            <a:pPr algn="ctr">
              <a:lnSpc>
                <a:spcPct val="100000"/>
              </a:lnSpc>
            </a:pPr>
            <a:r>
              <a:rPr lang="sv-SE" sz="1200" b="1" dirty="0">
                <a:solidFill>
                  <a:schemeClr val="bg1"/>
                </a:solidFill>
              </a:rPr>
              <a:t>+1 095</a:t>
            </a:r>
          </a:p>
        </p:txBody>
      </p:sp>
      <p:sp>
        <p:nvSpPr>
          <p:cNvPr id="6" name="Rektangel 5"/>
          <p:cNvSpPr/>
          <p:nvPr/>
        </p:nvSpPr>
        <p:spPr>
          <a:xfrm>
            <a:off x="8181140" y="2318557"/>
            <a:ext cx="3621504" cy="1754326"/>
          </a:xfrm>
          <a:prstGeom prst="rect">
            <a:avLst/>
          </a:prstGeom>
        </p:spPr>
        <p:txBody>
          <a:bodyPr wrap="none">
            <a:spAutoFit/>
          </a:bodyPr>
          <a:lstStyle/>
          <a:p>
            <a:pPr algn="ctr">
              <a:lnSpc>
                <a:spcPct val="100000"/>
              </a:lnSpc>
            </a:pPr>
            <a:r>
              <a:rPr lang="sv-SE" sz="2800" b="1" dirty="0"/>
              <a:t>Net migration 2022: </a:t>
            </a:r>
          </a:p>
          <a:p>
            <a:pPr algn="ctr">
              <a:lnSpc>
                <a:spcPct val="100000"/>
              </a:lnSpc>
            </a:pPr>
            <a:r>
              <a:rPr lang="sv-SE" sz="8000" b="1" dirty="0">
                <a:solidFill>
                  <a:schemeClr val="accent4"/>
                </a:solidFill>
              </a:rPr>
              <a:t>+1 095</a:t>
            </a:r>
            <a:r>
              <a:rPr lang="sv-SE" sz="3200" b="1" dirty="0">
                <a:solidFill>
                  <a:schemeClr val="accent4"/>
                </a:solidFill>
              </a:rPr>
              <a:t> </a:t>
            </a:r>
          </a:p>
        </p:txBody>
      </p:sp>
    </p:spTree>
    <p:extLst>
      <p:ext uri="{BB962C8B-B14F-4D97-AF65-F5344CB8AC3E}">
        <p14:creationId xmlns:p14="http://schemas.microsoft.com/office/powerpoint/2010/main" val="2791193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1FCD3697-22FA-4400-B9D4-9F44870D9981}" type="datetime1">
              <a:rPr lang="sv-SE" smtClean="0"/>
              <a:t>2023-05-22</a:t>
            </a:fld>
            <a:endParaRPr lang="sv-SE" dirty="0"/>
          </a:p>
        </p:txBody>
      </p:sp>
      <p:sp>
        <p:nvSpPr>
          <p:cNvPr id="2" name="Rubrik 1"/>
          <p:cNvSpPr>
            <a:spLocks noGrp="1"/>
          </p:cNvSpPr>
          <p:nvPr>
            <p:ph type="title"/>
          </p:nvPr>
        </p:nvSpPr>
        <p:spPr/>
        <p:txBody>
          <a:bodyPr/>
          <a:lstStyle/>
          <a:p>
            <a:r>
              <a:rPr lang="en-US" dirty="0"/>
              <a:t>Gender distribution and average age </a:t>
            </a:r>
            <a:endParaRPr lang="sv-SE" dirty="0"/>
          </a:p>
        </p:txBody>
      </p:sp>
      <p:sp>
        <p:nvSpPr>
          <p:cNvPr id="16" name="Rektangel 15"/>
          <p:cNvSpPr/>
          <p:nvPr/>
        </p:nvSpPr>
        <p:spPr>
          <a:xfrm>
            <a:off x="710515" y="3904843"/>
            <a:ext cx="1572866" cy="1077218"/>
          </a:xfrm>
          <a:prstGeom prst="rect">
            <a:avLst/>
          </a:prstGeom>
        </p:spPr>
        <p:txBody>
          <a:bodyPr wrap="none">
            <a:spAutoFit/>
          </a:bodyPr>
          <a:lstStyle/>
          <a:p>
            <a:pPr algn="ctr">
              <a:lnSpc>
                <a:spcPct val="100000"/>
              </a:lnSpc>
            </a:pPr>
            <a:r>
              <a:rPr lang="sv-SE" sz="3200" b="1" dirty="0"/>
              <a:t>Males: </a:t>
            </a:r>
          </a:p>
          <a:p>
            <a:pPr algn="ctr">
              <a:lnSpc>
                <a:spcPct val="100000"/>
              </a:lnSpc>
            </a:pPr>
            <a:r>
              <a:rPr lang="sv-SE" sz="3200" dirty="0">
                <a:solidFill>
                  <a:schemeClr val="accent1"/>
                </a:solidFill>
              </a:rPr>
              <a:t>73 099</a:t>
            </a:r>
            <a:endParaRPr lang="sv-SE" sz="3200" dirty="0"/>
          </a:p>
        </p:txBody>
      </p:sp>
      <p:sp>
        <p:nvSpPr>
          <p:cNvPr id="9" name="Rektangel 8"/>
          <p:cNvSpPr/>
          <p:nvPr/>
        </p:nvSpPr>
        <p:spPr>
          <a:xfrm>
            <a:off x="5225685" y="3904843"/>
            <a:ext cx="2074607" cy="1077218"/>
          </a:xfrm>
          <a:prstGeom prst="rect">
            <a:avLst/>
          </a:prstGeom>
        </p:spPr>
        <p:txBody>
          <a:bodyPr wrap="none">
            <a:spAutoFit/>
          </a:bodyPr>
          <a:lstStyle/>
          <a:p>
            <a:pPr algn="ctr">
              <a:lnSpc>
                <a:spcPct val="100000"/>
              </a:lnSpc>
            </a:pPr>
            <a:r>
              <a:rPr lang="sv-SE" sz="3200" b="1" dirty="0" err="1"/>
              <a:t>Females</a:t>
            </a:r>
            <a:r>
              <a:rPr lang="sv-SE" sz="3200" b="1" dirty="0"/>
              <a:t>: </a:t>
            </a:r>
          </a:p>
          <a:p>
            <a:pPr algn="ctr">
              <a:lnSpc>
                <a:spcPct val="100000"/>
              </a:lnSpc>
            </a:pPr>
            <a:r>
              <a:rPr lang="sv-SE" sz="3200" dirty="0">
                <a:solidFill>
                  <a:schemeClr val="accent1"/>
                </a:solidFill>
              </a:rPr>
              <a:t>72 015</a:t>
            </a:r>
            <a:endParaRPr lang="sv-SE" sz="3200" dirty="0"/>
          </a:p>
        </p:txBody>
      </p:sp>
      <p:sp>
        <p:nvSpPr>
          <p:cNvPr id="24" name="Rektangel 23"/>
          <p:cNvSpPr/>
          <p:nvPr/>
        </p:nvSpPr>
        <p:spPr>
          <a:xfrm>
            <a:off x="7358470" y="2143563"/>
            <a:ext cx="4283544" cy="1107996"/>
          </a:xfrm>
          <a:prstGeom prst="rect">
            <a:avLst/>
          </a:prstGeom>
        </p:spPr>
        <p:txBody>
          <a:bodyPr wrap="none">
            <a:spAutoFit/>
          </a:bodyPr>
          <a:lstStyle/>
          <a:p>
            <a:pPr algn="ctr">
              <a:lnSpc>
                <a:spcPct val="100000"/>
              </a:lnSpc>
            </a:pPr>
            <a:r>
              <a:rPr lang="sv-SE" sz="6600" b="1" dirty="0">
                <a:solidFill>
                  <a:schemeClr val="accent1"/>
                </a:solidFill>
              </a:rPr>
              <a:t>40,5 </a:t>
            </a:r>
            <a:r>
              <a:rPr lang="sv-SE" sz="6600" b="1" dirty="0" err="1">
                <a:solidFill>
                  <a:schemeClr val="accent1"/>
                </a:solidFill>
              </a:rPr>
              <a:t>years</a:t>
            </a:r>
            <a:endParaRPr lang="sv-SE" sz="6600" b="1" dirty="0">
              <a:solidFill>
                <a:schemeClr val="accent1"/>
              </a:solidFill>
            </a:endParaRPr>
          </a:p>
        </p:txBody>
      </p:sp>
      <p:sp>
        <p:nvSpPr>
          <p:cNvPr id="23" name="Rektangel 22"/>
          <p:cNvSpPr/>
          <p:nvPr/>
        </p:nvSpPr>
        <p:spPr>
          <a:xfrm>
            <a:off x="7978833" y="3467002"/>
            <a:ext cx="3042821" cy="830997"/>
          </a:xfrm>
          <a:prstGeom prst="rect">
            <a:avLst/>
          </a:prstGeom>
        </p:spPr>
        <p:txBody>
          <a:bodyPr wrap="none">
            <a:spAutoFit/>
          </a:bodyPr>
          <a:lstStyle/>
          <a:p>
            <a:pPr algn="ctr">
              <a:lnSpc>
                <a:spcPct val="100000"/>
              </a:lnSpc>
            </a:pPr>
            <a:r>
              <a:rPr lang="sv-SE" sz="2400" b="1" dirty="0"/>
              <a:t>Males: </a:t>
            </a:r>
            <a:r>
              <a:rPr lang="sv-SE" sz="2400" dirty="0">
                <a:solidFill>
                  <a:schemeClr val="accent1"/>
                </a:solidFill>
              </a:rPr>
              <a:t>39,5 </a:t>
            </a:r>
            <a:r>
              <a:rPr lang="sv-SE" sz="2400" dirty="0" err="1">
                <a:solidFill>
                  <a:schemeClr val="accent1"/>
                </a:solidFill>
              </a:rPr>
              <a:t>years</a:t>
            </a:r>
            <a:endParaRPr lang="sv-SE" sz="2400" dirty="0">
              <a:solidFill>
                <a:schemeClr val="accent1"/>
              </a:solidFill>
            </a:endParaRPr>
          </a:p>
          <a:p>
            <a:pPr algn="ctr">
              <a:lnSpc>
                <a:spcPct val="100000"/>
              </a:lnSpc>
            </a:pPr>
            <a:r>
              <a:rPr lang="sv-SE" sz="2400" b="1" dirty="0" err="1"/>
              <a:t>Females</a:t>
            </a:r>
            <a:r>
              <a:rPr lang="sv-SE" sz="2400" b="1" dirty="0"/>
              <a:t>: </a:t>
            </a:r>
            <a:r>
              <a:rPr lang="sv-SE" sz="2400" dirty="0">
                <a:solidFill>
                  <a:schemeClr val="accent1"/>
                </a:solidFill>
              </a:rPr>
              <a:t>41,5 </a:t>
            </a:r>
            <a:r>
              <a:rPr lang="sv-SE" sz="2400" dirty="0" err="1">
                <a:solidFill>
                  <a:schemeClr val="accent1"/>
                </a:solidFill>
              </a:rPr>
              <a:t>years</a:t>
            </a:r>
            <a:endParaRPr lang="sv-SE" sz="2400" dirty="0">
              <a:solidFill>
                <a:schemeClr val="accent1"/>
              </a:solidFill>
            </a:endParaRPr>
          </a:p>
        </p:txBody>
      </p:sp>
    </p:spTree>
    <p:extLst>
      <p:ext uri="{BB962C8B-B14F-4D97-AF65-F5344CB8AC3E}">
        <p14:creationId xmlns:p14="http://schemas.microsoft.com/office/powerpoint/2010/main" val="884877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Education</a:t>
            </a:r>
            <a:endParaRPr lang="sv-SE" dirty="0"/>
          </a:p>
        </p:txBody>
      </p:sp>
      <p:sp>
        <p:nvSpPr>
          <p:cNvPr id="3" name="Platshållare för datum 2"/>
          <p:cNvSpPr>
            <a:spLocks noGrp="1"/>
          </p:cNvSpPr>
          <p:nvPr>
            <p:ph type="dt" sz="half" idx="10"/>
          </p:nvPr>
        </p:nvSpPr>
        <p:spPr/>
        <p:txBody>
          <a:bodyPr/>
          <a:lstStyle/>
          <a:p>
            <a:fld id="{1FCD3697-22FA-4400-B9D4-9F44870D9981}" type="datetime1">
              <a:rPr lang="sv-SE" smtClean="0"/>
              <a:t>2023-05-22</a:t>
            </a:fld>
            <a:endParaRPr lang="sv-SE" dirty="0"/>
          </a:p>
        </p:txBody>
      </p:sp>
      <p:sp>
        <p:nvSpPr>
          <p:cNvPr id="14" name="Rektangel 13"/>
          <p:cNvSpPr/>
          <p:nvPr/>
        </p:nvSpPr>
        <p:spPr>
          <a:xfrm>
            <a:off x="2416007" y="2217725"/>
            <a:ext cx="3387466" cy="1323439"/>
          </a:xfrm>
          <a:prstGeom prst="rect">
            <a:avLst/>
          </a:prstGeom>
        </p:spPr>
        <p:txBody>
          <a:bodyPr wrap="none">
            <a:spAutoFit/>
          </a:bodyPr>
          <a:lstStyle/>
          <a:p>
            <a:pPr>
              <a:lnSpc>
                <a:spcPct val="100000"/>
              </a:lnSpc>
            </a:pPr>
            <a:r>
              <a:rPr lang="sv-SE" sz="2000" b="1" dirty="0" err="1"/>
              <a:t>Higher</a:t>
            </a:r>
            <a:r>
              <a:rPr lang="sv-SE" sz="2000" b="1" dirty="0"/>
              <a:t> </a:t>
            </a:r>
            <a:r>
              <a:rPr lang="sv-SE" sz="2000" b="1" dirty="0" err="1"/>
              <a:t>level</a:t>
            </a:r>
            <a:r>
              <a:rPr lang="sv-SE" sz="2000" b="1" dirty="0"/>
              <a:t> </a:t>
            </a:r>
            <a:r>
              <a:rPr lang="sv-SE" sz="2000" b="1" dirty="0" err="1"/>
              <a:t>of</a:t>
            </a:r>
            <a:r>
              <a:rPr lang="sv-SE" sz="2000" b="1" dirty="0"/>
              <a:t> </a:t>
            </a:r>
            <a:r>
              <a:rPr lang="sv-SE" sz="2000" b="1" dirty="0" err="1"/>
              <a:t>education</a:t>
            </a:r>
            <a:r>
              <a:rPr lang="sv-SE" sz="2000" b="1" dirty="0"/>
              <a:t>: </a:t>
            </a:r>
          </a:p>
          <a:p>
            <a:pPr>
              <a:lnSpc>
                <a:spcPct val="100000"/>
              </a:lnSpc>
            </a:pPr>
            <a:r>
              <a:rPr lang="sv-SE" sz="6000" b="1" dirty="0">
                <a:solidFill>
                  <a:schemeClr val="accent1"/>
                </a:solidFill>
              </a:rPr>
              <a:t>44 % </a:t>
            </a:r>
          </a:p>
        </p:txBody>
      </p:sp>
      <p:pic>
        <p:nvPicPr>
          <p:cNvPr id="4" name="Bildobjekt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75" y="2204026"/>
            <a:ext cx="1737725" cy="1737725"/>
          </a:xfrm>
          <a:prstGeom prst="rect">
            <a:avLst/>
          </a:prstGeom>
        </p:spPr>
      </p:pic>
      <p:pic>
        <p:nvPicPr>
          <p:cNvPr id="5" name="Bildobjekt 4">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4346" y="2135786"/>
            <a:ext cx="1737725" cy="1737725"/>
          </a:xfrm>
          <a:prstGeom prst="rect">
            <a:avLst/>
          </a:prstGeom>
        </p:spPr>
      </p:pic>
      <p:sp>
        <p:nvSpPr>
          <p:cNvPr id="15" name="Rektangel 14"/>
          <p:cNvSpPr/>
          <p:nvPr/>
        </p:nvSpPr>
        <p:spPr>
          <a:xfrm>
            <a:off x="2416007" y="3645236"/>
            <a:ext cx="2307042" cy="830997"/>
          </a:xfrm>
          <a:prstGeom prst="rect">
            <a:avLst/>
          </a:prstGeom>
        </p:spPr>
        <p:txBody>
          <a:bodyPr wrap="none">
            <a:spAutoFit/>
          </a:bodyPr>
          <a:lstStyle/>
          <a:p>
            <a:r>
              <a:rPr lang="sv-SE" sz="2400" b="1" dirty="0" err="1"/>
              <a:t>Females</a:t>
            </a:r>
            <a:r>
              <a:rPr lang="sv-SE" sz="2400" b="1" dirty="0"/>
              <a:t>: </a:t>
            </a:r>
            <a:r>
              <a:rPr lang="sv-SE" sz="2400" dirty="0">
                <a:solidFill>
                  <a:schemeClr val="accent1"/>
                </a:solidFill>
              </a:rPr>
              <a:t>50 %</a:t>
            </a:r>
          </a:p>
          <a:p>
            <a:pPr>
              <a:lnSpc>
                <a:spcPct val="100000"/>
              </a:lnSpc>
            </a:pPr>
            <a:r>
              <a:rPr lang="sv-SE" sz="2400" b="1" dirty="0"/>
              <a:t>Males: </a:t>
            </a:r>
            <a:r>
              <a:rPr lang="sv-SE" sz="2400" dirty="0">
                <a:solidFill>
                  <a:schemeClr val="accent1"/>
                </a:solidFill>
              </a:rPr>
              <a:t>39 %</a:t>
            </a:r>
          </a:p>
        </p:txBody>
      </p:sp>
      <p:sp>
        <p:nvSpPr>
          <p:cNvPr id="16" name="Rektangel 15"/>
          <p:cNvSpPr/>
          <p:nvPr/>
        </p:nvSpPr>
        <p:spPr>
          <a:xfrm>
            <a:off x="7869487" y="2217725"/>
            <a:ext cx="3164649" cy="1754326"/>
          </a:xfrm>
          <a:prstGeom prst="rect">
            <a:avLst/>
          </a:prstGeom>
        </p:spPr>
        <p:txBody>
          <a:bodyPr wrap="none">
            <a:spAutoFit/>
          </a:bodyPr>
          <a:lstStyle/>
          <a:p>
            <a:pPr>
              <a:lnSpc>
                <a:spcPct val="100000"/>
              </a:lnSpc>
            </a:pPr>
            <a:r>
              <a:rPr lang="sv-SE" sz="2000" b="1" dirty="0"/>
              <a:t>Students at JU: </a:t>
            </a:r>
          </a:p>
          <a:p>
            <a:pPr>
              <a:lnSpc>
                <a:spcPct val="100000"/>
              </a:lnSpc>
            </a:pPr>
            <a:r>
              <a:rPr lang="sv-SE" sz="6000" b="1" dirty="0">
                <a:solidFill>
                  <a:schemeClr val="accent1"/>
                </a:solidFill>
              </a:rPr>
              <a:t>11,000</a:t>
            </a:r>
          </a:p>
          <a:p>
            <a:pPr>
              <a:lnSpc>
                <a:spcPct val="100000"/>
              </a:lnSpc>
            </a:pPr>
            <a:r>
              <a:rPr lang="sv-SE" sz="2800" dirty="0"/>
              <a:t>from 100 </a:t>
            </a:r>
            <a:r>
              <a:rPr lang="sv-SE" sz="2800" dirty="0" err="1"/>
              <a:t>countries</a:t>
            </a:r>
            <a:endParaRPr lang="sv-SE" sz="2800" dirty="0"/>
          </a:p>
        </p:txBody>
      </p:sp>
      <p:sp>
        <p:nvSpPr>
          <p:cNvPr id="21" name="Rektangel 20"/>
          <p:cNvSpPr/>
          <p:nvPr/>
        </p:nvSpPr>
        <p:spPr>
          <a:xfrm>
            <a:off x="7922071" y="4053990"/>
            <a:ext cx="3262432" cy="707886"/>
          </a:xfrm>
          <a:prstGeom prst="rect">
            <a:avLst/>
          </a:prstGeom>
        </p:spPr>
        <p:txBody>
          <a:bodyPr wrap="none">
            <a:spAutoFit/>
          </a:bodyPr>
          <a:lstStyle/>
          <a:p>
            <a:r>
              <a:rPr lang="sv-SE" sz="2000" dirty="0" err="1"/>
              <a:t>Around</a:t>
            </a:r>
            <a:r>
              <a:rPr lang="sv-SE" sz="2000" dirty="0"/>
              <a:t> 1,800 international </a:t>
            </a:r>
            <a:br>
              <a:rPr lang="sv-SE" sz="2000" dirty="0"/>
            </a:br>
            <a:r>
              <a:rPr lang="sv-SE" sz="2000" dirty="0"/>
              <a:t>students </a:t>
            </a:r>
            <a:r>
              <a:rPr lang="sv-SE" sz="2000" dirty="0" err="1"/>
              <a:t>each</a:t>
            </a:r>
            <a:r>
              <a:rPr lang="sv-SE" sz="2000" dirty="0"/>
              <a:t> </a:t>
            </a:r>
            <a:r>
              <a:rPr lang="sv-SE" sz="2000" dirty="0" err="1"/>
              <a:t>year</a:t>
            </a:r>
            <a:r>
              <a:rPr lang="sv-SE" sz="2000" dirty="0"/>
              <a:t>.</a:t>
            </a:r>
            <a:endParaRPr lang="sv-SE" sz="2000" dirty="0">
              <a:solidFill>
                <a:schemeClr val="accent1"/>
              </a:solidFill>
            </a:endParaRPr>
          </a:p>
        </p:txBody>
      </p:sp>
    </p:spTree>
    <p:extLst>
      <p:ext uri="{BB962C8B-B14F-4D97-AF65-F5344CB8AC3E}">
        <p14:creationId xmlns:p14="http://schemas.microsoft.com/office/powerpoint/2010/main" val="3226690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err="1"/>
              <a:t>Politics</a:t>
            </a:r>
            <a:r>
              <a:rPr lang="sv-SE" dirty="0"/>
              <a:t> and </a:t>
            </a:r>
            <a:r>
              <a:rPr lang="sv-SE" dirty="0" err="1"/>
              <a:t>organization</a:t>
            </a:r>
            <a:endParaRPr lang="sv-SE" dirty="0"/>
          </a:p>
        </p:txBody>
      </p:sp>
      <p:sp>
        <p:nvSpPr>
          <p:cNvPr id="4" name="Platshållare för datum 3"/>
          <p:cNvSpPr>
            <a:spLocks noGrp="1"/>
          </p:cNvSpPr>
          <p:nvPr>
            <p:ph type="dt" sz="half" idx="10"/>
          </p:nvPr>
        </p:nvSpPr>
        <p:spPr/>
        <p:txBody>
          <a:bodyPr/>
          <a:lstStyle/>
          <a:p>
            <a:fld id="{418BC930-FFCF-4D3A-98FD-227C92BEE507}" type="datetime1">
              <a:rPr lang="sv-SE" smtClean="0"/>
              <a:t>2023-05-22</a:t>
            </a:fld>
            <a:endParaRPr lang="sv-SE" dirty="0"/>
          </a:p>
        </p:txBody>
      </p:sp>
    </p:spTree>
    <p:extLst>
      <p:ext uri="{BB962C8B-B14F-4D97-AF65-F5344CB8AC3E}">
        <p14:creationId xmlns:p14="http://schemas.microsoft.com/office/powerpoint/2010/main" val="3928294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19818" y="457201"/>
            <a:ext cx="10823575" cy="1119239"/>
          </a:xfrm>
        </p:spPr>
        <p:txBody>
          <a:bodyPr/>
          <a:lstStyle/>
          <a:p>
            <a:r>
              <a:rPr lang="sv-SE" dirty="0" err="1"/>
              <a:t>Political</a:t>
            </a:r>
            <a:r>
              <a:rPr lang="sv-SE" dirty="0"/>
              <a:t> </a:t>
            </a:r>
            <a:r>
              <a:rPr lang="sv-SE" dirty="0" err="1"/>
              <a:t>organization</a:t>
            </a:r>
            <a:r>
              <a:rPr lang="sv-SE" dirty="0"/>
              <a:t> </a:t>
            </a:r>
          </a:p>
        </p:txBody>
      </p:sp>
      <p:sp>
        <p:nvSpPr>
          <p:cNvPr id="3" name="Platshållare för datum 2"/>
          <p:cNvSpPr>
            <a:spLocks noGrp="1"/>
          </p:cNvSpPr>
          <p:nvPr>
            <p:ph type="dt" sz="half" idx="10"/>
          </p:nvPr>
        </p:nvSpPr>
        <p:spPr/>
        <p:txBody>
          <a:bodyPr/>
          <a:lstStyle/>
          <a:p>
            <a:fld id="{1FCD3697-22FA-4400-B9D4-9F44870D9981}" type="datetime1">
              <a:rPr lang="sv-SE" smtClean="0"/>
              <a:t>2023-05-22</a:t>
            </a:fld>
            <a:endParaRPr lang="sv-SE" dirty="0"/>
          </a:p>
        </p:txBody>
      </p:sp>
      <p:sp>
        <p:nvSpPr>
          <p:cNvPr id="10" name="textruta 9">
            <a:extLst>
              <a:ext uri="{C183D7F6-B498-43B3-948B-1728B52AA6E4}">
                <adec:decorative xmlns:adec="http://schemas.microsoft.com/office/drawing/2017/decorative" val="1"/>
              </a:ext>
            </a:extLst>
          </p:cNvPr>
          <p:cNvSpPr txBox="1"/>
          <p:nvPr/>
        </p:nvSpPr>
        <p:spPr>
          <a:xfrm>
            <a:off x="6078319" y="3673548"/>
            <a:ext cx="5358503" cy="720000"/>
          </a:xfrm>
          <a:prstGeom prst="rect">
            <a:avLst/>
          </a:prstGeom>
          <a:solidFill>
            <a:schemeClr val="bg1">
              <a:lumMod val="95000"/>
            </a:schemeClr>
          </a:solidFill>
          <a:ln w="63500">
            <a:solidFill>
              <a:schemeClr val="bg1"/>
            </a:solidFill>
          </a:ln>
        </p:spPr>
        <p:txBody>
          <a:bodyPr wrap="square" lIns="0" tIns="0" rIns="0" bIns="0" rtlCol="0" anchor="ctr">
            <a:spAutoFit/>
          </a:bodyPr>
          <a:lstStyle/>
          <a:p>
            <a:pPr algn="ctr"/>
            <a:r>
              <a:rPr lang="sv-SE" sz="2400" b="1" dirty="0" err="1"/>
              <a:t>Committees</a:t>
            </a:r>
            <a:endParaRPr lang="sv-SE" sz="2400" b="1" dirty="0"/>
          </a:p>
        </p:txBody>
      </p:sp>
      <p:sp>
        <p:nvSpPr>
          <p:cNvPr id="7" name="textruta 6">
            <a:extLst>
              <a:ext uri="{C183D7F6-B498-43B3-948B-1728B52AA6E4}">
                <adec:decorative xmlns:adec="http://schemas.microsoft.com/office/drawing/2017/decorative" val="1"/>
              </a:ext>
            </a:extLst>
          </p:cNvPr>
          <p:cNvSpPr txBox="1"/>
          <p:nvPr/>
        </p:nvSpPr>
        <p:spPr>
          <a:xfrm>
            <a:off x="737497" y="2237303"/>
            <a:ext cx="5358503" cy="720000"/>
          </a:xfrm>
          <a:prstGeom prst="rect">
            <a:avLst/>
          </a:prstGeom>
          <a:solidFill>
            <a:schemeClr val="accent1"/>
          </a:solidFill>
          <a:ln w="63500">
            <a:solidFill>
              <a:schemeClr val="bg1"/>
            </a:solidFill>
          </a:ln>
        </p:spPr>
        <p:txBody>
          <a:bodyPr wrap="square" lIns="0" tIns="0" rIns="0" bIns="0" rtlCol="0" anchor="ctr">
            <a:spAutoFit/>
          </a:bodyPr>
          <a:lstStyle/>
          <a:p>
            <a:pPr algn="ctr"/>
            <a:r>
              <a:rPr lang="sv-SE" sz="2400" b="1" dirty="0">
                <a:solidFill>
                  <a:schemeClr val="bg1"/>
                </a:solidFill>
              </a:rPr>
              <a:t>Municipal Council</a:t>
            </a:r>
          </a:p>
        </p:txBody>
      </p:sp>
      <p:sp>
        <p:nvSpPr>
          <p:cNvPr id="8" name="textruta 7">
            <a:extLst>
              <a:ext uri="{C183D7F6-B498-43B3-948B-1728B52AA6E4}">
                <adec:decorative xmlns:adec="http://schemas.microsoft.com/office/drawing/2017/decorative" val="1"/>
              </a:ext>
            </a:extLst>
          </p:cNvPr>
          <p:cNvSpPr txBox="1"/>
          <p:nvPr/>
        </p:nvSpPr>
        <p:spPr>
          <a:xfrm>
            <a:off x="737498" y="2957303"/>
            <a:ext cx="10717006" cy="720000"/>
          </a:xfrm>
          <a:prstGeom prst="rect">
            <a:avLst/>
          </a:prstGeom>
          <a:solidFill>
            <a:schemeClr val="accent1"/>
          </a:solidFill>
          <a:ln w="63500">
            <a:solidFill>
              <a:schemeClr val="bg1"/>
            </a:solidFill>
          </a:ln>
        </p:spPr>
        <p:txBody>
          <a:bodyPr wrap="square" lIns="0" tIns="0" rIns="0" bIns="0" rtlCol="0" anchor="ctr">
            <a:spAutoFit/>
          </a:bodyPr>
          <a:lstStyle/>
          <a:p>
            <a:pPr algn="ctr"/>
            <a:r>
              <a:rPr lang="sv-SE" sz="2400" b="1" dirty="0">
                <a:solidFill>
                  <a:schemeClr val="bg1"/>
                </a:solidFill>
              </a:rPr>
              <a:t>Municipal </a:t>
            </a:r>
            <a:r>
              <a:rPr lang="sv-SE" sz="2400" b="1" dirty="0" err="1">
                <a:solidFill>
                  <a:schemeClr val="bg1"/>
                </a:solidFill>
              </a:rPr>
              <a:t>Executive</a:t>
            </a:r>
            <a:r>
              <a:rPr lang="sv-SE" sz="2400" b="1" dirty="0">
                <a:solidFill>
                  <a:schemeClr val="bg1"/>
                </a:solidFill>
              </a:rPr>
              <a:t> Board</a:t>
            </a:r>
          </a:p>
        </p:txBody>
      </p:sp>
      <p:sp>
        <p:nvSpPr>
          <p:cNvPr id="9" name="textruta 8">
            <a:extLst>
              <a:ext uri="{C183D7F6-B498-43B3-948B-1728B52AA6E4}">
                <adec:decorative xmlns:adec="http://schemas.microsoft.com/office/drawing/2017/decorative" val="1"/>
              </a:ext>
            </a:extLst>
          </p:cNvPr>
          <p:cNvSpPr txBox="1"/>
          <p:nvPr/>
        </p:nvSpPr>
        <p:spPr>
          <a:xfrm>
            <a:off x="6096000" y="2237303"/>
            <a:ext cx="5358503" cy="720000"/>
          </a:xfrm>
          <a:prstGeom prst="rect">
            <a:avLst/>
          </a:prstGeom>
          <a:solidFill>
            <a:schemeClr val="bg1">
              <a:lumMod val="95000"/>
            </a:schemeClr>
          </a:solidFill>
          <a:ln w="63500">
            <a:solidFill>
              <a:schemeClr val="bg1"/>
            </a:solidFill>
          </a:ln>
        </p:spPr>
        <p:txBody>
          <a:bodyPr wrap="square" lIns="0" tIns="0" rIns="0" bIns="0" rtlCol="0" anchor="ctr">
            <a:spAutoFit/>
          </a:bodyPr>
          <a:lstStyle/>
          <a:p>
            <a:pPr algn="ctr"/>
            <a:r>
              <a:rPr lang="sv-SE" sz="1600" b="1" dirty="0" err="1"/>
              <a:t>Election</a:t>
            </a:r>
            <a:r>
              <a:rPr lang="sv-SE" sz="1600" b="1" dirty="0"/>
              <a:t> </a:t>
            </a:r>
            <a:r>
              <a:rPr lang="sv-SE" sz="1600" b="1" dirty="0" err="1"/>
              <a:t>Committee</a:t>
            </a:r>
            <a:r>
              <a:rPr lang="sv-SE" sz="1600" b="1" dirty="0"/>
              <a:t> / Municipal </a:t>
            </a:r>
            <a:r>
              <a:rPr lang="sv-SE" sz="1600" b="1" dirty="0" err="1"/>
              <a:t>Audit</a:t>
            </a:r>
            <a:r>
              <a:rPr lang="sv-SE" sz="1600" b="1" dirty="0"/>
              <a:t> </a:t>
            </a:r>
            <a:r>
              <a:rPr lang="sv-SE" sz="1600" b="1" dirty="0" err="1"/>
              <a:t>Department</a:t>
            </a:r>
            <a:endParaRPr lang="sv-SE" sz="1600" b="1" dirty="0"/>
          </a:p>
        </p:txBody>
      </p:sp>
      <p:sp>
        <p:nvSpPr>
          <p:cNvPr id="11" name="textruta 10">
            <a:extLst>
              <a:ext uri="{C183D7F6-B498-43B3-948B-1728B52AA6E4}">
                <adec:decorative xmlns:adec="http://schemas.microsoft.com/office/drawing/2017/decorative" val="1"/>
              </a:ext>
            </a:extLst>
          </p:cNvPr>
          <p:cNvSpPr txBox="1"/>
          <p:nvPr/>
        </p:nvSpPr>
        <p:spPr>
          <a:xfrm>
            <a:off x="737497" y="3677303"/>
            <a:ext cx="5358503" cy="720000"/>
          </a:xfrm>
          <a:prstGeom prst="rect">
            <a:avLst/>
          </a:prstGeom>
          <a:solidFill>
            <a:schemeClr val="bg1">
              <a:lumMod val="95000"/>
            </a:schemeClr>
          </a:solidFill>
          <a:ln w="63500">
            <a:solidFill>
              <a:schemeClr val="bg1"/>
            </a:solidFill>
          </a:ln>
        </p:spPr>
        <p:txBody>
          <a:bodyPr wrap="square" lIns="0" tIns="0" rIns="0" bIns="0" rtlCol="0" anchor="ctr">
            <a:spAutoFit/>
          </a:bodyPr>
          <a:lstStyle/>
          <a:p>
            <a:pPr algn="ctr"/>
            <a:r>
              <a:rPr lang="sv-SE" sz="2400" b="1" dirty="0" err="1"/>
              <a:t>Advisory</a:t>
            </a:r>
            <a:r>
              <a:rPr lang="sv-SE" sz="2400" b="1" dirty="0"/>
              <a:t> </a:t>
            </a:r>
            <a:r>
              <a:rPr lang="sv-SE" sz="2400" b="1" dirty="0" err="1"/>
              <a:t>committees</a:t>
            </a:r>
            <a:endParaRPr lang="sv-SE" sz="2400" b="1" dirty="0"/>
          </a:p>
        </p:txBody>
      </p:sp>
      <p:sp>
        <p:nvSpPr>
          <p:cNvPr id="12" name="textruta 11">
            <a:extLst>
              <a:ext uri="{C183D7F6-B498-43B3-948B-1728B52AA6E4}">
                <adec:decorative xmlns:adec="http://schemas.microsoft.com/office/drawing/2017/decorative" val="1"/>
              </a:ext>
            </a:extLst>
          </p:cNvPr>
          <p:cNvSpPr txBox="1"/>
          <p:nvPr/>
        </p:nvSpPr>
        <p:spPr>
          <a:xfrm>
            <a:off x="737498" y="4391226"/>
            <a:ext cx="10717006" cy="720000"/>
          </a:xfrm>
          <a:prstGeom prst="rect">
            <a:avLst/>
          </a:prstGeom>
          <a:solidFill>
            <a:schemeClr val="bg1">
              <a:lumMod val="95000"/>
            </a:schemeClr>
          </a:solidFill>
          <a:ln w="63500">
            <a:solidFill>
              <a:schemeClr val="bg1"/>
            </a:solidFill>
          </a:ln>
        </p:spPr>
        <p:txBody>
          <a:bodyPr wrap="square" lIns="0" tIns="0" rIns="0" bIns="0" rtlCol="0" anchor="ctr">
            <a:spAutoFit/>
          </a:bodyPr>
          <a:lstStyle/>
          <a:p>
            <a:pPr algn="ctr"/>
            <a:r>
              <a:rPr lang="sv-SE" sz="2400" b="1" dirty="0" err="1"/>
              <a:t>Executive</a:t>
            </a:r>
            <a:r>
              <a:rPr lang="sv-SE" sz="2400" b="1" dirty="0"/>
              <a:t> </a:t>
            </a:r>
            <a:r>
              <a:rPr lang="sv-SE" sz="2400" b="1" dirty="0" err="1"/>
              <a:t>departments</a:t>
            </a:r>
            <a:endParaRPr lang="sv-SE" sz="2400" b="1" dirty="0"/>
          </a:p>
        </p:txBody>
      </p:sp>
    </p:spTree>
    <p:extLst>
      <p:ext uri="{BB962C8B-B14F-4D97-AF65-F5344CB8AC3E}">
        <p14:creationId xmlns:p14="http://schemas.microsoft.com/office/powerpoint/2010/main" val="1519116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Advisory</a:t>
            </a:r>
            <a:r>
              <a:rPr lang="sv-SE" dirty="0"/>
              <a:t> </a:t>
            </a:r>
            <a:r>
              <a:rPr lang="sv-SE" dirty="0" err="1"/>
              <a:t>committees</a:t>
            </a:r>
            <a:r>
              <a:rPr lang="sv-SE" dirty="0"/>
              <a:t> and </a:t>
            </a:r>
            <a:r>
              <a:rPr lang="sv-SE" dirty="0" err="1"/>
              <a:t>comittees</a:t>
            </a:r>
            <a:endParaRPr lang="sv-SE" dirty="0"/>
          </a:p>
        </p:txBody>
      </p:sp>
      <p:sp>
        <p:nvSpPr>
          <p:cNvPr id="3" name="Platshållare för datum 2"/>
          <p:cNvSpPr>
            <a:spLocks noGrp="1"/>
          </p:cNvSpPr>
          <p:nvPr>
            <p:ph type="dt" sz="half" idx="10"/>
          </p:nvPr>
        </p:nvSpPr>
        <p:spPr/>
        <p:txBody>
          <a:bodyPr/>
          <a:lstStyle/>
          <a:p>
            <a:fld id="{97D14B18-F1A8-428C-8B2D-3496391E7706}" type="datetime1">
              <a:rPr lang="sv-SE" smtClean="0"/>
              <a:t>2023-05-22</a:t>
            </a:fld>
            <a:endParaRPr lang="sv-SE" dirty="0"/>
          </a:p>
        </p:txBody>
      </p:sp>
      <p:sp>
        <p:nvSpPr>
          <p:cNvPr id="4" name="Platshållare för text 3">
            <a:extLst>
              <a:ext uri="{C183D7F6-B498-43B3-948B-1728B52AA6E4}">
                <adec:decorative xmlns:adec="http://schemas.microsoft.com/office/drawing/2017/decorative" val="1"/>
              </a:ext>
            </a:extLst>
          </p:cNvPr>
          <p:cNvSpPr>
            <a:spLocks noGrp="1"/>
          </p:cNvSpPr>
          <p:nvPr>
            <p:ph type="body" sz="quarter" idx="13"/>
          </p:nvPr>
        </p:nvSpPr>
        <p:spPr>
          <a:xfrm>
            <a:off x="690564" y="1713933"/>
            <a:ext cx="3367086" cy="676273"/>
          </a:xfrm>
        </p:spPr>
        <p:txBody>
          <a:bodyPr/>
          <a:lstStyle/>
          <a:p>
            <a:r>
              <a:rPr lang="sv-SE" dirty="0" err="1"/>
              <a:t>Advisory</a:t>
            </a:r>
            <a:r>
              <a:rPr lang="sv-SE" dirty="0"/>
              <a:t> </a:t>
            </a:r>
            <a:r>
              <a:rPr lang="sv-SE" dirty="0" err="1"/>
              <a:t>committees</a:t>
            </a:r>
            <a:endParaRPr lang="sv-SE" dirty="0"/>
          </a:p>
        </p:txBody>
      </p:sp>
      <p:sp>
        <p:nvSpPr>
          <p:cNvPr id="5" name="Platshållare för text 4">
            <a:extLst>
              <a:ext uri="{C183D7F6-B498-43B3-948B-1728B52AA6E4}">
                <adec:decorative xmlns:adec="http://schemas.microsoft.com/office/drawing/2017/decorative" val="1"/>
              </a:ext>
            </a:extLst>
          </p:cNvPr>
          <p:cNvSpPr>
            <a:spLocks noGrp="1"/>
          </p:cNvSpPr>
          <p:nvPr>
            <p:ph type="body" sz="quarter" idx="14"/>
          </p:nvPr>
        </p:nvSpPr>
        <p:spPr>
          <a:xfrm>
            <a:off x="690564" y="2389573"/>
            <a:ext cx="3367086" cy="2237018"/>
          </a:xfrm>
          <a:solidFill>
            <a:schemeClr val="bg1">
              <a:lumMod val="95000"/>
            </a:schemeClr>
          </a:solidFill>
        </p:spPr>
        <p:txBody>
          <a:bodyPr/>
          <a:lstStyle/>
          <a:p>
            <a:r>
              <a:rPr lang="sv-SE" sz="1400" dirty="0">
                <a:solidFill>
                  <a:schemeClr val="accent1"/>
                </a:solidFill>
              </a:rPr>
              <a:t>Management </a:t>
            </a:r>
            <a:r>
              <a:rPr lang="sv-SE" sz="1400" dirty="0" err="1">
                <a:solidFill>
                  <a:schemeClr val="accent1"/>
                </a:solidFill>
              </a:rPr>
              <a:t>Committee</a:t>
            </a:r>
            <a:r>
              <a:rPr lang="sv-SE" sz="1400" dirty="0">
                <a:solidFill>
                  <a:schemeClr val="accent1"/>
                </a:solidFill>
              </a:rPr>
              <a:t> (1)</a:t>
            </a:r>
          </a:p>
          <a:p>
            <a:r>
              <a:rPr lang="sv-SE" sz="1400" dirty="0">
                <a:solidFill>
                  <a:schemeClr val="accent1"/>
                </a:solidFill>
              </a:rPr>
              <a:t>Human Resources </a:t>
            </a:r>
            <a:r>
              <a:rPr lang="sv-SE" sz="1400" dirty="0" err="1">
                <a:solidFill>
                  <a:schemeClr val="accent1"/>
                </a:solidFill>
              </a:rPr>
              <a:t>Committee</a:t>
            </a:r>
            <a:r>
              <a:rPr lang="sv-SE" sz="1400" dirty="0">
                <a:solidFill>
                  <a:schemeClr val="accent1"/>
                </a:solidFill>
              </a:rPr>
              <a:t> (1)</a:t>
            </a:r>
          </a:p>
          <a:p>
            <a:r>
              <a:rPr lang="sv-SE" sz="1400" dirty="0" err="1">
                <a:solidFill>
                  <a:schemeClr val="accent1"/>
                </a:solidFill>
              </a:rPr>
              <a:t>Procurement</a:t>
            </a:r>
            <a:r>
              <a:rPr lang="sv-SE" sz="1400" dirty="0">
                <a:solidFill>
                  <a:schemeClr val="accent1"/>
                </a:solidFill>
              </a:rPr>
              <a:t> </a:t>
            </a:r>
            <a:r>
              <a:rPr lang="sv-SE" sz="1400" dirty="0" err="1">
                <a:solidFill>
                  <a:schemeClr val="accent1"/>
                </a:solidFill>
              </a:rPr>
              <a:t>Committee</a:t>
            </a:r>
            <a:r>
              <a:rPr lang="sv-SE" sz="1400" dirty="0">
                <a:solidFill>
                  <a:schemeClr val="accent1"/>
                </a:solidFill>
              </a:rPr>
              <a:t> (1)</a:t>
            </a:r>
          </a:p>
          <a:p>
            <a:r>
              <a:rPr lang="sv-SE" sz="1400" dirty="0">
                <a:solidFill>
                  <a:schemeClr val="accent6"/>
                </a:solidFill>
              </a:rPr>
              <a:t>Welfare </a:t>
            </a:r>
            <a:r>
              <a:rPr lang="sv-SE" sz="1400" dirty="0" err="1">
                <a:solidFill>
                  <a:schemeClr val="accent6"/>
                </a:solidFill>
              </a:rPr>
              <a:t>Committee</a:t>
            </a:r>
            <a:r>
              <a:rPr lang="sv-SE" sz="1400" dirty="0">
                <a:solidFill>
                  <a:schemeClr val="accent6"/>
                </a:solidFill>
              </a:rPr>
              <a:t> (2)</a:t>
            </a:r>
          </a:p>
          <a:p>
            <a:r>
              <a:rPr lang="sv-SE" sz="1400" dirty="0">
                <a:solidFill>
                  <a:schemeClr val="accent4"/>
                </a:solidFill>
              </a:rPr>
              <a:t>Planning and </a:t>
            </a:r>
            <a:r>
              <a:rPr lang="sv-SE" sz="1400" dirty="0" err="1">
                <a:solidFill>
                  <a:schemeClr val="accent4"/>
                </a:solidFill>
              </a:rPr>
              <a:t>Development</a:t>
            </a:r>
            <a:r>
              <a:rPr lang="sv-SE" sz="1400" dirty="0">
                <a:solidFill>
                  <a:schemeClr val="accent4"/>
                </a:solidFill>
              </a:rPr>
              <a:t> </a:t>
            </a:r>
            <a:r>
              <a:rPr lang="sv-SE" sz="1400" dirty="0" err="1">
                <a:solidFill>
                  <a:schemeClr val="accent4"/>
                </a:solidFill>
              </a:rPr>
              <a:t>Committee</a:t>
            </a:r>
            <a:r>
              <a:rPr lang="sv-SE" sz="1400" dirty="0">
                <a:solidFill>
                  <a:schemeClr val="accent4"/>
                </a:solidFill>
              </a:rPr>
              <a:t> (3)</a:t>
            </a:r>
          </a:p>
        </p:txBody>
      </p:sp>
      <p:sp>
        <p:nvSpPr>
          <p:cNvPr id="6" name="Platshållare för text 5">
            <a:extLst>
              <a:ext uri="{C183D7F6-B498-43B3-948B-1728B52AA6E4}">
                <adec:decorative xmlns:adec="http://schemas.microsoft.com/office/drawing/2017/decorative" val="1"/>
              </a:ext>
            </a:extLst>
          </p:cNvPr>
          <p:cNvSpPr>
            <a:spLocks noGrp="1"/>
          </p:cNvSpPr>
          <p:nvPr>
            <p:ph type="body" sz="quarter" idx="15"/>
          </p:nvPr>
        </p:nvSpPr>
        <p:spPr>
          <a:xfrm>
            <a:off x="4412456" y="1713933"/>
            <a:ext cx="7283675" cy="676273"/>
          </a:xfrm>
        </p:spPr>
        <p:txBody>
          <a:bodyPr/>
          <a:lstStyle/>
          <a:p>
            <a:r>
              <a:rPr lang="sv-SE" dirty="0" err="1"/>
              <a:t>Committees</a:t>
            </a:r>
            <a:endParaRPr lang="sv-SE" dirty="0"/>
          </a:p>
        </p:txBody>
      </p:sp>
      <p:sp>
        <p:nvSpPr>
          <p:cNvPr id="7" name="Platshållare för text 6">
            <a:extLst>
              <a:ext uri="{C183D7F6-B498-43B3-948B-1728B52AA6E4}">
                <adec:decorative xmlns:adec="http://schemas.microsoft.com/office/drawing/2017/decorative" val="1"/>
              </a:ext>
            </a:extLst>
          </p:cNvPr>
          <p:cNvSpPr>
            <a:spLocks noGrp="1"/>
          </p:cNvSpPr>
          <p:nvPr>
            <p:ph type="body" sz="quarter" idx="16"/>
          </p:nvPr>
        </p:nvSpPr>
        <p:spPr>
          <a:xfrm>
            <a:off x="4412456" y="2389572"/>
            <a:ext cx="3571483" cy="2752699"/>
          </a:xfrm>
          <a:solidFill>
            <a:schemeClr val="bg1">
              <a:lumMod val="95000"/>
            </a:schemeClr>
          </a:solidFill>
        </p:spPr>
        <p:txBody>
          <a:bodyPr/>
          <a:lstStyle/>
          <a:p>
            <a:r>
              <a:rPr lang="sv-SE" sz="1400" dirty="0" err="1">
                <a:solidFill>
                  <a:schemeClr val="accent1"/>
                </a:solidFill>
              </a:rPr>
              <a:t>Election</a:t>
            </a:r>
            <a:r>
              <a:rPr lang="sv-SE" sz="1400" dirty="0">
                <a:solidFill>
                  <a:schemeClr val="accent1"/>
                </a:solidFill>
              </a:rPr>
              <a:t> </a:t>
            </a:r>
            <a:r>
              <a:rPr lang="sv-SE" sz="1400" dirty="0" err="1">
                <a:solidFill>
                  <a:schemeClr val="accent1"/>
                </a:solidFill>
              </a:rPr>
              <a:t>Committee</a:t>
            </a:r>
            <a:r>
              <a:rPr lang="sv-SE" sz="1400" dirty="0">
                <a:solidFill>
                  <a:schemeClr val="accent1"/>
                </a:solidFill>
              </a:rPr>
              <a:t> (1)</a:t>
            </a:r>
          </a:p>
          <a:p>
            <a:r>
              <a:rPr lang="sv-SE" sz="1400" dirty="0" err="1">
                <a:solidFill>
                  <a:schemeClr val="accent1"/>
                </a:solidFill>
              </a:rPr>
              <a:t>Custodian</a:t>
            </a:r>
            <a:r>
              <a:rPr lang="sv-SE" sz="1400" dirty="0">
                <a:solidFill>
                  <a:schemeClr val="accent1"/>
                </a:solidFill>
              </a:rPr>
              <a:t> </a:t>
            </a:r>
            <a:r>
              <a:rPr lang="sv-SE" sz="1400" dirty="0" err="1">
                <a:solidFill>
                  <a:schemeClr val="accent1"/>
                </a:solidFill>
              </a:rPr>
              <a:t>Committee</a:t>
            </a:r>
            <a:r>
              <a:rPr lang="sv-SE" sz="1400" dirty="0">
                <a:solidFill>
                  <a:schemeClr val="accent1"/>
                </a:solidFill>
              </a:rPr>
              <a:t> (1)</a:t>
            </a:r>
          </a:p>
          <a:p>
            <a:r>
              <a:rPr lang="sv-SE" sz="1400" dirty="0" err="1">
                <a:solidFill>
                  <a:schemeClr val="accent1"/>
                </a:solidFill>
              </a:rPr>
              <a:t>Crisis</a:t>
            </a:r>
            <a:r>
              <a:rPr lang="sv-SE" sz="1400" dirty="0">
                <a:solidFill>
                  <a:schemeClr val="accent1"/>
                </a:solidFill>
              </a:rPr>
              <a:t> Management </a:t>
            </a:r>
            <a:r>
              <a:rPr lang="sv-SE" sz="1400" dirty="0" err="1">
                <a:solidFill>
                  <a:schemeClr val="accent1"/>
                </a:solidFill>
              </a:rPr>
              <a:t>Committee</a:t>
            </a:r>
            <a:r>
              <a:rPr lang="sv-SE" sz="1400" dirty="0">
                <a:solidFill>
                  <a:schemeClr val="accent1"/>
                </a:solidFill>
              </a:rPr>
              <a:t> (1)</a:t>
            </a:r>
          </a:p>
          <a:p>
            <a:r>
              <a:rPr lang="sv-SE" sz="1400" dirty="0">
                <a:solidFill>
                  <a:schemeClr val="accent6"/>
                </a:solidFill>
              </a:rPr>
              <a:t>Children and </a:t>
            </a:r>
            <a:r>
              <a:rPr lang="sv-SE" sz="1400" dirty="0" err="1">
                <a:solidFill>
                  <a:schemeClr val="accent6"/>
                </a:solidFill>
              </a:rPr>
              <a:t>Schools</a:t>
            </a:r>
            <a:r>
              <a:rPr lang="sv-SE" sz="1400" dirty="0">
                <a:solidFill>
                  <a:schemeClr val="accent6"/>
                </a:solidFill>
              </a:rPr>
              <a:t> </a:t>
            </a:r>
            <a:r>
              <a:rPr lang="sv-SE" sz="1400" dirty="0" err="1">
                <a:solidFill>
                  <a:schemeClr val="accent6"/>
                </a:solidFill>
              </a:rPr>
              <a:t>Committee</a:t>
            </a:r>
            <a:r>
              <a:rPr lang="sv-SE" sz="1400" dirty="0">
                <a:solidFill>
                  <a:schemeClr val="accent6"/>
                </a:solidFill>
              </a:rPr>
              <a:t> (2)</a:t>
            </a:r>
          </a:p>
          <a:p>
            <a:r>
              <a:rPr lang="en-US" sz="1400" dirty="0">
                <a:solidFill>
                  <a:schemeClr val="accent6"/>
                </a:solidFill>
              </a:rPr>
              <a:t>Education and </a:t>
            </a:r>
            <a:r>
              <a:rPr lang="en-US" sz="1400" dirty="0" err="1">
                <a:solidFill>
                  <a:schemeClr val="accent6"/>
                </a:solidFill>
              </a:rPr>
              <a:t>Labour</a:t>
            </a:r>
            <a:r>
              <a:rPr lang="en-US" sz="1400" dirty="0">
                <a:solidFill>
                  <a:schemeClr val="accent6"/>
                </a:solidFill>
              </a:rPr>
              <a:t> Market Committee </a:t>
            </a:r>
            <a:r>
              <a:rPr lang="sv-SE" sz="1400" dirty="0">
                <a:solidFill>
                  <a:schemeClr val="accent6"/>
                </a:solidFill>
              </a:rPr>
              <a:t>(2)</a:t>
            </a:r>
          </a:p>
          <a:p>
            <a:r>
              <a:rPr lang="en-US" sz="1400" dirty="0">
                <a:solidFill>
                  <a:schemeClr val="accent6"/>
                </a:solidFill>
              </a:rPr>
              <a:t>Individual and Family Welfare Committee </a:t>
            </a:r>
            <a:r>
              <a:rPr lang="sv-SE" sz="1400" dirty="0">
                <a:solidFill>
                  <a:schemeClr val="accent6"/>
                </a:solidFill>
              </a:rPr>
              <a:t>(2)</a:t>
            </a:r>
          </a:p>
        </p:txBody>
      </p:sp>
      <p:sp>
        <p:nvSpPr>
          <p:cNvPr id="9" name="Platshållare för text 8">
            <a:extLst>
              <a:ext uri="{C183D7F6-B498-43B3-948B-1728B52AA6E4}">
                <adec:decorative xmlns:adec="http://schemas.microsoft.com/office/drawing/2017/decorative" val="1"/>
              </a:ext>
            </a:extLst>
          </p:cNvPr>
          <p:cNvSpPr>
            <a:spLocks noGrp="1"/>
          </p:cNvSpPr>
          <p:nvPr>
            <p:ph type="body" sz="quarter" idx="18"/>
          </p:nvPr>
        </p:nvSpPr>
        <p:spPr>
          <a:xfrm>
            <a:off x="7983939" y="2389572"/>
            <a:ext cx="3712192" cy="2752699"/>
          </a:xfrm>
          <a:solidFill>
            <a:schemeClr val="bg1">
              <a:lumMod val="95000"/>
            </a:schemeClr>
          </a:solidFill>
        </p:spPr>
        <p:txBody>
          <a:bodyPr/>
          <a:lstStyle/>
          <a:p>
            <a:r>
              <a:rPr lang="sv-SE" sz="1400" dirty="0" err="1">
                <a:solidFill>
                  <a:schemeClr val="accent6"/>
                </a:solidFill>
              </a:rPr>
              <a:t>Accessibility</a:t>
            </a:r>
            <a:r>
              <a:rPr lang="sv-SE" sz="1400" dirty="0">
                <a:solidFill>
                  <a:schemeClr val="accent6"/>
                </a:solidFill>
              </a:rPr>
              <a:t> Support </a:t>
            </a:r>
            <a:r>
              <a:rPr lang="sv-SE" sz="1400" dirty="0" err="1">
                <a:solidFill>
                  <a:schemeClr val="accent6"/>
                </a:solidFill>
              </a:rPr>
              <a:t>Committee</a:t>
            </a:r>
            <a:r>
              <a:rPr lang="sv-SE" sz="1400" dirty="0">
                <a:solidFill>
                  <a:schemeClr val="accent6"/>
                </a:solidFill>
              </a:rPr>
              <a:t> (2)</a:t>
            </a:r>
          </a:p>
          <a:p>
            <a:r>
              <a:rPr lang="sv-SE" sz="1400" dirty="0" err="1">
                <a:solidFill>
                  <a:schemeClr val="accent6"/>
                </a:solidFill>
              </a:rPr>
              <a:t>Eldercare</a:t>
            </a:r>
            <a:r>
              <a:rPr lang="sv-SE" sz="1400" dirty="0">
                <a:solidFill>
                  <a:schemeClr val="accent6"/>
                </a:solidFill>
              </a:rPr>
              <a:t> </a:t>
            </a:r>
            <a:r>
              <a:rPr lang="sv-SE" sz="1400" dirty="0" err="1">
                <a:solidFill>
                  <a:schemeClr val="accent6"/>
                </a:solidFill>
              </a:rPr>
              <a:t>Committee</a:t>
            </a:r>
            <a:r>
              <a:rPr lang="sv-SE" sz="1400" dirty="0">
                <a:solidFill>
                  <a:schemeClr val="accent6"/>
                </a:solidFill>
              </a:rPr>
              <a:t> (2)</a:t>
            </a:r>
          </a:p>
          <a:p>
            <a:r>
              <a:rPr lang="en-US" sz="1400" dirty="0">
                <a:solidFill>
                  <a:schemeClr val="accent4"/>
                </a:solidFill>
              </a:rPr>
              <a:t>Environmental Health and Protection Committee </a:t>
            </a:r>
            <a:r>
              <a:rPr lang="sv-SE" sz="1400" dirty="0">
                <a:solidFill>
                  <a:schemeClr val="accent4"/>
                </a:solidFill>
              </a:rPr>
              <a:t>(3)</a:t>
            </a:r>
          </a:p>
          <a:p>
            <a:r>
              <a:rPr lang="sv-SE" sz="1400" dirty="0">
                <a:solidFill>
                  <a:schemeClr val="accent4"/>
                </a:solidFill>
              </a:rPr>
              <a:t>Planning and </a:t>
            </a:r>
            <a:r>
              <a:rPr lang="sv-SE" sz="1400" dirty="0" err="1">
                <a:solidFill>
                  <a:schemeClr val="accent4"/>
                </a:solidFill>
              </a:rPr>
              <a:t>Development</a:t>
            </a:r>
            <a:r>
              <a:rPr lang="sv-SE" sz="1400" dirty="0">
                <a:solidFill>
                  <a:schemeClr val="accent4"/>
                </a:solidFill>
              </a:rPr>
              <a:t> </a:t>
            </a:r>
            <a:r>
              <a:rPr lang="sv-SE" sz="1400" dirty="0" err="1">
                <a:solidFill>
                  <a:schemeClr val="accent4"/>
                </a:solidFill>
              </a:rPr>
              <a:t>Committee</a:t>
            </a:r>
            <a:r>
              <a:rPr lang="sv-SE" sz="1400" dirty="0">
                <a:solidFill>
                  <a:schemeClr val="accent4"/>
                </a:solidFill>
              </a:rPr>
              <a:t> (3)</a:t>
            </a:r>
          </a:p>
          <a:p>
            <a:r>
              <a:rPr lang="sv-SE" sz="1400" dirty="0">
                <a:solidFill>
                  <a:schemeClr val="accent4"/>
                </a:solidFill>
              </a:rPr>
              <a:t>Public Works </a:t>
            </a:r>
            <a:r>
              <a:rPr lang="sv-SE" sz="1400" dirty="0" err="1">
                <a:solidFill>
                  <a:schemeClr val="accent4"/>
                </a:solidFill>
              </a:rPr>
              <a:t>Committee</a:t>
            </a:r>
            <a:r>
              <a:rPr lang="sv-SE" sz="1400" dirty="0">
                <a:solidFill>
                  <a:schemeClr val="accent4"/>
                </a:solidFill>
              </a:rPr>
              <a:t> (3)</a:t>
            </a:r>
          </a:p>
          <a:p>
            <a:r>
              <a:rPr lang="en-US" sz="1400" dirty="0">
                <a:solidFill>
                  <a:schemeClr val="accent4"/>
                </a:solidFill>
              </a:rPr>
              <a:t>Leisure and Cultural Services Committee </a:t>
            </a:r>
            <a:r>
              <a:rPr lang="sv-SE" sz="1400" dirty="0">
                <a:solidFill>
                  <a:schemeClr val="accent4"/>
                </a:solidFill>
              </a:rPr>
              <a:t>(3)</a:t>
            </a:r>
          </a:p>
        </p:txBody>
      </p:sp>
      <p:sp>
        <p:nvSpPr>
          <p:cNvPr id="11" name="Rektangel 10"/>
          <p:cNvSpPr/>
          <p:nvPr/>
        </p:nvSpPr>
        <p:spPr>
          <a:xfrm>
            <a:off x="676275" y="4709714"/>
            <a:ext cx="2502608" cy="954107"/>
          </a:xfrm>
          <a:prstGeom prst="rect">
            <a:avLst/>
          </a:prstGeom>
        </p:spPr>
        <p:txBody>
          <a:bodyPr wrap="none">
            <a:spAutoFit/>
          </a:bodyPr>
          <a:lstStyle/>
          <a:p>
            <a:r>
              <a:rPr lang="sv-SE" sz="1400" b="1" dirty="0"/>
              <a:t>Area </a:t>
            </a:r>
            <a:r>
              <a:rPr lang="sv-SE" sz="1400" b="1" dirty="0" err="1"/>
              <a:t>of</a:t>
            </a:r>
            <a:r>
              <a:rPr lang="sv-SE" sz="1400" b="1" dirty="0"/>
              <a:t> </a:t>
            </a:r>
            <a:r>
              <a:rPr lang="sv-SE" sz="1400" b="1" dirty="0" err="1"/>
              <a:t>responsibility</a:t>
            </a:r>
            <a:r>
              <a:rPr lang="sv-SE" sz="1400" b="1" dirty="0"/>
              <a:t>:</a:t>
            </a:r>
          </a:p>
          <a:p>
            <a:r>
              <a:rPr lang="sv-SE" sz="1400" dirty="0">
                <a:solidFill>
                  <a:schemeClr val="accent1"/>
                </a:solidFill>
              </a:rPr>
              <a:t>1. Management </a:t>
            </a:r>
            <a:r>
              <a:rPr lang="sv-SE" sz="1400" dirty="0" err="1">
                <a:solidFill>
                  <a:schemeClr val="accent1"/>
                </a:solidFill>
              </a:rPr>
              <a:t>issues</a:t>
            </a:r>
            <a:endParaRPr lang="sv-SE" sz="1400" dirty="0">
              <a:solidFill>
                <a:schemeClr val="accent1"/>
              </a:solidFill>
            </a:endParaRPr>
          </a:p>
          <a:p>
            <a:r>
              <a:rPr lang="sv-SE" sz="1400" dirty="0">
                <a:solidFill>
                  <a:schemeClr val="accent6"/>
                </a:solidFill>
              </a:rPr>
              <a:t>2. Welfare </a:t>
            </a:r>
            <a:r>
              <a:rPr lang="sv-SE" sz="1400" dirty="0" err="1">
                <a:solidFill>
                  <a:schemeClr val="accent6"/>
                </a:solidFill>
              </a:rPr>
              <a:t>issues</a:t>
            </a:r>
            <a:endParaRPr lang="sv-SE" sz="1400" dirty="0">
              <a:solidFill>
                <a:schemeClr val="accent6"/>
              </a:solidFill>
            </a:endParaRPr>
          </a:p>
          <a:p>
            <a:r>
              <a:rPr lang="sv-SE" sz="1400" dirty="0">
                <a:solidFill>
                  <a:schemeClr val="accent4"/>
                </a:solidFill>
              </a:rPr>
              <a:t>3. Urban </a:t>
            </a:r>
            <a:r>
              <a:rPr lang="sv-SE" sz="1400" dirty="0" err="1">
                <a:solidFill>
                  <a:schemeClr val="accent4"/>
                </a:solidFill>
              </a:rPr>
              <a:t>development</a:t>
            </a:r>
            <a:r>
              <a:rPr lang="sv-SE" sz="1400" dirty="0">
                <a:solidFill>
                  <a:schemeClr val="accent4"/>
                </a:solidFill>
              </a:rPr>
              <a:t> </a:t>
            </a:r>
            <a:r>
              <a:rPr lang="sv-SE" sz="1400" dirty="0" err="1">
                <a:solidFill>
                  <a:schemeClr val="accent4"/>
                </a:solidFill>
              </a:rPr>
              <a:t>issues</a:t>
            </a:r>
            <a:endParaRPr lang="sv-SE" sz="1400" dirty="0">
              <a:solidFill>
                <a:schemeClr val="accent4"/>
              </a:solidFill>
            </a:endParaRPr>
          </a:p>
        </p:txBody>
      </p:sp>
    </p:spTree>
    <p:extLst>
      <p:ext uri="{BB962C8B-B14F-4D97-AF65-F5344CB8AC3E}">
        <p14:creationId xmlns:p14="http://schemas.microsoft.com/office/powerpoint/2010/main" val="2580361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6275" y="457201"/>
            <a:ext cx="10823575" cy="1119239"/>
          </a:xfrm>
        </p:spPr>
        <p:txBody>
          <a:bodyPr/>
          <a:lstStyle/>
          <a:p>
            <a:r>
              <a:rPr lang="sv-SE" sz="3600" dirty="0"/>
              <a:t>Municipal Council and Municipal </a:t>
            </a:r>
            <a:r>
              <a:rPr lang="sv-SE" sz="3600" dirty="0" err="1"/>
              <a:t>Executive</a:t>
            </a:r>
            <a:r>
              <a:rPr lang="sv-SE" sz="3600" dirty="0"/>
              <a:t> Board </a:t>
            </a:r>
          </a:p>
        </p:txBody>
      </p:sp>
      <p:sp>
        <p:nvSpPr>
          <p:cNvPr id="3" name="Platshållare för datum 2"/>
          <p:cNvSpPr>
            <a:spLocks noGrp="1"/>
          </p:cNvSpPr>
          <p:nvPr>
            <p:ph type="dt" sz="half" idx="10"/>
          </p:nvPr>
        </p:nvSpPr>
        <p:spPr/>
        <p:txBody>
          <a:bodyPr/>
          <a:lstStyle/>
          <a:p>
            <a:fld id="{1FCD3697-22FA-4400-B9D4-9F44870D9981}" type="datetime1">
              <a:rPr lang="sv-SE" smtClean="0"/>
              <a:t>2023-05-22</a:t>
            </a:fld>
            <a:endParaRPr lang="sv-SE" dirty="0"/>
          </a:p>
        </p:txBody>
      </p:sp>
      <p:graphicFrame>
        <p:nvGraphicFramePr>
          <p:cNvPr id="6" name="Tabell 5">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74819148"/>
              </p:ext>
            </p:extLst>
          </p:nvPr>
        </p:nvGraphicFramePr>
        <p:xfrm>
          <a:off x="676274" y="1911693"/>
          <a:ext cx="5155031" cy="3672000"/>
        </p:xfrm>
        <a:graphic>
          <a:graphicData uri="http://schemas.openxmlformats.org/drawingml/2006/table">
            <a:tbl>
              <a:tblPr firstRow="1" bandRow="1">
                <a:tableStyleId>{5C22544A-7EE6-4342-B048-85BDC9FD1C3A}</a:tableStyleId>
              </a:tblPr>
              <a:tblGrid>
                <a:gridCol w="3173262">
                  <a:extLst>
                    <a:ext uri="{9D8B030D-6E8A-4147-A177-3AD203B41FA5}">
                      <a16:colId xmlns:a16="http://schemas.microsoft.com/office/drawing/2014/main" val="2413771305"/>
                    </a:ext>
                  </a:extLst>
                </a:gridCol>
                <a:gridCol w="1981769">
                  <a:extLst>
                    <a:ext uri="{9D8B030D-6E8A-4147-A177-3AD203B41FA5}">
                      <a16:colId xmlns:a16="http://schemas.microsoft.com/office/drawing/2014/main" val="2875213973"/>
                    </a:ext>
                  </a:extLst>
                </a:gridCol>
              </a:tblGrid>
              <a:tr h="504000">
                <a:tc>
                  <a:txBody>
                    <a:bodyPr/>
                    <a:lstStyle/>
                    <a:p>
                      <a:r>
                        <a:rPr lang="sv-SE" dirty="0"/>
                        <a:t>Municipal Council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r"/>
                      <a:r>
                        <a:rPr lang="sv-SE" b="0" dirty="0"/>
                        <a:t>81 </a:t>
                      </a:r>
                      <a:r>
                        <a:rPr lang="sv-SE" b="0" dirty="0" err="1"/>
                        <a:t>seats</a:t>
                      </a:r>
                      <a:endParaRPr lang="sv-SE" b="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664880441"/>
                  </a:ext>
                </a:extLst>
              </a:tr>
              <a:tr h="396000">
                <a:tc>
                  <a:txBody>
                    <a:bodyPr/>
                    <a:lstStyle/>
                    <a:p>
                      <a:r>
                        <a:rPr lang="sv-SE" sz="1400" b="1" dirty="0"/>
                        <a:t>Social </a:t>
                      </a:r>
                      <a:r>
                        <a:rPr lang="sv-SE" sz="1400" b="1" dirty="0" err="1"/>
                        <a:t>Democrats</a:t>
                      </a:r>
                      <a:r>
                        <a:rPr lang="sv-SE" sz="1400" b="1" dirty="0"/>
                        <a:t> (S)</a:t>
                      </a:r>
                    </a:p>
                  </a:txBody>
                  <a:tcPr anchor="ctr">
                    <a:lnL w="12700" cmpd="sng">
                      <a:noFill/>
                    </a:lnL>
                    <a:lnR w="12700" cmpd="sng">
                      <a:noFill/>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400" dirty="0"/>
                        <a:t>24 </a:t>
                      </a:r>
                      <a:r>
                        <a:rPr lang="sv-SE" sz="1400" dirty="0" err="1"/>
                        <a:t>seats</a:t>
                      </a:r>
                      <a:endParaRPr lang="sv-SE" sz="1400" dirty="0"/>
                    </a:p>
                  </a:txBody>
                  <a:tcPr anchor="ctr">
                    <a:lnL w="12700" cmpd="sng">
                      <a:noFill/>
                    </a:lnL>
                    <a:lnR w="12700" cmpd="sng">
                      <a:noFill/>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90273469"/>
                  </a:ext>
                </a:extLst>
              </a:tr>
              <a:tr h="396000">
                <a:tc>
                  <a:txBody>
                    <a:bodyPr/>
                    <a:lstStyle/>
                    <a:p>
                      <a:r>
                        <a:rPr lang="sv-SE" sz="1400" b="1" dirty="0"/>
                        <a:t>Moderates (M)</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400" dirty="0"/>
                        <a:t>15 </a:t>
                      </a:r>
                      <a:r>
                        <a:rPr lang="sv-SE" sz="1400" dirty="0" err="1"/>
                        <a:t>seats</a:t>
                      </a:r>
                      <a:endParaRPr lang="sv-SE" sz="1400" dirty="0"/>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89058613"/>
                  </a:ext>
                </a:extLst>
              </a:tr>
              <a:tr h="396000">
                <a:tc>
                  <a:txBody>
                    <a:bodyPr/>
                    <a:lstStyle/>
                    <a:p>
                      <a:r>
                        <a:rPr lang="sv-SE" sz="1400" b="1" dirty="0"/>
                        <a:t>Sweden</a:t>
                      </a:r>
                      <a:r>
                        <a:rPr lang="sv-SE" sz="1400" b="1" baseline="0" dirty="0"/>
                        <a:t> </a:t>
                      </a:r>
                      <a:r>
                        <a:rPr lang="sv-SE" sz="1400" b="1" baseline="0" dirty="0" err="1"/>
                        <a:t>D</a:t>
                      </a:r>
                      <a:r>
                        <a:rPr lang="sv-SE" sz="1400" b="1" dirty="0" err="1"/>
                        <a:t>emocrats</a:t>
                      </a:r>
                      <a:r>
                        <a:rPr lang="sv-SE" sz="1400" b="1" baseline="0" dirty="0"/>
                        <a:t> (SD)</a:t>
                      </a:r>
                      <a:endParaRPr lang="sv-SE" sz="1400" b="1" dirty="0"/>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400" dirty="0"/>
                        <a:t>12 </a:t>
                      </a:r>
                      <a:r>
                        <a:rPr lang="sv-SE" sz="1400" dirty="0" err="1"/>
                        <a:t>seats</a:t>
                      </a:r>
                      <a:endParaRPr lang="sv-SE" sz="1400" dirty="0"/>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15329194"/>
                  </a:ext>
                </a:extLst>
              </a:tr>
              <a:tr h="396000">
                <a:tc>
                  <a:txBody>
                    <a:bodyPr/>
                    <a:lstStyle/>
                    <a:p>
                      <a:r>
                        <a:rPr lang="sv-SE" sz="1400" b="1" dirty="0"/>
                        <a:t>Christian </a:t>
                      </a:r>
                      <a:r>
                        <a:rPr lang="sv-SE" sz="1400" b="1" dirty="0" err="1"/>
                        <a:t>Democrats</a:t>
                      </a:r>
                      <a:r>
                        <a:rPr lang="sv-SE" sz="1400" b="1" dirty="0"/>
                        <a:t> (KD)</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400" dirty="0"/>
                        <a:t>12 </a:t>
                      </a:r>
                      <a:r>
                        <a:rPr lang="sv-SE" sz="1400" dirty="0" err="1"/>
                        <a:t>seats</a:t>
                      </a:r>
                      <a:endParaRPr lang="sv-SE" sz="1400" dirty="0"/>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34606026"/>
                  </a:ext>
                </a:extLst>
              </a:tr>
              <a:tr h="396000">
                <a:tc>
                  <a:txBody>
                    <a:bodyPr/>
                    <a:lstStyle/>
                    <a:p>
                      <a:r>
                        <a:rPr lang="sv-SE" sz="1400" b="1" dirty="0"/>
                        <a:t>Centre</a:t>
                      </a:r>
                      <a:r>
                        <a:rPr lang="sv-SE" sz="1400" b="1" baseline="0" dirty="0"/>
                        <a:t> Party</a:t>
                      </a:r>
                      <a:r>
                        <a:rPr lang="sv-SE" sz="1400" b="1" dirty="0"/>
                        <a:t> (C)</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400" dirty="0"/>
                        <a:t>7 </a:t>
                      </a:r>
                      <a:r>
                        <a:rPr lang="sv-SE" sz="1400" dirty="0" err="1"/>
                        <a:t>seats</a:t>
                      </a:r>
                      <a:endParaRPr lang="sv-SE" sz="1400" dirty="0"/>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97736103"/>
                  </a:ext>
                </a:extLst>
              </a:tr>
              <a:tr h="396000">
                <a:tc>
                  <a:txBody>
                    <a:bodyPr/>
                    <a:lstStyle/>
                    <a:p>
                      <a:r>
                        <a:rPr lang="sv-SE" sz="1400" b="1" dirty="0" err="1"/>
                        <a:t>Left</a:t>
                      </a:r>
                      <a:r>
                        <a:rPr lang="sv-SE" sz="1400" b="1" dirty="0"/>
                        <a:t> Party</a:t>
                      </a:r>
                      <a:r>
                        <a:rPr lang="sv-SE" sz="1400" b="1" baseline="0" dirty="0"/>
                        <a:t> (V)</a:t>
                      </a:r>
                      <a:endParaRPr lang="sv-SE" sz="1400" b="1" dirty="0"/>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400" dirty="0"/>
                        <a:t>5 </a:t>
                      </a:r>
                      <a:r>
                        <a:rPr lang="sv-SE" sz="1400" dirty="0" err="1"/>
                        <a:t>seats</a:t>
                      </a:r>
                      <a:endParaRPr lang="sv-SE" sz="1400" dirty="0"/>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71623758"/>
                  </a:ext>
                </a:extLst>
              </a:tr>
              <a:tr h="396000">
                <a:tc>
                  <a:txBody>
                    <a:bodyPr/>
                    <a:lstStyle/>
                    <a:p>
                      <a:r>
                        <a:rPr lang="sv-SE" sz="1400" b="1" dirty="0"/>
                        <a:t>Liberals (L)</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400" dirty="0"/>
                        <a:t>3 </a:t>
                      </a:r>
                      <a:r>
                        <a:rPr lang="sv-SE" sz="1400" dirty="0" err="1"/>
                        <a:t>seats</a:t>
                      </a:r>
                      <a:endParaRPr lang="sv-SE" sz="1400" dirty="0"/>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93022794"/>
                  </a:ext>
                </a:extLst>
              </a:tr>
              <a:tr h="396000">
                <a:tc>
                  <a:txBody>
                    <a:bodyPr/>
                    <a:lstStyle/>
                    <a:p>
                      <a:r>
                        <a:rPr lang="sv-SE" sz="1400" b="1" dirty="0"/>
                        <a:t>Green Party (MP)</a:t>
                      </a:r>
                    </a:p>
                  </a:txBody>
                  <a:tcPr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sv-SE" sz="1400" dirty="0"/>
                        <a:t>3 </a:t>
                      </a:r>
                      <a:r>
                        <a:rPr lang="sv-SE" sz="1400" dirty="0" err="1"/>
                        <a:t>seats</a:t>
                      </a:r>
                      <a:endParaRPr lang="sv-SE" sz="1400" dirty="0"/>
                    </a:p>
                  </a:txBody>
                  <a:tcPr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95268657"/>
                  </a:ext>
                </a:extLst>
              </a:tr>
            </a:tbl>
          </a:graphicData>
        </a:graphic>
      </p:graphicFrame>
      <p:graphicFrame>
        <p:nvGraphicFramePr>
          <p:cNvPr id="9" name="Tabell 8">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03081833"/>
              </p:ext>
            </p:extLst>
          </p:nvPr>
        </p:nvGraphicFramePr>
        <p:xfrm>
          <a:off x="6344819" y="1911693"/>
          <a:ext cx="5155031" cy="3808080"/>
        </p:xfrm>
        <a:graphic>
          <a:graphicData uri="http://schemas.openxmlformats.org/drawingml/2006/table">
            <a:tbl>
              <a:tblPr firstRow="1" bandRow="1">
                <a:tableStyleId>{5C22544A-7EE6-4342-B048-85BDC9FD1C3A}</a:tableStyleId>
              </a:tblPr>
              <a:tblGrid>
                <a:gridCol w="4170781">
                  <a:extLst>
                    <a:ext uri="{9D8B030D-6E8A-4147-A177-3AD203B41FA5}">
                      <a16:colId xmlns:a16="http://schemas.microsoft.com/office/drawing/2014/main" val="2413771305"/>
                    </a:ext>
                  </a:extLst>
                </a:gridCol>
                <a:gridCol w="984250">
                  <a:extLst>
                    <a:ext uri="{9D8B030D-6E8A-4147-A177-3AD203B41FA5}">
                      <a16:colId xmlns:a16="http://schemas.microsoft.com/office/drawing/2014/main" val="2875213973"/>
                    </a:ext>
                  </a:extLst>
                </a:gridCol>
              </a:tblGrid>
              <a:tr h="504000">
                <a:tc>
                  <a:txBody>
                    <a:bodyPr/>
                    <a:lstStyle/>
                    <a:p>
                      <a:r>
                        <a:rPr lang="sv-SE" dirty="0"/>
                        <a:t>Municipal </a:t>
                      </a:r>
                      <a:r>
                        <a:rPr lang="sv-SE" dirty="0" err="1"/>
                        <a:t>Executive</a:t>
                      </a:r>
                      <a:r>
                        <a:rPr lang="sv-SE" dirty="0"/>
                        <a:t> Board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r"/>
                      <a:r>
                        <a:rPr lang="sv-SE" b="0" dirty="0"/>
                        <a:t>15 </a:t>
                      </a:r>
                      <a:r>
                        <a:rPr lang="sv-SE" b="0" dirty="0" err="1"/>
                        <a:t>seats</a:t>
                      </a:r>
                      <a:endParaRPr lang="sv-SE" b="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664880441"/>
                  </a:ext>
                </a:extLst>
              </a:tr>
              <a:tr h="396000">
                <a:tc>
                  <a:txBody>
                    <a:bodyPr/>
                    <a:lstStyle/>
                    <a:p>
                      <a:r>
                        <a:rPr lang="sv-SE" sz="1400" b="1" dirty="0"/>
                        <a:t>Social </a:t>
                      </a:r>
                      <a:r>
                        <a:rPr lang="sv-SE" sz="1400" b="1" dirty="0" err="1"/>
                        <a:t>Democrats</a:t>
                      </a:r>
                      <a:r>
                        <a:rPr lang="sv-SE" sz="1400" b="1" dirty="0"/>
                        <a:t> (S)</a:t>
                      </a:r>
                      <a:r>
                        <a:rPr lang="sv-SE" sz="1400" b="1" baseline="0" dirty="0"/>
                        <a:t> </a:t>
                      </a:r>
                      <a:r>
                        <a:rPr lang="sv-SE" sz="1400" b="0" dirty="0" err="1"/>
                        <a:t>M</a:t>
                      </a:r>
                      <a:r>
                        <a:rPr lang="sv-SE" sz="1400" dirty="0" err="1"/>
                        <a:t>ajority</a:t>
                      </a:r>
                      <a:r>
                        <a:rPr lang="sv-SE" sz="1400" baseline="0" dirty="0"/>
                        <a:t> </a:t>
                      </a:r>
                      <a:r>
                        <a:rPr lang="sv-SE" sz="1400" baseline="0" dirty="0" err="1"/>
                        <a:t>C</a:t>
                      </a:r>
                      <a:r>
                        <a:rPr lang="sv-SE" sz="1400" dirty="0" err="1"/>
                        <a:t>oalition</a:t>
                      </a:r>
                      <a:endParaRPr lang="sv-SE" sz="1400" b="1" dirty="0"/>
                    </a:p>
                  </a:txBody>
                  <a:tcPr anchor="ctr">
                    <a:lnL w="12700" cmpd="sng">
                      <a:noFill/>
                    </a:lnL>
                    <a:lnR w="12700" cmpd="sng">
                      <a:noFill/>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400" dirty="0"/>
                        <a:t>4 </a:t>
                      </a:r>
                      <a:r>
                        <a:rPr lang="sv-SE" sz="1400" dirty="0" err="1"/>
                        <a:t>seats</a:t>
                      </a:r>
                      <a:endParaRPr lang="sv-SE" sz="1400" dirty="0"/>
                    </a:p>
                  </a:txBody>
                  <a:tcPr anchor="ctr">
                    <a:lnL w="12700" cmpd="sng">
                      <a:noFill/>
                    </a:lnL>
                    <a:lnR w="12700" cmpd="sng">
                      <a:noFill/>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90273469"/>
                  </a:ext>
                </a:extLst>
              </a:tr>
              <a:tr h="396000">
                <a:tc>
                  <a:txBody>
                    <a:bodyPr/>
                    <a:lstStyle/>
                    <a:p>
                      <a:r>
                        <a:rPr lang="sv-SE" sz="1400" b="1" dirty="0"/>
                        <a:t>Centre</a:t>
                      </a:r>
                      <a:r>
                        <a:rPr lang="sv-SE" sz="1400" b="1" baseline="0" dirty="0"/>
                        <a:t> Party</a:t>
                      </a:r>
                      <a:r>
                        <a:rPr lang="sv-SE" sz="1400" b="1" dirty="0"/>
                        <a:t> (C) </a:t>
                      </a:r>
                      <a:r>
                        <a:rPr lang="sv-SE" sz="1400" b="0" dirty="0" err="1"/>
                        <a:t>M</a:t>
                      </a:r>
                      <a:r>
                        <a:rPr lang="sv-SE" sz="1400" dirty="0" err="1"/>
                        <a:t>ajority</a:t>
                      </a:r>
                      <a:r>
                        <a:rPr lang="sv-SE" sz="1400" baseline="0" dirty="0"/>
                        <a:t> </a:t>
                      </a:r>
                      <a:r>
                        <a:rPr lang="sv-SE" sz="1400" baseline="0" dirty="0" err="1"/>
                        <a:t>C</a:t>
                      </a:r>
                      <a:r>
                        <a:rPr lang="sv-SE" sz="1400" dirty="0" err="1"/>
                        <a:t>oalition</a:t>
                      </a:r>
                      <a:endParaRPr lang="sv-SE" sz="1400" b="1" dirty="0"/>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400" dirty="0"/>
                        <a:t>1 </a:t>
                      </a:r>
                      <a:r>
                        <a:rPr lang="sv-SE" sz="1400" dirty="0" err="1"/>
                        <a:t>seat</a:t>
                      </a:r>
                      <a:endParaRPr lang="sv-SE" sz="1400" dirty="0"/>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89058613"/>
                  </a:ext>
                </a:extLst>
              </a:tr>
              <a:tr h="396000">
                <a:tc>
                  <a:txBody>
                    <a:bodyPr/>
                    <a:lstStyle/>
                    <a:p>
                      <a:r>
                        <a:rPr lang="sv-SE" sz="1400" b="1" dirty="0"/>
                        <a:t>Liberals (L)</a:t>
                      </a:r>
                      <a:r>
                        <a:rPr lang="sv-SE" sz="1400" b="0" dirty="0"/>
                        <a:t> </a:t>
                      </a:r>
                      <a:r>
                        <a:rPr lang="sv-SE" sz="1400" b="0" dirty="0" err="1"/>
                        <a:t>M</a:t>
                      </a:r>
                      <a:r>
                        <a:rPr lang="sv-SE" sz="1400" dirty="0" err="1"/>
                        <a:t>ajority</a:t>
                      </a:r>
                      <a:r>
                        <a:rPr lang="sv-SE" sz="1400" baseline="0" dirty="0"/>
                        <a:t> </a:t>
                      </a:r>
                      <a:r>
                        <a:rPr lang="sv-SE" sz="1400" baseline="0" dirty="0" err="1"/>
                        <a:t>C</a:t>
                      </a:r>
                      <a:r>
                        <a:rPr lang="sv-SE" sz="1400" dirty="0" err="1"/>
                        <a:t>oalition</a:t>
                      </a:r>
                      <a:endParaRPr lang="sv-SE" sz="1400" b="1" dirty="0"/>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400" dirty="0"/>
                        <a:t>1 </a:t>
                      </a:r>
                      <a:r>
                        <a:rPr lang="sv-SE" sz="1400" dirty="0" err="1"/>
                        <a:t>seat</a:t>
                      </a:r>
                      <a:endParaRPr lang="sv-SE" sz="1400" dirty="0"/>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15329194"/>
                  </a:ext>
                </a:extLst>
              </a:tr>
              <a:tr h="396000">
                <a:tc>
                  <a:txBody>
                    <a:bodyPr/>
                    <a:lstStyle/>
                    <a:p>
                      <a:r>
                        <a:rPr lang="sv-SE" sz="1400" b="1" dirty="0"/>
                        <a:t>Green Party (MP) </a:t>
                      </a:r>
                      <a:r>
                        <a:rPr lang="sv-SE" sz="1400" b="0" dirty="0"/>
                        <a:t>Support Party </a:t>
                      </a:r>
                      <a:r>
                        <a:rPr lang="sv-SE" sz="1400" b="0" dirty="0" err="1"/>
                        <a:t>Majority</a:t>
                      </a:r>
                      <a:endParaRPr lang="sv-SE" sz="1400" b="0" dirty="0"/>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400" dirty="0"/>
                        <a:t>1 </a:t>
                      </a:r>
                      <a:r>
                        <a:rPr lang="sv-SE" sz="1400" dirty="0" err="1"/>
                        <a:t>seat</a:t>
                      </a:r>
                      <a:endParaRPr lang="sv-SE" sz="1400" dirty="0"/>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34606026"/>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err="1"/>
                        <a:t>Left</a:t>
                      </a:r>
                      <a:r>
                        <a:rPr lang="sv-SE" sz="1400" b="1" dirty="0"/>
                        <a:t> Party</a:t>
                      </a:r>
                      <a:r>
                        <a:rPr lang="sv-SE" sz="1400" b="1" baseline="0" dirty="0"/>
                        <a:t> (V) </a:t>
                      </a:r>
                      <a:r>
                        <a:rPr lang="sv-SE" sz="1400" b="0" dirty="0"/>
                        <a:t>Support Party </a:t>
                      </a:r>
                      <a:r>
                        <a:rPr lang="sv-SE" sz="1400" b="0" dirty="0" err="1"/>
                        <a:t>Majority</a:t>
                      </a:r>
                      <a:endParaRPr lang="sv-SE" sz="1400" b="0" dirty="0"/>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400" dirty="0"/>
                        <a:t>1 </a:t>
                      </a:r>
                      <a:r>
                        <a:rPr lang="sv-SE" sz="1400" dirty="0" err="1"/>
                        <a:t>seat</a:t>
                      </a:r>
                      <a:endParaRPr lang="sv-SE" sz="1400" dirty="0"/>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97736103"/>
                  </a:ext>
                </a:extLst>
              </a:tr>
              <a:tr h="396000">
                <a:tc>
                  <a:txBody>
                    <a:bodyPr/>
                    <a:lstStyle/>
                    <a:p>
                      <a:r>
                        <a:rPr lang="sv-SE" sz="1400" b="1" dirty="0"/>
                        <a:t>Moderates (M) </a:t>
                      </a:r>
                      <a:r>
                        <a:rPr lang="sv-SE" sz="1400" b="0" dirty="0"/>
                        <a:t>O</a:t>
                      </a:r>
                      <a:r>
                        <a:rPr lang="sv-SE" sz="1400" dirty="0"/>
                        <a:t>pposition </a:t>
                      </a:r>
                      <a:r>
                        <a:rPr lang="sv-SE" sz="1400" dirty="0" err="1"/>
                        <a:t>Coalition</a:t>
                      </a:r>
                      <a:endParaRPr lang="sv-SE" sz="1400" b="1" dirty="0"/>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400" dirty="0"/>
                        <a:t>3 </a:t>
                      </a:r>
                      <a:r>
                        <a:rPr lang="sv-SE" sz="1400" dirty="0" err="1"/>
                        <a:t>seats</a:t>
                      </a:r>
                      <a:endParaRPr lang="sv-SE" sz="1400" dirty="0"/>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71623758"/>
                  </a:ext>
                </a:extLst>
              </a:tr>
              <a:tr h="396000">
                <a:tc>
                  <a:txBody>
                    <a:bodyPr/>
                    <a:lstStyle/>
                    <a:p>
                      <a:r>
                        <a:rPr lang="sv-SE" sz="1400" b="1" dirty="0"/>
                        <a:t>Sweden</a:t>
                      </a:r>
                      <a:r>
                        <a:rPr lang="sv-SE" sz="1400" b="1" baseline="0" dirty="0"/>
                        <a:t> </a:t>
                      </a:r>
                      <a:r>
                        <a:rPr lang="sv-SE" sz="1400" b="1" baseline="0" dirty="0" err="1"/>
                        <a:t>D</a:t>
                      </a:r>
                      <a:r>
                        <a:rPr lang="sv-SE" sz="1400" b="1" dirty="0" err="1"/>
                        <a:t>emocrats</a:t>
                      </a:r>
                      <a:r>
                        <a:rPr lang="sv-SE" sz="1400" b="1" baseline="0" dirty="0"/>
                        <a:t> (SD) </a:t>
                      </a:r>
                      <a:r>
                        <a:rPr lang="sv-SE" sz="1400" b="0" dirty="0"/>
                        <a:t>O</a:t>
                      </a:r>
                      <a:r>
                        <a:rPr lang="sv-SE" sz="1400" dirty="0"/>
                        <a:t>pposition </a:t>
                      </a:r>
                      <a:r>
                        <a:rPr lang="sv-SE" sz="1400" dirty="0" err="1"/>
                        <a:t>Coalition</a:t>
                      </a:r>
                      <a:endParaRPr lang="sv-SE" sz="1400" b="1" dirty="0"/>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sv-SE" sz="1400" dirty="0"/>
                        <a:t>2 </a:t>
                      </a:r>
                      <a:r>
                        <a:rPr lang="sv-SE" sz="1400" dirty="0" err="1"/>
                        <a:t>seats</a:t>
                      </a:r>
                      <a:endParaRPr lang="sv-SE" sz="1400" dirty="0"/>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93022794"/>
                  </a:ext>
                </a:extLst>
              </a:tr>
              <a:tr h="396000">
                <a:tc>
                  <a:txBody>
                    <a:bodyPr/>
                    <a:lstStyle/>
                    <a:p>
                      <a:r>
                        <a:rPr lang="sv-SE" sz="1400" b="1" dirty="0"/>
                        <a:t>Christian </a:t>
                      </a:r>
                      <a:r>
                        <a:rPr lang="sv-SE" sz="1400" b="1" dirty="0" err="1"/>
                        <a:t>Democrats</a:t>
                      </a:r>
                      <a:r>
                        <a:rPr lang="sv-SE" sz="1400" b="1" dirty="0"/>
                        <a:t> (KD)</a:t>
                      </a:r>
                      <a:r>
                        <a:rPr lang="sv-SE" sz="1400" b="1" baseline="0" dirty="0"/>
                        <a:t> </a:t>
                      </a:r>
                      <a:r>
                        <a:rPr lang="sv-SE" sz="1400" b="0" dirty="0"/>
                        <a:t>O</a:t>
                      </a:r>
                      <a:r>
                        <a:rPr lang="sv-SE" sz="1400" dirty="0"/>
                        <a:t>pposition </a:t>
                      </a:r>
                      <a:r>
                        <a:rPr lang="sv-SE" sz="1400" dirty="0" err="1"/>
                        <a:t>Coalition</a:t>
                      </a:r>
                      <a:endParaRPr lang="sv-SE" sz="1400" b="1" dirty="0"/>
                    </a:p>
                  </a:txBody>
                  <a:tcPr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sv-SE" sz="1400" dirty="0"/>
                        <a:t>2 </a:t>
                      </a:r>
                      <a:r>
                        <a:rPr lang="sv-SE" sz="1400" dirty="0" err="1"/>
                        <a:t>seats</a:t>
                      </a:r>
                      <a:endParaRPr lang="sv-SE" sz="1400" dirty="0"/>
                    </a:p>
                  </a:txBody>
                  <a:tcPr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95268657"/>
                  </a:ext>
                </a:extLst>
              </a:tr>
            </a:tbl>
          </a:graphicData>
        </a:graphic>
      </p:graphicFrame>
    </p:spTree>
    <p:extLst>
      <p:ext uri="{BB962C8B-B14F-4D97-AF65-F5344CB8AC3E}">
        <p14:creationId xmlns:p14="http://schemas.microsoft.com/office/powerpoint/2010/main" val="3384565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Eight</a:t>
            </a:r>
            <a:r>
              <a:rPr lang="sv-SE" dirty="0"/>
              <a:t> </a:t>
            </a:r>
            <a:r>
              <a:rPr lang="sv-SE" dirty="0" err="1"/>
              <a:t>Executive</a:t>
            </a:r>
            <a:r>
              <a:rPr lang="sv-SE" dirty="0"/>
              <a:t> </a:t>
            </a:r>
            <a:r>
              <a:rPr lang="sv-SE" dirty="0" err="1"/>
              <a:t>Departments</a:t>
            </a:r>
            <a:endParaRPr lang="sv-SE" dirty="0"/>
          </a:p>
        </p:txBody>
      </p:sp>
      <p:sp>
        <p:nvSpPr>
          <p:cNvPr id="3" name="Platshållare för text 2"/>
          <p:cNvSpPr>
            <a:spLocks noGrp="1"/>
          </p:cNvSpPr>
          <p:nvPr>
            <p:ph type="body" idx="13"/>
          </p:nvPr>
        </p:nvSpPr>
        <p:spPr>
          <a:xfrm>
            <a:off x="676275" y="1665373"/>
            <a:ext cx="10823574" cy="288926"/>
          </a:xfrm>
        </p:spPr>
        <p:txBody>
          <a:bodyPr/>
          <a:lstStyle/>
          <a:p>
            <a:r>
              <a:rPr lang="sv-SE" dirty="0"/>
              <a:t>– </a:t>
            </a:r>
            <a:r>
              <a:rPr lang="sv-SE" dirty="0" err="1"/>
              <a:t>with</a:t>
            </a:r>
            <a:r>
              <a:rPr lang="sv-SE" dirty="0"/>
              <a:t> a total </a:t>
            </a:r>
            <a:r>
              <a:rPr lang="sv-SE" dirty="0" err="1"/>
              <a:t>of</a:t>
            </a:r>
            <a:r>
              <a:rPr lang="sv-SE" dirty="0"/>
              <a:t> 11,850 </a:t>
            </a:r>
            <a:r>
              <a:rPr lang="sv-SE" dirty="0" err="1"/>
              <a:t>employees</a:t>
            </a:r>
            <a:endParaRPr lang="sv-SE" dirty="0"/>
          </a:p>
        </p:txBody>
      </p:sp>
      <p:sp>
        <p:nvSpPr>
          <p:cNvPr id="5" name="Platshållare för datum 4"/>
          <p:cNvSpPr>
            <a:spLocks noGrp="1"/>
          </p:cNvSpPr>
          <p:nvPr>
            <p:ph type="dt" sz="half" idx="10"/>
          </p:nvPr>
        </p:nvSpPr>
        <p:spPr/>
        <p:txBody>
          <a:bodyPr/>
          <a:lstStyle/>
          <a:p>
            <a:fld id="{281E2F80-ABB7-4A6B-8A3E-4465A3304837}" type="datetime1">
              <a:rPr lang="sv-SE" smtClean="0"/>
              <a:t>2023-05-22</a:t>
            </a:fld>
            <a:endParaRPr lang="sv-SE" dirty="0"/>
          </a:p>
        </p:txBody>
      </p:sp>
      <p:sp>
        <p:nvSpPr>
          <p:cNvPr id="20" name="textruta 19">
            <a:extLst>
              <a:ext uri="{C183D7F6-B498-43B3-948B-1728B52AA6E4}">
                <adec:decorative xmlns:adec="http://schemas.microsoft.com/office/drawing/2017/decorative" val="1"/>
              </a:ext>
            </a:extLst>
          </p:cNvPr>
          <p:cNvSpPr txBox="1"/>
          <p:nvPr/>
        </p:nvSpPr>
        <p:spPr>
          <a:xfrm>
            <a:off x="752400" y="2088270"/>
            <a:ext cx="5358503" cy="900000"/>
          </a:xfrm>
          <a:prstGeom prst="rect">
            <a:avLst/>
          </a:prstGeom>
          <a:solidFill>
            <a:schemeClr val="accent1"/>
          </a:solidFill>
          <a:ln w="63500">
            <a:solidFill>
              <a:schemeClr val="bg1"/>
            </a:solidFill>
          </a:ln>
        </p:spPr>
        <p:txBody>
          <a:bodyPr wrap="square" lIns="0" tIns="0" rIns="0" bIns="0" rtlCol="0" anchor="ctr">
            <a:spAutoFit/>
          </a:bodyPr>
          <a:lstStyle/>
          <a:p>
            <a:pPr algn="ctr"/>
            <a:r>
              <a:rPr lang="en-US" sz="2000" b="1" dirty="0">
                <a:solidFill>
                  <a:schemeClr val="bg1"/>
                </a:solidFill>
              </a:rPr>
              <a:t>Leisure and Culture Department </a:t>
            </a:r>
          </a:p>
          <a:p>
            <a:pPr algn="ctr"/>
            <a:r>
              <a:rPr lang="sv-SE" dirty="0">
                <a:solidFill>
                  <a:schemeClr val="bg1"/>
                </a:solidFill>
              </a:rPr>
              <a:t>– 200 </a:t>
            </a:r>
            <a:r>
              <a:rPr lang="sv-SE" dirty="0" err="1">
                <a:solidFill>
                  <a:schemeClr val="bg1"/>
                </a:solidFill>
              </a:rPr>
              <a:t>employees</a:t>
            </a:r>
            <a:endParaRPr lang="sv-SE" dirty="0">
              <a:solidFill>
                <a:schemeClr val="bg1"/>
              </a:solidFill>
            </a:endParaRPr>
          </a:p>
        </p:txBody>
      </p:sp>
      <p:sp>
        <p:nvSpPr>
          <p:cNvPr id="22" name="textruta 21">
            <a:extLst>
              <a:ext uri="{C183D7F6-B498-43B3-948B-1728B52AA6E4}">
                <adec:decorative xmlns:adec="http://schemas.microsoft.com/office/drawing/2017/decorative" val="1"/>
              </a:ext>
            </a:extLst>
          </p:cNvPr>
          <p:cNvSpPr txBox="1"/>
          <p:nvPr/>
        </p:nvSpPr>
        <p:spPr>
          <a:xfrm>
            <a:off x="752400" y="2995783"/>
            <a:ext cx="5358503" cy="900000"/>
          </a:xfrm>
          <a:prstGeom prst="rect">
            <a:avLst/>
          </a:prstGeom>
          <a:solidFill>
            <a:schemeClr val="accent1"/>
          </a:solidFill>
          <a:ln w="63500">
            <a:solidFill>
              <a:schemeClr val="bg1"/>
            </a:solidFill>
          </a:ln>
        </p:spPr>
        <p:txBody>
          <a:bodyPr wrap="square" lIns="0" tIns="0" rIns="0" bIns="0" rtlCol="0" anchor="ctr">
            <a:spAutoFit/>
          </a:bodyPr>
          <a:lstStyle/>
          <a:p>
            <a:pPr algn="ctr"/>
            <a:r>
              <a:rPr lang="en-US" sz="2000" b="1" dirty="0">
                <a:solidFill>
                  <a:schemeClr val="bg1"/>
                </a:solidFill>
              </a:rPr>
              <a:t>Environmental Health and Protection Department </a:t>
            </a:r>
            <a:r>
              <a:rPr lang="sv-SE" dirty="0">
                <a:solidFill>
                  <a:schemeClr val="bg1"/>
                </a:solidFill>
              </a:rPr>
              <a:t>– 50 </a:t>
            </a:r>
            <a:r>
              <a:rPr lang="sv-SE" dirty="0" err="1">
                <a:solidFill>
                  <a:schemeClr val="bg1"/>
                </a:solidFill>
              </a:rPr>
              <a:t>employees</a:t>
            </a:r>
            <a:endParaRPr lang="sv-SE" dirty="0">
              <a:solidFill>
                <a:schemeClr val="bg1"/>
              </a:solidFill>
            </a:endParaRPr>
          </a:p>
        </p:txBody>
      </p:sp>
      <p:sp>
        <p:nvSpPr>
          <p:cNvPr id="23" name="textruta 22">
            <a:extLst>
              <a:ext uri="{C183D7F6-B498-43B3-948B-1728B52AA6E4}">
                <adec:decorative xmlns:adec="http://schemas.microsoft.com/office/drawing/2017/decorative" val="1"/>
              </a:ext>
            </a:extLst>
          </p:cNvPr>
          <p:cNvSpPr txBox="1"/>
          <p:nvPr/>
        </p:nvSpPr>
        <p:spPr>
          <a:xfrm>
            <a:off x="752400" y="3895783"/>
            <a:ext cx="5358503" cy="900000"/>
          </a:xfrm>
          <a:prstGeom prst="rect">
            <a:avLst/>
          </a:prstGeom>
          <a:solidFill>
            <a:schemeClr val="accent1"/>
          </a:solidFill>
          <a:ln w="63500">
            <a:solidFill>
              <a:schemeClr val="bg1"/>
            </a:solidFill>
          </a:ln>
        </p:spPr>
        <p:txBody>
          <a:bodyPr wrap="square" lIns="0" tIns="0" rIns="0" bIns="0" rtlCol="0" anchor="ctr">
            <a:spAutoFit/>
          </a:bodyPr>
          <a:lstStyle/>
          <a:p>
            <a:pPr algn="ctr"/>
            <a:r>
              <a:rPr lang="sv-SE" sz="2000" b="1" dirty="0" err="1">
                <a:solidFill>
                  <a:schemeClr val="bg1"/>
                </a:solidFill>
              </a:rPr>
              <a:t>Fire</a:t>
            </a:r>
            <a:r>
              <a:rPr lang="sv-SE" sz="2000" b="1" dirty="0">
                <a:solidFill>
                  <a:schemeClr val="bg1"/>
                </a:solidFill>
              </a:rPr>
              <a:t> and </a:t>
            </a:r>
            <a:r>
              <a:rPr lang="sv-SE" sz="2000" b="1" dirty="0" err="1">
                <a:solidFill>
                  <a:schemeClr val="bg1"/>
                </a:solidFill>
              </a:rPr>
              <a:t>Rescue</a:t>
            </a:r>
            <a:r>
              <a:rPr lang="sv-SE" sz="2000" b="1" dirty="0">
                <a:solidFill>
                  <a:schemeClr val="bg1"/>
                </a:solidFill>
              </a:rPr>
              <a:t> Service  </a:t>
            </a:r>
          </a:p>
          <a:p>
            <a:pPr algn="ctr"/>
            <a:r>
              <a:rPr lang="sv-SE" dirty="0">
                <a:solidFill>
                  <a:schemeClr val="bg1"/>
                </a:solidFill>
              </a:rPr>
              <a:t>– 200 </a:t>
            </a:r>
            <a:r>
              <a:rPr lang="sv-SE" dirty="0" err="1">
                <a:solidFill>
                  <a:schemeClr val="bg1"/>
                </a:solidFill>
              </a:rPr>
              <a:t>employees</a:t>
            </a:r>
            <a:r>
              <a:rPr lang="sv-SE" dirty="0">
                <a:solidFill>
                  <a:schemeClr val="bg1"/>
                </a:solidFill>
              </a:rPr>
              <a:t> </a:t>
            </a:r>
          </a:p>
        </p:txBody>
      </p:sp>
      <p:sp>
        <p:nvSpPr>
          <p:cNvPr id="24" name="textruta 23">
            <a:extLst>
              <a:ext uri="{C183D7F6-B498-43B3-948B-1728B52AA6E4}">
                <adec:decorative xmlns:adec="http://schemas.microsoft.com/office/drawing/2017/decorative" val="1"/>
              </a:ext>
            </a:extLst>
          </p:cNvPr>
          <p:cNvSpPr txBox="1"/>
          <p:nvPr/>
        </p:nvSpPr>
        <p:spPr>
          <a:xfrm>
            <a:off x="752400" y="4795783"/>
            <a:ext cx="5358503" cy="900000"/>
          </a:xfrm>
          <a:prstGeom prst="rect">
            <a:avLst/>
          </a:prstGeom>
          <a:solidFill>
            <a:schemeClr val="accent1"/>
          </a:solidFill>
          <a:ln w="63500">
            <a:solidFill>
              <a:schemeClr val="bg1"/>
            </a:solidFill>
          </a:ln>
        </p:spPr>
        <p:txBody>
          <a:bodyPr wrap="square" lIns="0" tIns="0" rIns="0" bIns="0" rtlCol="0" anchor="ctr">
            <a:spAutoFit/>
          </a:bodyPr>
          <a:lstStyle/>
          <a:p>
            <a:pPr algn="ctr"/>
            <a:r>
              <a:rPr lang="sv-SE" sz="2000" b="1" dirty="0">
                <a:solidFill>
                  <a:schemeClr val="bg1"/>
                </a:solidFill>
              </a:rPr>
              <a:t>Social Services </a:t>
            </a:r>
            <a:r>
              <a:rPr lang="sv-SE" sz="2000" b="1" dirty="0" err="1">
                <a:solidFill>
                  <a:schemeClr val="bg1"/>
                </a:solidFill>
              </a:rPr>
              <a:t>Department</a:t>
            </a:r>
            <a:r>
              <a:rPr lang="sv-SE" sz="2000" b="1" dirty="0">
                <a:solidFill>
                  <a:schemeClr val="bg1"/>
                </a:solidFill>
              </a:rPr>
              <a:t>  </a:t>
            </a:r>
          </a:p>
          <a:p>
            <a:pPr algn="ctr"/>
            <a:r>
              <a:rPr lang="sv-SE" dirty="0">
                <a:solidFill>
                  <a:schemeClr val="bg1"/>
                </a:solidFill>
              </a:rPr>
              <a:t>– 5 000 </a:t>
            </a:r>
            <a:r>
              <a:rPr lang="sv-SE" dirty="0" err="1">
                <a:solidFill>
                  <a:schemeClr val="bg1"/>
                </a:solidFill>
              </a:rPr>
              <a:t>employees</a:t>
            </a:r>
            <a:endParaRPr lang="sv-SE" dirty="0">
              <a:solidFill>
                <a:schemeClr val="bg1"/>
              </a:solidFill>
            </a:endParaRPr>
          </a:p>
        </p:txBody>
      </p:sp>
      <p:sp>
        <p:nvSpPr>
          <p:cNvPr id="25" name="textruta 24">
            <a:extLst>
              <a:ext uri="{C183D7F6-B498-43B3-948B-1728B52AA6E4}">
                <adec:decorative xmlns:adec="http://schemas.microsoft.com/office/drawing/2017/decorative" val="1"/>
              </a:ext>
            </a:extLst>
          </p:cNvPr>
          <p:cNvSpPr txBox="1"/>
          <p:nvPr/>
        </p:nvSpPr>
        <p:spPr>
          <a:xfrm>
            <a:off x="6102000" y="2085025"/>
            <a:ext cx="5358503" cy="900000"/>
          </a:xfrm>
          <a:prstGeom prst="rect">
            <a:avLst/>
          </a:prstGeom>
          <a:solidFill>
            <a:schemeClr val="accent1"/>
          </a:solidFill>
          <a:ln w="63500">
            <a:solidFill>
              <a:schemeClr val="bg1"/>
            </a:solidFill>
          </a:ln>
        </p:spPr>
        <p:txBody>
          <a:bodyPr wrap="square" lIns="0" tIns="0" rIns="0" bIns="0" rtlCol="0" anchor="ctr">
            <a:spAutoFit/>
          </a:bodyPr>
          <a:lstStyle/>
          <a:p>
            <a:pPr algn="ctr"/>
            <a:r>
              <a:rPr lang="sv-SE" sz="2000" b="1" dirty="0">
                <a:solidFill>
                  <a:schemeClr val="bg1"/>
                </a:solidFill>
              </a:rPr>
              <a:t>Planning and </a:t>
            </a:r>
            <a:r>
              <a:rPr lang="sv-SE" sz="2000" b="1" dirty="0" err="1">
                <a:solidFill>
                  <a:schemeClr val="bg1"/>
                </a:solidFill>
              </a:rPr>
              <a:t>Development</a:t>
            </a:r>
            <a:r>
              <a:rPr lang="sv-SE" sz="2000" b="1" dirty="0">
                <a:solidFill>
                  <a:schemeClr val="bg1"/>
                </a:solidFill>
              </a:rPr>
              <a:t> </a:t>
            </a:r>
            <a:r>
              <a:rPr lang="sv-SE" sz="2000" b="1" dirty="0" err="1">
                <a:solidFill>
                  <a:schemeClr val="bg1"/>
                </a:solidFill>
              </a:rPr>
              <a:t>Department</a:t>
            </a:r>
            <a:r>
              <a:rPr lang="sv-SE" sz="2000" b="1" dirty="0">
                <a:solidFill>
                  <a:schemeClr val="bg1"/>
                </a:solidFill>
              </a:rPr>
              <a:t>  </a:t>
            </a:r>
          </a:p>
          <a:p>
            <a:pPr algn="ctr"/>
            <a:r>
              <a:rPr lang="sv-SE" dirty="0">
                <a:solidFill>
                  <a:schemeClr val="bg1"/>
                </a:solidFill>
              </a:rPr>
              <a:t>– 100 </a:t>
            </a:r>
            <a:r>
              <a:rPr lang="sv-SE" dirty="0" err="1">
                <a:solidFill>
                  <a:schemeClr val="bg1"/>
                </a:solidFill>
              </a:rPr>
              <a:t>employees</a:t>
            </a:r>
            <a:endParaRPr lang="sv-SE" dirty="0">
              <a:solidFill>
                <a:schemeClr val="bg1"/>
              </a:solidFill>
            </a:endParaRPr>
          </a:p>
        </p:txBody>
      </p:sp>
      <p:sp>
        <p:nvSpPr>
          <p:cNvPr id="26" name="textruta 25">
            <a:extLst>
              <a:ext uri="{C183D7F6-B498-43B3-948B-1728B52AA6E4}">
                <adec:decorative xmlns:adec="http://schemas.microsoft.com/office/drawing/2017/decorative" val="1"/>
              </a:ext>
            </a:extLst>
          </p:cNvPr>
          <p:cNvSpPr txBox="1"/>
          <p:nvPr/>
        </p:nvSpPr>
        <p:spPr>
          <a:xfrm>
            <a:off x="6102000" y="2991754"/>
            <a:ext cx="5358503" cy="900000"/>
          </a:xfrm>
          <a:prstGeom prst="rect">
            <a:avLst/>
          </a:prstGeom>
          <a:solidFill>
            <a:schemeClr val="accent1"/>
          </a:solidFill>
          <a:ln w="63500">
            <a:solidFill>
              <a:schemeClr val="bg1"/>
            </a:solidFill>
          </a:ln>
        </p:spPr>
        <p:txBody>
          <a:bodyPr wrap="square" lIns="0" tIns="0" rIns="0" bIns="0" rtlCol="0" anchor="ctr">
            <a:spAutoFit/>
          </a:bodyPr>
          <a:lstStyle/>
          <a:p>
            <a:pPr lvl="0" algn="ctr">
              <a:defRPr/>
            </a:pPr>
            <a:r>
              <a:rPr lang="sv-SE" sz="2000" b="1" dirty="0">
                <a:solidFill>
                  <a:schemeClr val="bg1"/>
                </a:solidFill>
              </a:rPr>
              <a:t>Central Administration Office </a:t>
            </a:r>
            <a:r>
              <a:rPr lang="sv-SE" sz="2400" b="1" dirty="0">
                <a:solidFill>
                  <a:schemeClr val="bg1"/>
                </a:solidFill>
              </a:rPr>
              <a:t>  </a:t>
            </a:r>
          </a:p>
          <a:p>
            <a:pPr lvl="0" algn="ctr">
              <a:defRPr/>
            </a:pPr>
            <a:r>
              <a:rPr lang="sv-SE" dirty="0">
                <a:solidFill>
                  <a:schemeClr val="bg1"/>
                </a:solidFill>
              </a:rPr>
              <a:t>– 300 </a:t>
            </a:r>
            <a:r>
              <a:rPr lang="sv-SE" dirty="0" err="1">
                <a:solidFill>
                  <a:schemeClr val="bg1"/>
                </a:solidFill>
              </a:rPr>
              <a:t>employees</a:t>
            </a:r>
            <a:endParaRPr lang="sv-SE" dirty="0">
              <a:solidFill>
                <a:schemeClr val="bg1"/>
              </a:solidFill>
            </a:endParaRPr>
          </a:p>
        </p:txBody>
      </p:sp>
      <p:sp>
        <p:nvSpPr>
          <p:cNvPr id="27" name="textruta 26">
            <a:extLst>
              <a:ext uri="{C183D7F6-B498-43B3-948B-1728B52AA6E4}">
                <adec:decorative xmlns:adec="http://schemas.microsoft.com/office/drawing/2017/decorative" val="1"/>
              </a:ext>
            </a:extLst>
          </p:cNvPr>
          <p:cNvSpPr txBox="1"/>
          <p:nvPr/>
        </p:nvSpPr>
        <p:spPr>
          <a:xfrm>
            <a:off x="6102000" y="3895783"/>
            <a:ext cx="5358503" cy="900000"/>
          </a:xfrm>
          <a:prstGeom prst="rect">
            <a:avLst/>
          </a:prstGeom>
          <a:solidFill>
            <a:schemeClr val="accent1"/>
          </a:solidFill>
          <a:ln w="63500">
            <a:solidFill>
              <a:schemeClr val="bg1"/>
            </a:solidFill>
          </a:ln>
        </p:spPr>
        <p:txBody>
          <a:bodyPr wrap="square" lIns="0" tIns="0" rIns="0" bIns="0" rtlCol="0" anchor="ctr">
            <a:spAutoFit/>
          </a:bodyPr>
          <a:lstStyle/>
          <a:p>
            <a:pPr algn="ctr"/>
            <a:r>
              <a:rPr lang="sv-SE" sz="2000" b="1" dirty="0" err="1">
                <a:solidFill>
                  <a:schemeClr val="bg1"/>
                </a:solidFill>
              </a:rPr>
              <a:t>Technical</a:t>
            </a:r>
            <a:r>
              <a:rPr lang="sv-SE" sz="2000" b="1" dirty="0">
                <a:solidFill>
                  <a:schemeClr val="bg1"/>
                </a:solidFill>
              </a:rPr>
              <a:t> services </a:t>
            </a:r>
            <a:r>
              <a:rPr lang="sv-SE" sz="2000" b="1" dirty="0" err="1">
                <a:solidFill>
                  <a:schemeClr val="bg1"/>
                </a:solidFill>
              </a:rPr>
              <a:t>department</a:t>
            </a:r>
            <a:r>
              <a:rPr lang="sv-SE" sz="2000" b="1" dirty="0">
                <a:solidFill>
                  <a:schemeClr val="bg1"/>
                </a:solidFill>
              </a:rPr>
              <a:t> </a:t>
            </a:r>
          </a:p>
          <a:p>
            <a:pPr algn="ctr"/>
            <a:r>
              <a:rPr lang="sv-SE" dirty="0">
                <a:solidFill>
                  <a:schemeClr val="bg1"/>
                </a:solidFill>
              </a:rPr>
              <a:t>– 800 </a:t>
            </a:r>
            <a:r>
              <a:rPr lang="sv-SE" dirty="0" err="1">
                <a:solidFill>
                  <a:schemeClr val="bg1"/>
                </a:solidFill>
              </a:rPr>
              <a:t>employees</a:t>
            </a:r>
            <a:endParaRPr lang="sv-SE" dirty="0">
              <a:solidFill>
                <a:schemeClr val="bg1"/>
              </a:solidFill>
            </a:endParaRPr>
          </a:p>
        </p:txBody>
      </p:sp>
      <p:sp>
        <p:nvSpPr>
          <p:cNvPr id="28" name="textruta 27">
            <a:extLst>
              <a:ext uri="{C183D7F6-B498-43B3-948B-1728B52AA6E4}">
                <adec:decorative xmlns:adec="http://schemas.microsoft.com/office/drawing/2017/decorative" val="1"/>
              </a:ext>
            </a:extLst>
          </p:cNvPr>
          <p:cNvSpPr txBox="1"/>
          <p:nvPr/>
        </p:nvSpPr>
        <p:spPr>
          <a:xfrm>
            <a:off x="6102000" y="4792245"/>
            <a:ext cx="5358503" cy="900000"/>
          </a:xfrm>
          <a:prstGeom prst="rect">
            <a:avLst/>
          </a:prstGeom>
          <a:solidFill>
            <a:schemeClr val="accent1"/>
          </a:solidFill>
          <a:ln w="63500">
            <a:solidFill>
              <a:schemeClr val="bg1"/>
            </a:solidFill>
          </a:ln>
        </p:spPr>
        <p:txBody>
          <a:bodyPr wrap="square" lIns="0" tIns="0" rIns="0" bIns="0" rtlCol="0" anchor="ctr">
            <a:spAutoFit/>
          </a:bodyPr>
          <a:lstStyle/>
          <a:p>
            <a:pPr algn="ctr"/>
            <a:r>
              <a:rPr lang="sv-SE" sz="2000" b="1" dirty="0" err="1">
                <a:solidFill>
                  <a:schemeClr val="bg1"/>
                </a:solidFill>
              </a:rPr>
              <a:t>Education</a:t>
            </a:r>
            <a:r>
              <a:rPr lang="sv-SE" sz="2000" b="1" dirty="0">
                <a:solidFill>
                  <a:schemeClr val="bg1"/>
                </a:solidFill>
              </a:rPr>
              <a:t> </a:t>
            </a:r>
            <a:r>
              <a:rPr lang="sv-SE" sz="2000" b="1" dirty="0" err="1">
                <a:solidFill>
                  <a:schemeClr val="bg1"/>
                </a:solidFill>
              </a:rPr>
              <a:t>Department</a:t>
            </a:r>
            <a:r>
              <a:rPr lang="sv-SE" sz="2000" b="1" dirty="0">
                <a:solidFill>
                  <a:schemeClr val="bg1"/>
                </a:solidFill>
              </a:rPr>
              <a:t>  </a:t>
            </a:r>
          </a:p>
          <a:p>
            <a:pPr algn="ctr"/>
            <a:r>
              <a:rPr lang="sv-SE" dirty="0">
                <a:solidFill>
                  <a:schemeClr val="bg1"/>
                </a:solidFill>
              </a:rPr>
              <a:t>– 5 200 </a:t>
            </a:r>
            <a:r>
              <a:rPr lang="sv-SE" dirty="0" err="1">
                <a:solidFill>
                  <a:schemeClr val="bg1"/>
                </a:solidFill>
              </a:rPr>
              <a:t>employees</a:t>
            </a:r>
            <a:endParaRPr lang="sv-SE" dirty="0">
              <a:solidFill>
                <a:schemeClr val="bg1"/>
              </a:solidFill>
            </a:endParaRPr>
          </a:p>
        </p:txBody>
      </p:sp>
    </p:spTree>
    <p:extLst>
      <p:ext uri="{BB962C8B-B14F-4D97-AF65-F5344CB8AC3E}">
        <p14:creationId xmlns:p14="http://schemas.microsoft.com/office/powerpoint/2010/main" val="2881191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9426B823-AA44-49E8-9ABB-915DA53F3A87}"/>
              </a:ext>
            </a:extLst>
          </p:cNvPr>
          <p:cNvSpPr>
            <a:spLocks noGrp="1"/>
          </p:cNvSpPr>
          <p:nvPr>
            <p:ph type="dt" sz="half" idx="10"/>
          </p:nvPr>
        </p:nvSpPr>
        <p:spPr/>
        <p:txBody>
          <a:bodyPr/>
          <a:lstStyle/>
          <a:p>
            <a:fld id="{EF227FCB-28EE-47F6-8011-199AF9E4BCBB}" type="datetime1">
              <a:rPr lang="sv-SE" smtClean="0"/>
              <a:t>2023-05-22</a:t>
            </a:fld>
            <a:endParaRPr lang="sv-SE" dirty="0"/>
          </a:p>
        </p:txBody>
      </p:sp>
      <p:sp>
        <p:nvSpPr>
          <p:cNvPr id="2" name="Rubrik 1">
            <a:extLst>
              <a:ext uri="{FF2B5EF4-FFF2-40B4-BE49-F238E27FC236}">
                <a16:creationId xmlns:a16="http://schemas.microsoft.com/office/drawing/2014/main" id="{C99BC35E-C6BB-4364-A69A-AB58390C9C2A}"/>
              </a:ext>
            </a:extLst>
          </p:cNvPr>
          <p:cNvSpPr>
            <a:spLocks noGrp="1"/>
          </p:cNvSpPr>
          <p:nvPr>
            <p:ph type="title"/>
          </p:nvPr>
        </p:nvSpPr>
        <p:spPr/>
        <p:txBody>
          <a:bodyPr>
            <a:normAutofit/>
          </a:bodyPr>
          <a:lstStyle/>
          <a:p>
            <a:r>
              <a:rPr lang="sv-SE" dirty="0"/>
              <a:t>Instruktioner 2</a:t>
            </a:r>
            <a:br>
              <a:rPr lang="sv-SE" dirty="0"/>
            </a:br>
            <a:r>
              <a:rPr lang="sv-SE" dirty="0"/>
              <a:t>Dold sida, visas inte vid utskrift</a:t>
            </a:r>
          </a:p>
        </p:txBody>
      </p:sp>
      <p:sp>
        <p:nvSpPr>
          <p:cNvPr id="60" name="textruta 4">
            <a:extLst>
              <a:ext uri="{FF2B5EF4-FFF2-40B4-BE49-F238E27FC236}">
                <a16:creationId xmlns:a16="http://schemas.microsoft.com/office/drawing/2014/main" id="{C98E915D-B70F-4A03-A607-E5491DB4F4F7}"/>
              </a:ext>
            </a:extLst>
          </p:cNvPr>
          <p:cNvSpPr txBox="1"/>
          <p:nvPr/>
        </p:nvSpPr>
        <p:spPr>
          <a:xfrm>
            <a:off x="676275" y="1821024"/>
            <a:ext cx="1836023" cy="215444"/>
          </a:xfrm>
          <a:prstGeom prst="rect">
            <a:avLst/>
          </a:prstGeom>
          <a:noFill/>
        </p:spPr>
        <p:txBody>
          <a:bodyPr wrap="square" lIns="0" tIns="0" rIns="0" bIns="0" rtlCol="0">
            <a:spAutoFit/>
          </a:bodyPr>
          <a:lstStyle/>
          <a:p>
            <a:r>
              <a:rPr lang="sv-SE" sz="1400" dirty="0">
                <a:latin typeface="+mj-lt"/>
              </a:rPr>
              <a:t>Punktlista och format</a:t>
            </a:r>
          </a:p>
        </p:txBody>
      </p:sp>
      <p:sp>
        <p:nvSpPr>
          <p:cNvPr id="62" name="textruta 8">
            <a:extLst>
              <a:ext uri="{FF2B5EF4-FFF2-40B4-BE49-F238E27FC236}">
                <a16:creationId xmlns:a16="http://schemas.microsoft.com/office/drawing/2014/main" id="{8F5DCE94-BF7D-44F0-B5B1-2208060C152A}"/>
              </a:ext>
            </a:extLst>
          </p:cNvPr>
          <p:cNvSpPr txBox="1"/>
          <p:nvPr/>
        </p:nvSpPr>
        <p:spPr>
          <a:xfrm>
            <a:off x="676275" y="2102156"/>
            <a:ext cx="2245062" cy="340754"/>
          </a:xfrm>
          <a:prstGeom prst="rect">
            <a:avLst/>
          </a:prstGeom>
          <a:noFill/>
        </p:spPr>
        <p:txBody>
          <a:bodyPr wrap="square" lIns="0" tIns="0" rIns="0" bIns="32659" rtlCol="0">
            <a:spAutoFit/>
          </a:bodyPr>
          <a:lstStyle/>
          <a:p>
            <a:r>
              <a:rPr lang="sv-SE" sz="1000" dirty="0"/>
              <a:t>De olika formatnivåerna som finns i mallen. </a:t>
            </a:r>
          </a:p>
        </p:txBody>
      </p:sp>
      <p:pic>
        <p:nvPicPr>
          <p:cNvPr id="7" name="Bildobjekt 6">
            <a:extLst>
              <a:ext uri="{FF2B5EF4-FFF2-40B4-BE49-F238E27FC236}">
                <a16:creationId xmlns:a16="http://schemas.microsoft.com/office/drawing/2014/main" id="{CC1DEE1A-FFEB-4226-A4B0-7A7BB51B87BF}"/>
              </a:ext>
              <a:ext uri="{C183D7F6-B498-43B3-948B-1728B52AA6E4}">
                <adec:decorative xmlns:adec="http://schemas.microsoft.com/office/drawing/2017/decorative" val="1"/>
              </a:ext>
            </a:extLst>
          </p:cNvPr>
          <p:cNvPicPr>
            <a:picLocks noChangeAspect="1"/>
          </p:cNvPicPr>
          <p:nvPr/>
        </p:nvPicPr>
        <p:blipFill rotWithShape="1">
          <a:blip r:embed="rId3"/>
          <a:srcRect r="13784"/>
          <a:stretch/>
        </p:blipFill>
        <p:spPr>
          <a:xfrm>
            <a:off x="679418" y="2543321"/>
            <a:ext cx="2660714" cy="1428750"/>
          </a:xfrm>
          <a:prstGeom prst="rect">
            <a:avLst/>
          </a:prstGeom>
        </p:spPr>
      </p:pic>
      <p:sp>
        <p:nvSpPr>
          <p:cNvPr id="31" name="textruta 4">
            <a:extLst>
              <a:ext uri="{FF2B5EF4-FFF2-40B4-BE49-F238E27FC236}">
                <a16:creationId xmlns:a16="http://schemas.microsoft.com/office/drawing/2014/main" id="{F5C76E98-C181-4C57-BC8C-5F245C62850D}"/>
              </a:ext>
            </a:extLst>
          </p:cNvPr>
          <p:cNvSpPr txBox="1"/>
          <p:nvPr/>
        </p:nvSpPr>
        <p:spPr>
          <a:xfrm>
            <a:off x="676276" y="4191877"/>
            <a:ext cx="1836023" cy="215444"/>
          </a:xfrm>
          <a:prstGeom prst="rect">
            <a:avLst/>
          </a:prstGeom>
          <a:noFill/>
        </p:spPr>
        <p:txBody>
          <a:bodyPr wrap="square" lIns="0" tIns="0" rIns="0" bIns="0" rtlCol="0">
            <a:spAutoFit/>
          </a:bodyPr>
          <a:lstStyle/>
          <a:p>
            <a:r>
              <a:rPr lang="sv-SE" sz="1400" dirty="0">
                <a:latin typeface="+mj-lt"/>
              </a:rPr>
              <a:t>Klipp och klistra</a:t>
            </a:r>
          </a:p>
        </p:txBody>
      </p:sp>
      <p:sp>
        <p:nvSpPr>
          <p:cNvPr id="32" name="textruta 8">
            <a:extLst>
              <a:ext uri="{FF2B5EF4-FFF2-40B4-BE49-F238E27FC236}">
                <a16:creationId xmlns:a16="http://schemas.microsoft.com/office/drawing/2014/main" id="{677CB974-DF64-4876-87A7-50F0EEFF0E3E}"/>
              </a:ext>
            </a:extLst>
          </p:cNvPr>
          <p:cNvSpPr txBox="1"/>
          <p:nvPr/>
        </p:nvSpPr>
        <p:spPr>
          <a:xfrm>
            <a:off x="676275" y="4473009"/>
            <a:ext cx="3507123" cy="1110196"/>
          </a:xfrm>
          <a:prstGeom prst="rect">
            <a:avLst/>
          </a:prstGeom>
          <a:noFill/>
        </p:spPr>
        <p:txBody>
          <a:bodyPr wrap="square" lIns="0" tIns="0" rIns="0" bIns="32659" rtlCol="0">
            <a:spAutoFit/>
          </a:bodyPr>
          <a:lstStyle/>
          <a:p>
            <a:r>
              <a:rPr lang="sv-SE" sz="1000" dirty="0"/>
              <a:t>Bäst brukar vara att kopiera och klistra in enskilda objekt.</a:t>
            </a:r>
          </a:p>
          <a:p>
            <a:r>
              <a:rPr lang="sv-SE" sz="1000" dirty="0"/>
              <a:t>Tänk på att formatet från den gamla mallen/presentationen kan skilja sig åt och därför kommer det fungera olika. PowerPoint försöker alltid anpassa sig till den nya layouten men beroende på likheten mellan gamla och nya så fungerar det olika bra. </a:t>
            </a:r>
          </a:p>
          <a:p>
            <a:r>
              <a:rPr lang="sv-SE" sz="1000" dirty="0"/>
              <a:t>Använd alltid platshållare där det finns möjlighet.</a:t>
            </a:r>
          </a:p>
        </p:txBody>
      </p:sp>
      <p:sp>
        <p:nvSpPr>
          <p:cNvPr id="46" name="textruta 5">
            <a:extLst>
              <a:ext uri="{FF2B5EF4-FFF2-40B4-BE49-F238E27FC236}">
                <a16:creationId xmlns:a16="http://schemas.microsoft.com/office/drawing/2014/main" id="{F9FB3A16-B264-4613-94A7-948ECAA660D4}"/>
              </a:ext>
            </a:extLst>
          </p:cNvPr>
          <p:cNvSpPr txBox="1"/>
          <p:nvPr/>
        </p:nvSpPr>
        <p:spPr>
          <a:xfrm>
            <a:off x="3929489" y="2100553"/>
            <a:ext cx="2136208" cy="340754"/>
          </a:xfrm>
          <a:prstGeom prst="rect">
            <a:avLst/>
          </a:prstGeom>
          <a:noFill/>
        </p:spPr>
        <p:txBody>
          <a:bodyPr wrap="square" lIns="0" tIns="0" rIns="0" bIns="32659" rtlCol="0">
            <a:spAutoFit/>
          </a:bodyPr>
          <a:lstStyle/>
          <a:p>
            <a:r>
              <a:rPr lang="sv-SE" sz="1000" dirty="0"/>
              <a:t>Använd </a:t>
            </a:r>
            <a:r>
              <a:rPr lang="sv-SE" sz="1000" b="1" dirty="0"/>
              <a:t>inte</a:t>
            </a:r>
            <a:r>
              <a:rPr lang="sv-SE" sz="1000" dirty="0"/>
              <a:t> dessa funktioner för att göra punktlista eller numrerad lista.</a:t>
            </a:r>
          </a:p>
        </p:txBody>
      </p:sp>
      <p:cxnSp>
        <p:nvCxnSpPr>
          <p:cNvPr id="63" name="Rak koppling 62">
            <a:extLst>
              <a:ext uri="{FF2B5EF4-FFF2-40B4-BE49-F238E27FC236}">
                <a16:creationId xmlns:a16="http://schemas.microsoft.com/office/drawing/2014/main" id="{7DB26115-3798-412A-B689-9AC6C0629C27}"/>
              </a:ext>
              <a:ext uri="{C183D7F6-B498-43B3-948B-1728B52AA6E4}">
                <adec:decorative xmlns:adec="http://schemas.microsoft.com/office/drawing/2017/decorative" val="1"/>
              </a:ext>
            </a:extLst>
          </p:cNvPr>
          <p:cNvCxnSpPr>
            <a:cxnSpLocks/>
          </p:cNvCxnSpPr>
          <p:nvPr/>
        </p:nvCxnSpPr>
        <p:spPr>
          <a:xfrm>
            <a:off x="3678831" y="2273354"/>
            <a:ext cx="238125"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4" name="Rak koppling 63">
            <a:extLst>
              <a:ext uri="{FF2B5EF4-FFF2-40B4-BE49-F238E27FC236}">
                <a16:creationId xmlns:a16="http://schemas.microsoft.com/office/drawing/2014/main" id="{E760C746-3D62-42A6-ACFB-02F09CDA0FB2}"/>
              </a:ext>
              <a:ext uri="{C183D7F6-B498-43B3-948B-1728B52AA6E4}">
                <adec:decorative xmlns:adec="http://schemas.microsoft.com/office/drawing/2017/decorative" val="1"/>
              </a:ext>
            </a:extLst>
          </p:cNvPr>
          <p:cNvCxnSpPr>
            <a:cxnSpLocks/>
          </p:cNvCxnSpPr>
          <p:nvPr/>
        </p:nvCxnSpPr>
        <p:spPr>
          <a:xfrm flipV="1">
            <a:off x="3683348" y="2277378"/>
            <a:ext cx="0" cy="570873"/>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8" name="Rak pilkoppling 47">
            <a:extLst>
              <a:ext uri="{FF2B5EF4-FFF2-40B4-BE49-F238E27FC236}">
                <a16:creationId xmlns:a16="http://schemas.microsoft.com/office/drawing/2014/main" id="{0B607092-9B21-4FCA-B116-BC0AD04461E1}"/>
              </a:ext>
              <a:ext uri="{C183D7F6-B498-43B3-948B-1728B52AA6E4}">
                <adec:decorative xmlns:adec="http://schemas.microsoft.com/office/drawing/2017/decorative" val="1"/>
              </a:ext>
            </a:extLst>
          </p:cNvPr>
          <p:cNvCxnSpPr>
            <a:cxnSpLocks/>
          </p:cNvCxnSpPr>
          <p:nvPr/>
        </p:nvCxnSpPr>
        <p:spPr>
          <a:xfrm>
            <a:off x="3692873" y="2843853"/>
            <a:ext cx="212970" cy="3261"/>
          </a:xfrm>
          <a:prstGeom prst="straightConnector1">
            <a:avLst/>
          </a:prstGeom>
          <a:ln w="9525" cap="rnd">
            <a:solidFill>
              <a:schemeClr val="accent5"/>
            </a:solidFill>
            <a:round/>
            <a:tailEnd type="arrow"/>
          </a:ln>
        </p:spPr>
        <p:style>
          <a:lnRef idx="1">
            <a:schemeClr val="accent1"/>
          </a:lnRef>
          <a:fillRef idx="0">
            <a:schemeClr val="accent1"/>
          </a:fillRef>
          <a:effectRef idx="0">
            <a:schemeClr val="accent1"/>
          </a:effectRef>
          <a:fontRef idx="minor">
            <a:schemeClr val="tx1"/>
          </a:fontRef>
        </p:style>
      </p:cxnSp>
      <p:pic>
        <p:nvPicPr>
          <p:cNvPr id="41" name="Bildobjekt 40" descr="Bild för att illustrera att du inte får använda punktlistor och numrerad lista samt hur man ökar eller minskar indrag istället.">
            <a:extLst>
              <a:ext uri="{FF2B5EF4-FFF2-40B4-BE49-F238E27FC236}">
                <a16:creationId xmlns:a16="http://schemas.microsoft.com/office/drawing/2014/main" id="{F903A24A-0556-4453-9573-989F1B0113A3}"/>
              </a:ext>
            </a:extLst>
          </p:cNvPr>
          <p:cNvPicPr>
            <a:picLocks noChangeAspect="1"/>
          </p:cNvPicPr>
          <p:nvPr/>
        </p:nvPicPr>
        <p:blipFill>
          <a:blip r:embed="rId4"/>
          <a:srcRect/>
          <a:stretch/>
        </p:blipFill>
        <p:spPr>
          <a:xfrm>
            <a:off x="3932392" y="2708809"/>
            <a:ext cx="1831024" cy="774928"/>
          </a:xfrm>
          <a:prstGeom prst="rect">
            <a:avLst/>
          </a:prstGeom>
          <a:ln>
            <a:solidFill>
              <a:schemeClr val="tx1">
                <a:lumMod val="50000"/>
                <a:lumOff val="50000"/>
              </a:schemeClr>
            </a:solidFill>
          </a:ln>
        </p:spPr>
      </p:pic>
      <p:grpSp>
        <p:nvGrpSpPr>
          <p:cNvPr id="42" name="Grupp 41">
            <a:extLst>
              <a:ext uri="{FF2B5EF4-FFF2-40B4-BE49-F238E27FC236}">
                <a16:creationId xmlns:a16="http://schemas.microsoft.com/office/drawing/2014/main" id="{1C4E6F6A-3657-4DB3-BA57-24F64B0E7B68}"/>
              </a:ext>
              <a:ext uri="{C183D7F6-B498-43B3-948B-1728B52AA6E4}">
                <adec:decorative xmlns:adec="http://schemas.microsoft.com/office/drawing/2017/decorative" val="1"/>
              </a:ext>
            </a:extLst>
          </p:cNvPr>
          <p:cNvGrpSpPr/>
          <p:nvPr/>
        </p:nvGrpSpPr>
        <p:grpSpPr>
          <a:xfrm>
            <a:off x="4009817" y="2758012"/>
            <a:ext cx="504000" cy="219219"/>
            <a:chOff x="945206" y="4909759"/>
            <a:chExt cx="458858" cy="219219"/>
          </a:xfrm>
        </p:grpSpPr>
        <p:sp>
          <p:nvSpPr>
            <p:cNvPr id="43" name="Rectangle: Rounded Corners 12">
              <a:extLst>
                <a:ext uri="{FF2B5EF4-FFF2-40B4-BE49-F238E27FC236}">
                  <a16:creationId xmlns:a16="http://schemas.microsoft.com/office/drawing/2014/main" id="{BE75AC8A-54B8-4DB4-AC20-4603AA21C7CF}"/>
                </a:ext>
              </a:extLst>
            </p:cNvPr>
            <p:cNvSpPr/>
            <p:nvPr/>
          </p:nvSpPr>
          <p:spPr>
            <a:xfrm>
              <a:off x="945206" y="4909759"/>
              <a:ext cx="458858" cy="219219"/>
            </a:xfrm>
            <a:prstGeom prst="rect">
              <a:avLst/>
            </a:prstGeom>
            <a:solidFill>
              <a:srgbClr val="AA0032">
                <a:alpha val="25098"/>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sv-SE" sz="1000" dirty="0"/>
            </a:p>
          </p:txBody>
        </p:sp>
        <p:sp>
          <p:nvSpPr>
            <p:cNvPr id="44" name="&quot;Not Allowed&quot; Symbol 37">
              <a:extLst>
                <a:ext uri="{FF2B5EF4-FFF2-40B4-BE49-F238E27FC236}">
                  <a16:creationId xmlns:a16="http://schemas.microsoft.com/office/drawing/2014/main" id="{E0243692-74F4-4090-B973-E4697D86E40C}"/>
                </a:ext>
                <a:ext uri="{C183D7F6-B498-43B3-948B-1728B52AA6E4}">
                  <adec:decorative xmlns:adec="http://schemas.microsoft.com/office/drawing/2017/decorative" val="1"/>
                </a:ext>
              </a:extLst>
            </p:cNvPr>
            <p:cNvSpPr/>
            <p:nvPr/>
          </p:nvSpPr>
          <p:spPr>
            <a:xfrm>
              <a:off x="970935" y="4929208"/>
              <a:ext cx="160600" cy="177005"/>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sv-SE" sz="1000" dirty="0">
                <a:solidFill>
                  <a:srgbClr val="FF0000"/>
                </a:solidFill>
              </a:endParaRPr>
            </a:p>
          </p:txBody>
        </p:sp>
        <p:sp>
          <p:nvSpPr>
            <p:cNvPr id="45" name="&quot;Not Allowed&quot; Symbol 38">
              <a:extLst>
                <a:ext uri="{FF2B5EF4-FFF2-40B4-BE49-F238E27FC236}">
                  <a16:creationId xmlns:a16="http://schemas.microsoft.com/office/drawing/2014/main" id="{77229DD1-4326-47B7-AA82-7B30F9271CB5}"/>
                </a:ext>
                <a:ext uri="{C183D7F6-B498-43B3-948B-1728B52AA6E4}">
                  <adec:decorative xmlns:adec="http://schemas.microsoft.com/office/drawing/2017/decorative" val="1"/>
                </a:ext>
              </a:extLst>
            </p:cNvPr>
            <p:cNvSpPr/>
            <p:nvPr/>
          </p:nvSpPr>
          <p:spPr>
            <a:xfrm>
              <a:off x="1193575" y="4929208"/>
              <a:ext cx="160600" cy="177005"/>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sv-SE" sz="1000" dirty="0">
                <a:solidFill>
                  <a:srgbClr val="FF0000"/>
                </a:solidFill>
              </a:endParaRPr>
            </a:p>
          </p:txBody>
        </p:sp>
      </p:grpSp>
      <p:sp>
        <p:nvSpPr>
          <p:cNvPr id="49" name="Rectangle: Rounded Corners 12">
            <a:extLst>
              <a:ext uri="{FF2B5EF4-FFF2-40B4-BE49-F238E27FC236}">
                <a16:creationId xmlns:a16="http://schemas.microsoft.com/office/drawing/2014/main" id="{E1AC7C0D-7CD0-4D59-8601-9ECC58C537F8}"/>
              </a:ext>
              <a:ext uri="{C183D7F6-B498-43B3-948B-1728B52AA6E4}">
                <adec:decorative xmlns:adec="http://schemas.microsoft.com/office/drawing/2017/decorative" val="1"/>
              </a:ext>
            </a:extLst>
          </p:cNvPr>
          <p:cNvSpPr/>
          <p:nvPr/>
        </p:nvSpPr>
        <p:spPr>
          <a:xfrm>
            <a:off x="4633471" y="2758012"/>
            <a:ext cx="432000" cy="219219"/>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sv-SE" sz="1000" dirty="0"/>
          </a:p>
        </p:txBody>
      </p:sp>
      <p:cxnSp>
        <p:nvCxnSpPr>
          <p:cNvPr id="50" name="Rak pilkoppling 49">
            <a:extLst>
              <a:ext uri="{FF2B5EF4-FFF2-40B4-BE49-F238E27FC236}">
                <a16:creationId xmlns:a16="http://schemas.microsoft.com/office/drawing/2014/main" id="{A888FEF9-B106-47DC-ADD3-9ECC94EAD0F9}"/>
              </a:ext>
              <a:ext uri="{C183D7F6-B498-43B3-948B-1728B52AA6E4}">
                <adec:decorative xmlns:adec="http://schemas.microsoft.com/office/drawing/2017/decorative" val="1"/>
              </a:ext>
            </a:extLst>
          </p:cNvPr>
          <p:cNvCxnSpPr>
            <a:cxnSpLocks/>
          </p:cNvCxnSpPr>
          <p:nvPr/>
        </p:nvCxnSpPr>
        <p:spPr>
          <a:xfrm flipV="1">
            <a:off x="4847566" y="2977232"/>
            <a:ext cx="0" cy="609497"/>
          </a:xfrm>
          <a:prstGeom prst="straightConnector1">
            <a:avLst/>
          </a:prstGeom>
          <a:ln w="9525" cap="rnd">
            <a:solidFill>
              <a:schemeClr val="accent5"/>
            </a:solidFill>
            <a:round/>
            <a:tailEnd type="arrow"/>
          </a:ln>
        </p:spPr>
        <p:style>
          <a:lnRef idx="1">
            <a:schemeClr val="accent1"/>
          </a:lnRef>
          <a:fillRef idx="0">
            <a:schemeClr val="accent1"/>
          </a:fillRef>
          <a:effectRef idx="0">
            <a:schemeClr val="accent1"/>
          </a:effectRef>
          <a:fontRef idx="minor">
            <a:schemeClr val="tx1"/>
          </a:fontRef>
        </p:style>
      </p:cxnSp>
      <p:sp>
        <p:nvSpPr>
          <p:cNvPr id="47" name="textruta 8">
            <a:extLst>
              <a:ext uri="{FF2B5EF4-FFF2-40B4-BE49-F238E27FC236}">
                <a16:creationId xmlns:a16="http://schemas.microsoft.com/office/drawing/2014/main" id="{3E44D505-3D08-4E15-B140-5EF3FBB8B06C}"/>
              </a:ext>
            </a:extLst>
          </p:cNvPr>
          <p:cNvSpPr txBox="1"/>
          <p:nvPr/>
        </p:nvSpPr>
        <p:spPr>
          <a:xfrm>
            <a:off x="3929489" y="3719622"/>
            <a:ext cx="2245061" cy="494643"/>
          </a:xfrm>
          <a:prstGeom prst="rect">
            <a:avLst/>
          </a:prstGeom>
          <a:noFill/>
        </p:spPr>
        <p:txBody>
          <a:bodyPr wrap="square" lIns="0" tIns="0" rIns="0" bIns="32659" rtlCol="0">
            <a:spAutoFit/>
          </a:bodyPr>
          <a:lstStyle/>
          <a:p>
            <a:r>
              <a:rPr lang="sv-SE" sz="1000" dirty="0"/>
              <a:t>För att ändra nivån på format så klickar du på </a:t>
            </a:r>
            <a:r>
              <a:rPr lang="sv-SE" sz="1000" b="1" dirty="0"/>
              <a:t>Öka/Minska indrag </a:t>
            </a:r>
            <a:r>
              <a:rPr lang="sv-SE" sz="1000" dirty="0"/>
              <a:t>alt. </a:t>
            </a:r>
            <a:r>
              <a:rPr lang="sv-SE" sz="1000" b="1" dirty="0" err="1"/>
              <a:t>Tab</a:t>
            </a:r>
            <a:r>
              <a:rPr lang="sv-SE" sz="1000" b="1" dirty="0"/>
              <a:t>/</a:t>
            </a:r>
            <a:r>
              <a:rPr lang="sv-SE" sz="1000" b="1" dirty="0" err="1"/>
              <a:t>Shift+Tab</a:t>
            </a:r>
            <a:r>
              <a:rPr lang="sv-SE" sz="1000" b="1" dirty="0"/>
              <a:t>.</a:t>
            </a:r>
          </a:p>
        </p:txBody>
      </p:sp>
      <p:pic>
        <p:nvPicPr>
          <p:cNvPr id="33" name="Bildobjekt 32" descr="Bild på olika media att fylla en presentationsbild med. Video, tabell, bild med mera.">
            <a:extLst>
              <a:ext uri="{FF2B5EF4-FFF2-40B4-BE49-F238E27FC236}">
                <a16:creationId xmlns:a16="http://schemas.microsoft.com/office/drawing/2014/main" id="{C21E7D7A-673A-43E8-B3FF-1DF03E8D86A4}"/>
              </a:ext>
            </a:extLst>
          </p:cNvPr>
          <p:cNvPicPr>
            <a:picLocks noChangeAspect="1"/>
          </p:cNvPicPr>
          <p:nvPr/>
        </p:nvPicPr>
        <p:blipFill rotWithShape="1">
          <a:blip r:embed="rId5"/>
          <a:srcRect l="22490" t="24582" r="23037" b="18004"/>
          <a:stretch/>
        </p:blipFill>
        <p:spPr>
          <a:xfrm>
            <a:off x="4301383" y="4632121"/>
            <a:ext cx="1084414" cy="787488"/>
          </a:xfrm>
          <a:prstGeom prst="rect">
            <a:avLst/>
          </a:prstGeom>
        </p:spPr>
      </p:pic>
      <p:sp>
        <p:nvSpPr>
          <p:cNvPr id="61" name="textruta 4">
            <a:extLst>
              <a:ext uri="{FF2B5EF4-FFF2-40B4-BE49-F238E27FC236}">
                <a16:creationId xmlns:a16="http://schemas.microsoft.com/office/drawing/2014/main" id="{65C2F720-0061-4DE3-8FA4-CF5FA9412FDC}"/>
              </a:ext>
            </a:extLst>
          </p:cNvPr>
          <p:cNvSpPr txBox="1"/>
          <p:nvPr/>
        </p:nvSpPr>
        <p:spPr>
          <a:xfrm>
            <a:off x="6628664" y="1821024"/>
            <a:ext cx="2593616" cy="215444"/>
          </a:xfrm>
          <a:prstGeom prst="rect">
            <a:avLst/>
          </a:prstGeom>
          <a:noFill/>
        </p:spPr>
        <p:txBody>
          <a:bodyPr wrap="square" lIns="0" tIns="0" rIns="0" bIns="0" rtlCol="0">
            <a:spAutoFit/>
          </a:bodyPr>
          <a:lstStyle/>
          <a:p>
            <a:r>
              <a:rPr lang="sv-SE" sz="1400" dirty="0">
                <a:latin typeface="+mj-lt"/>
              </a:rPr>
              <a:t>Bilder</a:t>
            </a:r>
          </a:p>
        </p:txBody>
      </p:sp>
      <p:sp>
        <p:nvSpPr>
          <p:cNvPr id="52" name="textruta 10">
            <a:extLst>
              <a:ext uri="{FF2B5EF4-FFF2-40B4-BE49-F238E27FC236}">
                <a16:creationId xmlns:a16="http://schemas.microsoft.com/office/drawing/2014/main" id="{1BE99547-03CA-4E0B-8089-625BA95F766F}"/>
              </a:ext>
            </a:extLst>
          </p:cNvPr>
          <p:cNvSpPr txBox="1"/>
          <p:nvPr/>
        </p:nvSpPr>
        <p:spPr>
          <a:xfrm>
            <a:off x="6628664" y="2102337"/>
            <a:ext cx="1495766" cy="648531"/>
          </a:xfrm>
          <a:prstGeom prst="rect">
            <a:avLst/>
          </a:prstGeom>
          <a:noFill/>
        </p:spPr>
        <p:txBody>
          <a:bodyPr wrap="square" lIns="0" tIns="0" rIns="0" bIns="32659" rtlCol="0">
            <a:spAutoFit/>
          </a:bodyPr>
          <a:lstStyle/>
          <a:p>
            <a:r>
              <a:rPr lang="sv-SE" sz="1000" dirty="0"/>
              <a:t>Om filen blir för tung och du vill minska storleken så välj en bild och klicka på </a:t>
            </a:r>
            <a:r>
              <a:rPr lang="sv-SE" sz="1000" b="1" dirty="0"/>
              <a:t>Komprimera bilder</a:t>
            </a:r>
            <a:r>
              <a:rPr lang="sv-SE" sz="1000" dirty="0"/>
              <a:t>.</a:t>
            </a:r>
          </a:p>
        </p:txBody>
      </p:sp>
      <p:sp>
        <p:nvSpPr>
          <p:cNvPr id="53" name="Rectangle: Rounded Corners 52">
            <a:extLst>
              <a:ext uri="{FF2B5EF4-FFF2-40B4-BE49-F238E27FC236}">
                <a16:creationId xmlns:a16="http://schemas.microsoft.com/office/drawing/2014/main" id="{A9A83F11-8DB6-4450-9DC2-3257AC660A33}"/>
              </a:ext>
              <a:ext uri="{C183D7F6-B498-43B3-948B-1728B52AA6E4}">
                <adec:decorative xmlns:adec="http://schemas.microsoft.com/office/drawing/2017/decorative" val="1"/>
              </a:ext>
            </a:extLst>
          </p:cNvPr>
          <p:cNvSpPr/>
          <p:nvPr/>
        </p:nvSpPr>
        <p:spPr>
          <a:xfrm>
            <a:off x="6628664" y="2882737"/>
            <a:ext cx="1245600" cy="212400"/>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sv-SE" sz="1000" dirty="0"/>
          </a:p>
        </p:txBody>
      </p:sp>
      <p:pic>
        <p:nvPicPr>
          <p:cNvPr id="51" name="Bildobjekt 50" descr="Visa hur man kan komprimera bilder för att minska storleken på presentationen.">
            <a:extLst>
              <a:ext uri="{FF2B5EF4-FFF2-40B4-BE49-F238E27FC236}">
                <a16:creationId xmlns:a16="http://schemas.microsoft.com/office/drawing/2014/main" id="{57FC47DF-67C7-4315-834F-20C91F3F9206}"/>
              </a:ext>
            </a:extLst>
          </p:cNvPr>
          <p:cNvPicPr>
            <a:picLocks noChangeAspect="1"/>
          </p:cNvPicPr>
          <p:nvPr/>
        </p:nvPicPr>
        <p:blipFill>
          <a:blip r:embed="rId6"/>
          <a:srcRect/>
          <a:stretch/>
        </p:blipFill>
        <p:spPr>
          <a:xfrm>
            <a:off x="6628664" y="2890250"/>
            <a:ext cx="1246069" cy="674954"/>
          </a:xfrm>
          <a:prstGeom prst="rect">
            <a:avLst/>
          </a:prstGeom>
          <a:ln>
            <a:solidFill>
              <a:schemeClr val="tx1">
                <a:lumMod val="50000"/>
                <a:lumOff val="50000"/>
              </a:schemeClr>
            </a:solidFill>
          </a:ln>
        </p:spPr>
      </p:pic>
      <p:sp>
        <p:nvSpPr>
          <p:cNvPr id="59" name="textruta 10">
            <a:extLst>
              <a:ext uri="{FF2B5EF4-FFF2-40B4-BE49-F238E27FC236}">
                <a16:creationId xmlns:a16="http://schemas.microsoft.com/office/drawing/2014/main" id="{3D68CEA2-C330-486D-A641-ED813F6E6764}"/>
              </a:ext>
              <a:ext uri="{C183D7F6-B498-43B3-948B-1728B52AA6E4}">
                <adec:decorative xmlns:adec="http://schemas.microsoft.com/office/drawing/2017/decorative" val="1"/>
              </a:ext>
            </a:extLst>
          </p:cNvPr>
          <p:cNvSpPr txBox="1"/>
          <p:nvPr/>
        </p:nvSpPr>
        <p:spPr>
          <a:xfrm>
            <a:off x="8124430" y="2249129"/>
            <a:ext cx="1318809" cy="1318809"/>
          </a:xfrm>
          <a:prstGeom prst="ellipse">
            <a:avLst/>
          </a:prstGeom>
          <a:solidFill>
            <a:schemeClr val="accent6"/>
          </a:solidFill>
        </p:spPr>
        <p:txBody>
          <a:bodyPr wrap="square" lIns="0" tIns="0" rIns="0" bIns="0" rtlCol="0" anchor="ctr" anchorCtr="0">
            <a:noAutofit/>
          </a:bodyPr>
          <a:lstStyle/>
          <a:p>
            <a:pPr algn="ctr"/>
            <a:r>
              <a:rPr lang="sv-SE" sz="900" b="1" dirty="0"/>
              <a:t>Viktigt!</a:t>
            </a:r>
            <a:r>
              <a:rPr lang="sv-SE" sz="900" dirty="0"/>
              <a:t> komprimerade bilderna går inte att återställa. Bilderna måste läggas in </a:t>
            </a:r>
          </a:p>
          <a:p>
            <a:pPr algn="ctr"/>
            <a:r>
              <a:rPr lang="sv-SE" sz="900" dirty="0"/>
              <a:t>på nytt.</a:t>
            </a:r>
          </a:p>
        </p:txBody>
      </p:sp>
      <p:sp>
        <p:nvSpPr>
          <p:cNvPr id="56" name="Rektangel 55">
            <a:extLst>
              <a:ext uri="{FF2B5EF4-FFF2-40B4-BE49-F238E27FC236}">
                <a16:creationId xmlns:a16="http://schemas.microsoft.com/office/drawing/2014/main" id="{F525F38D-13DE-45DB-9C0A-1C25BA4B86E0}"/>
              </a:ext>
            </a:extLst>
          </p:cNvPr>
          <p:cNvSpPr/>
          <p:nvPr/>
        </p:nvSpPr>
        <p:spPr>
          <a:xfrm>
            <a:off x="6628664" y="3934272"/>
            <a:ext cx="2231528" cy="494643"/>
          </a:xfrm>
          <a:prstGeom prst="rect">
            <a:avLst/>
          </a:prstGeom>
          <a:noFill/>
        </p:spPr>
        <p:txBody>
          <a:bodyPr wrap="square" lIns="0" tIns="0" rIns="0" bIns="32659" rtlCol="0">
            <a:spAutoFit/>
          </a:bodyPr>
          <a:lstStyle/>
          <a:p>
            <a:r>
              <a:rPr lang="sv-SE" sz="1000" dirty="0"/>
              <a:t>Om du önskar göra detta på alla bilder så klicka ur </a:t>
            </a:r>
            <a:r>
              <a:rPr lang="sv-SE" sz="1000" b="1" dirty="0"/>
              <a:t>Använd endast på den här bilden</a:t>
            </a:r>
            <a:r>
              <a:rPr lang="sv-SE" sz="1000" dirty="0"/>
              <a:t>.</a:t>
            </a:r>
          </a:p>
        </p:txBody>
      </p:sp>
      <p:cxnSp>
        <p:nvCxnSpPr>
          <p:cNvPr id="57" name="Rak pilkoppling 56">
            <a:extLst>
              <a:ext uri="{FF2B5EF4-FFF2-40B4-BE49-F238E27FC236}">
                <a16:creationId xmlns:a16="http://schemas.microsoft.com/office/drawing/2014/main" id="{56AC88DB-C486-4386-9D5A-6CCD5D4E0490}"/>
              </a:ext>
              <a:ext uri="{C183D7F6-B498-43B3-948B-1728B52AA6E4}">
                <adec:decorative xmlns:adec="http://schemas.microsoft.com/office/drawing/2017/decorative" val="1"/>
              </a:ext>
            </a:extLst>
          </p:cNvPr>
          <p:cNvCxnSpPr>
            <a:cxnSpLocks/>
          </p:cNvCxnSpPr>
          <p:nvPr/>
        </p:nvCxnSpPr>
        <p:spPr>
          <a:xfrm>
            <a:off x="8832054" y="4104649"/>
            <a:ext cx="337135" cy="0"/>
          </a:xfrm>
          <a:prstGeom prst="straightConnector1">
            <a:avLst/>
          </a:prstGeom>
          <a:ln w="9525" cap="rnd">
            <a:solidFill>
              <a:schemeClr val="accent5"/>
            </a:solidFill>
            <a:round/>
            <a:tailEnd type="arrow"/>
          </a:ln>
        </p:spPr>
        <p:style>
          <a:lnRef idx="1">
            <a:schemeClr val="accent1"/>
          </a:lnRef>
          <a:fillRef idx="0">
            <a:schemeClr val="accent1"/>
          </a:fillRef>
          <a:effectRef idx="0">
            <a:schemeClr val="accent1"/>
          </a:effectRef>
          <a:fontRef idx="minor">
            <a:schemeClr val="tx1"/>
          </a:fontRef>
        </p:style>
      </p:cxnSp>
      <p:pic>
        <p:nvPicPr>
          <p:cNvPr id="55" name="Bildobjekt 54" descr="Dialogruta för att komprimera alla bilder i presentationen.">
            <a:extLst>
              <a:ext uri="{FF2B5EF4-FFF2-40B4-BE49-F238E27FC236}">
                <a16:creationId xmlns:a16="http://schemas.microsoft.com/office/drawing/2014/main" id="{CFCCB526-A93B-4C09-84B6-46BC7C8DF07A}"/>
              </a:ext>
            </a:extLst>
          </p:cNvPr>
          <p:cNvPicPr>
            <a:picLocks noChangeAspect="1"/>
          </p:cNvPicPr>
          <p:nvPr/>
        </p:nvPicPr>
        <p:blipFill>
          <a:blip r:embed="rId7"/>
          <a:stretch>
            <a:fillRect/>
          </a:stretch>
        </p:blipFill>
        <p:spPr>
          <a:xfrm>
            <a:off x="9039984" y="3714730"/>
            <a:ext cx="2826579" cy="1652934"/>
          </a:xfrm>
          <a:prstGeom prst="rect">
            <a:avLst/>
          </a:prstGeom>
          <a:ln>
            <a:solidFill>
              <a:schemeClr val="tx1">
                <a:lumMod val="50000"/>
                <a:lumOff val="50000"/>
              </a:schemeClr>
            </a:solidFill>
          </a:ln>
        </p:spPr>
      </p:pic>
      <p:cxnSp>
        <p:nvCxnSpPr>
          <p:cNvPr id="58" name="Rak pilkoppling 57">
            <a:extLst>
              <a:ext uri="{FF2B5EF4-FFF2-40B4-BE49-F238E27FC236}">
                <a16:creationId xmlns:a16="http://schemas.microsoft.com/office/drawing/2014/main" id="{7FF98C84-F9F4-4CC4-97FF-A378D2412972}"/>
              </a:ext>
              <a:ext uri="{C183D7F6-B498-43B3-948B-1728B52AA6E4}">
                <adec:decorative xmlns:adec="http://schemas.microsoft.com/office/drawing/2017/decorative" val="1"/>
              </a:ext>
            </a:extLst>
          </p:cNvPr>
          <p:cNvCxnSpPr>
            <a:cxnSpLocks/>
          </p:cNvCxnSpPr>
          <p:nvPr/>
        </p:nvCxnSpPr>
        <p:spPr>
          <a:xfrm flipV="1">
            <a:off x="9166703" y="5167818"/>
            <a:ext cx="0" cy="271520"/>
          </a:xfrm>
          <a:prstGeom prst="straightConnector1">
            <a:avLst/>
          </a:prstGeom>
          <a:ln w="9525" cap="rnd">
            <a:solidFill>
              <a:schemeClr val="accent5"/>
            </a:solidFill>
            <a:round/>
            <a:tailEnd type="arrow"/>
          </a:ln>
        </p:spPr>
        <p:style>
          <a:lnRef idx="1">
            <a:schemeClr val="accent1"/>
          </a:lnRef>
          <a:fillRef idx="0">
            <a:schemeClr val="accent1"/>
          </a:fillRef>
          <a:effectRef idx="0">
            <a:schemeClr val="accent1"/>
          </a:effectRef>
          <a:fontRef idx="minor">
            <a:schemeClr val="tx1"/>
          </a:fontRef>
        </p:style>
      </p:cxnSp>
      <p:sp>
        <p:nvSpPr>
          <p:cNvPr id="54" name="textruta 10">
            <a:extLst>
              <a:ext uri="{FF2B5EF4-FFF2-40B4-BE49-F238E27FC236}">
                <a16:creationId xmlns:a16="http://schemas.microsoft.com/office/drawing/2014/main" id="{50B4DD73-ABE2-4781-ABAD-3D3252AED199}"/>
              </a:ext>
            </a:extLst>
          </p:cNvPr>
          <p:cNvSpPr txBox="1"/>
          <p:nvPr/>
        </p:nvSpPr>
        <p:spPr>
          <a:xfrm>
            <a:off x="9053811" y="5486758"/>
            <a:ext cx="2729863" cy="186866"/>
          </a:xfrm>
          <a:prstGeom prst="rect">
            <a:avLst/>
          </a:prstGeom>
          <a:noFill/>
        </p:spPr>
        <p:txBody>
          <a:bodyPr wrap="square" lIns="0" tIns="0" rIns="0" bIns="32659" rtlCol="0">
            <a:spAutoFit/>
          </a:bodyPr>
          <a:lstStyle/>
          <a:p>
            <a:r>
              <a:rPr lang="sv-SE" sz="1000" dirty="0"/>
              <a:t>Välj </a:t>
            </a:r>
            <a:r>
              <a:rPr lang="sv-SE" sz="1000" b="1" dirty="0"/>
              <a:t>upplösning</a:t>
            </a:r>
            <a:r>
              <a:rPr lang="sv-SE" sz="1000" dirty="0"/>
              <a:t>. </a:t>
            </a:r>
          </a:p>
        </p:txBody>
      </p:sp>
    </p:spTree>
    <p:extLst>
      <p:ext uri="{BB962C8B-B14F-4D97-AF65-F5344CB8AC3E}">
        <p14:creationId xmlns:p14="http://schemas.microsoft.com/office/powerpoint/2010/main" val="959693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datum 2">
            <a:extLst>
              <a:ext uri="{C183D7F6-B498-43B3-948B-1728B52AA6E4}">
                <adec:decorative xmlns:adec="http://schemas.microsoft.com/office/drawing/2017/decorative" val="1"/>
              </a:ext>
            </a:extLst>
          </p:cNvPr>
          <p:cNvSpPr>
            <a:spLocks noGrp="1"/>
          </p:cNvSpPr>
          <p:nvPr>
            <p:ph type="dt" sz="half" idx="10"/>
          </p:nvPr>
        </p:nvSpPr>
        <p:spPr/>
        <p:txBody>
          <a:bodyPr/>
          <a:lstStyle/>
          <a:p>
            <a:fld id="{1FCD3697-22FA-4400-B9D4-9F44870D9981}" type="datetime1">
              <a:rPr lang="sv-SE" smtClean="0"/>
              <a:t>2023-05-22</a:t>
            </a:fld>
            <a:endParaRPr lang="sv-SE" dirty="0"/>
          </a:p>
        </p:txBody>
      </p:sp>
      <p:cxnSp>
        <p:nvCxnSpPr>
          <p:cNvPr id="32" name="Rak koppling 31">
            <a:extLst>
              <a:ext uri="{C183D7F6-B498-43B3-948B-1728B52AA6E4}">
                <adec:decorative xmlns:adec="http://schemas.microsoft.com/office/drawing/2017/decorative" val="1"/>
              </a:ext>
            </a:extLst>
          </p:cNvPr>
          <p:cNvCxnSpPr/>
          <p:nvPr/>
        </p:nvCxnSpPr>
        <p:spPr>
          <a:xfrm>
            <a:off x="1462613" y="3353460"/>
            <a:ext cx="9267325"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Rak koppling 53">
            <a:extLst>
              <a:ext uri="{C183D7F6-B498-43B3-948B-1728B52AA6E4}">
                <adec:decorative xmlns:adec="http://schemas.microsoft.com/office/drawing/2017/decorative" val="1"/>
              </a:ext>
            </a:extLst>
          </p:cNvPr>
          <p:cNvCxnSpPr/>
          <p:nvPr/>
        </p:nvCxnSpPr>
        <p:spPr>
          <a:xfrm>
            <a:off x="1460114" y="3332530"/>
            <a:ext cx="0" cy="134581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Rak koppling 44">
            <a:extLst>
              <a:ext uri="{C183D7F6-B498-43B3-948B-1728B52AA6E4}">
                <adec:decorative xmlns:adec="http://schemas.microsoft.com/office/drawing/2017/decorative" val="1"/>
              </a:ext>
            </a:extLst>
          </p:cNvPr>
          <p:cNvCxnSpPr/>
          <p:nvPr/>
        </p:nvCxnSpPr>
        <p:spPr>
          <a:xfrm>
            <a:off x="3779031" y="3332530"/>
            <a:ext cx="0" cy="134581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Rak koppling 26">
            <a:extLst>
              <a:ext uri="{C183D7F6-B498-43B3-948B-1728B52AA6E4}">
                <adec:decorative xmlns:adec="http://schemas.microsoft.com/office/drawing/2017/decorative" val="1"/>
              </a:ext>
            </a:extLst>
          </p:cNvPr>
          <p:cNvCxnSpPr/>
          <p:nvPr/>
        </p:nvCxnSpPr>
        <p:spPr>
          <a:xfrm>
            <a:off x="6096000" y="2083988"/>
            <a:ext cx="0" cy="175572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Rak koppling 39">
            <a:extLst>
              <a:ext uri="{C183D7F6-B498-43B3-948B-1728B52AA6E4}">
                <adec:decorative xmlns:adec="http://schemas.microsoft.com/office/drawing/2017/decorative" val="1"/>
              </a:ext>
            </a:extLst>
          </p:cNvPr>
          <p:cNvCxnSpPr/>
          <p:nvPr/>
        </p:nvCxnSpPr>
        <p:spPr>
          <a:xfrm>
            <a:off x="8412969" y="3332530"/>
            <a:ext cx="0" cy="134581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Rak koppling 40">
            <a:extLst>
              <a:ext uri="{C183D7F6-B498-43B3-948B-1728B52AA6E4}">
                <adec:decorative xmlns:adec="http://schemas.microsoft.com/office/drawing/2017/decorative" val="1"/>
              </a:ext>
            </a:extLst>
          </p:cNvPr>
          <p:cNvCxnSpPr/>
          <p:nvPr/>
        </p:nvCxnSpPr>
        <p:spPr>
          <a:xfrm>
            <a:off x="10721976" y="3332530"/>
            <a:ext cx="0" cy="134581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Rubrik 1"/>
          <p:cNvSpPr>
            <a:spLocks noGrp="1"/>
          </p:cNvSpPr>
          <p:nvPr>
            <p:ph type="title"/>
          </p:nvPr>
        </p:nvSpPr>
        <p:spPr/>
        <p:txBody>
          <a:bodyPr/>
          <a:lstStyle/>
          <a:p>
            <a:r>
              <a:rPr lang="sv-SE" dirty="0"/>
              <a:t>Municipal </a:t>
            </a:r>
            <a:r>
              <a:rPr lang="sv-SE" dirty="0" err="1"/>
              <a:t>companies</a:t>
            </a:r>
            <a:endParaRPr lang="sv-SE" dirty="0"/>
          </a:p>
        </p:txBody>
      </p:sp>
      <p:sp>
        <p:nvSpPr>
          <p:cNvPr id="8" name="textruta 7" descr="Organisationsschema för kommunala bolag"/>
          <p:cNvSpPr txBox="1"/>
          <p:nvPr/>
        </p:nvSpPr>
        <p:spPr>
          <a:xfrm>
            <a:off x="4296000" y="1823820"/>
            <a:ext cx="3600000" cy="540000"/>
          </a:xfrm>
          <a:prstGeom prst="rect">
            <a:avLst/>
          </a:prstGeom>
          <a:solidFill>
            <a:schemeClr val="accent1"/>
          </a:solidFill>
          <a:ln w="63500">
            <a:solidFill>
              <a:schemeClr val="bg1"/>
            </a:solidFill>
          </a:ln>
        </p:spPr>
        <p:txBody>
          <a:bodyPr wrap="square" lIns="0" tIns="0" rIns="0" bIns="0" rtlCol="0" anchor="ctr">
            <a:spAutoFit/>
          </a:bodyPr>
          <a:lstStyle/>
          <a:p>
            <a:pPr algn="ctr"/>
            <a:r>
              <a:rPr lang="sv-SE" sz="2000" b="1" dirty="0" err="1">
                <a:solidFill>
                  <a:schemeClr val="bg1"/>
                </a:solidFill>
              </a:rPr>
              <a:t>Municipality</a:t>
            </a:r>
            <a:r>
              <a:rPr lang="sv-SE" sz="2000" b="1" dirty="0">
                <a:solidFill>
                  <a:schemeClr val="bg1"/>
                </a:solidFill>
              </a:rPr>
              <a:t> </a:t>
            </a:r>
            <a:r>
              <a:rPr lang="sv-SE" sz="2000" b="1" dirty="0" err="1">
                <a:solidFill>
                  <a:schemeClr val="bg1"/>
                </a:solidFill>
              </a:rPr>
              <a:t>of</a:t>
            </a:r>
            <a:r>
              <a:rPr lang="sv-SE" sz="2000" b="1" dirty="0">
                <a:solidFill>
                  <a:schemeClr val="bg1"/>
                </a:solidFill>
              </a:rPr>
              <a:t> Jönköping</a:t>
            </a:r>
          </a:p>
        </p:txBody>
      </p:sp>
      <p:sp>
        <p:nvSpPr>
          <p:cNvPr id="9" name="textruta 8" descr="Organisationsschema för kommunala bolag"/>
          <p:cNvSpPr txBox="1"/>
          <p:nvPr/>
        </p:nvSpPr>
        <p:spPr>
          <a:xfrm>
            <a:off x="4296000" y="2534838"/>
            <a:ext cx="3600000" cy="540000"/>
          </a:xfrm>
          <a:prstGeom prst="rect">
            <a:avLst/>
          </a:prstGeom>
          <a:solidFill>
            <a:schemeClr val="accent1"/>
          </a:solidFill>
          <a:ln w="63500">
            <a:solidFill>
              <a:schemeClr val="bg1"/>
            </a:solidFill>
          </a:ln>
        </p:spPr>
        <p:txBody>
          <a:bodyPr wrap="square" lIns="0" tIns="0" rIns="0" bIns="0" rtlCol="0" anchor="ctr">
            <a:spAutoFit/>
          </a:bodyPr>
          <a:lstStyle/>
          <a:p>
            <a:pPr algn="ctr"/>
            <a:r>
              <a:rPr lang="sv-SE" sz="2000" b="1" dirty="0">
                <a:solidFill>
                  <a:schemeClr val="bg1"/>
                </a:solidFill>
              </a:rPr>
              <a:t>Jönköpings Rådhus AB</a:t>
            </a:r>
          </a:p>
        </p:txBody>
      </p:sp>
      <p:sp>
        <p:nvSpPr>
          <p:cNvPr id="25" name="textruta 24" descr="Organisationsschema för kommunala bolag">
            <a:extLst>
              <a:ext uri="{C183D7F6-B498-43B3-948B-1728B52AA6E4}">
                <adec:decorative xmlns:adec="http://schemas.microsoft.com/office/drawing/2017/decorative" val="0"/>
              </a:ext>
            </a:extLst>
          </p:cNvPr>
          <p:cNvSpPr txBox="1">
            <a:spLocks/>
          </p:cNvSpPr>
          <p:nvPr/>
        </p:nvSpPr>
        <p:spPr>
          <a:xfrm>
            <a:off x="328613" y="3624564"/>
            <a:ext cx="2268000" cy="2016000"/>
          </a:xfrm>
          <a:prstGeom prst="rect">
            <a:avLst/>
          </a:prstGeom>
          <a:solidFill>
            <a:schemeClr val="bg1">
              <a:lumMod val="95000"/>
            </a:schemeClr>
          </a:solidFill>
          <a:ln w="63500">
            <a:solidFill>
              <a:schemeClr val="bg1"/>
            </a:solidFill>
          </a:ln>
        </p:spPr>
        <p:txBody>
          <a:bodyPr wrap="square" lIns="0" tIns="108000" rIns="0" bIns="0" rtlCol="0" anchor="t" anchorCtr="0">
            <a:spAutoFit/>
          </a:bodyPr>
          <a:lstStyle/>
          <a:p>
            <a:pPr algn="ctr"/>
            <a:r>
              <a:rPr lang="sv-SE" sz="1400" i="1" dirty="0"/>
              <a:t>Event </a:t>
            </a:r>
            <a:r>
              <a:rPr lang="sv-SE" sz="1400" i="1" dirty="0" err="1"/>
              <a:t>companies</a:t>
            </a:r>
            <a:endParaRPr lang="sv-SE" sz="1400" i="1" dirty="0"/>
          </a:p>
        </p:txBody>
      </p:sp>
      <p:sp>
        <p:nvSpPr>
          <p:cNvPr id="63" name="textruta 62" descr="Organisationsschema för kommunala bolag">
            <a:extLst>
              <a:ext uri="{C183D7F6-B498-43B3-948B-1728B52AA6E4}">
                <adec:decorative xmlns:adec="http://schemas.microsoft.com/office/drawing/2017/decorative" val="0"/>
              </a:ext>
            </a:extLst>
          </p:cNvPr>
          <p:cNvSpPr txBox="1"/>
          <p:nvPr/>
        </p:nvSpPr>
        <p:spPr>
          <a:xfrm>
            <a:off x="461475" y="4251664"/>
            <a:ext cx="2016000" cy="576000"/>
          </a:xfrm>
          <a:prstGeom prst="rect">
            <a:avLst/>
          </a:prstGeom>
          <a:solidFill>
            <a:schemeClr val="accent1"/>
          </a:solidFill>
          <a:ln w="63500">
            <a:noFill/>
          </a:ln>
        </p:spPr>
        <p:txBody>
          <a:bodyPr wrap="square" lIns="0" tIns="0" rIns="0" bIns="0" rtlCol="0" anchor="ctr">
            <a:spAutoFit/>
          </a:bodyPr>
          <a:lstStyle/>
          <a:p>
            <a:pPr algn="ctr"/>
            <a:r>
              <a:rPr lang="sv-SE" sz="1400" b="1" dirty="0">
                <a:solidFill>
                  <a:schemeClr val="bg1"/>
                </a:solidFill>
              </a:rPr>
              <a:t>Destination </a:t>
            </a:r>
          </a:p>
          <a:p>
            <a:pPr algn="ctr"/>
            <a:r>
              <a:rPr lang="sv-SE" sz="1400" b="1" dirty="0">
                <a:solidFill>
                  <a:schemeClr val="bg1"/>
                </a:solidFill>
              </a:rPr>
              <a:t>Jönköping</a:t>
            </a:r>
          </a:p>
        </p:txBody>
      </p:sp>
      <p:sp>
        <p:nvSpPr>
          <p:cNvPr id="64" name="textruta 63" descr="Organisationsschema för kommunala bolag">
            <a:extLst>
              <a:ext uri="{C183D7F6-B498-43B3-948B-1728B52AA6E4}">
                <adec:decorative xmlns:adec="http://schemas.microsoft.com/office/drawing/2017/decorative" val="0"/>
              </a:ext>
            </a:extLst>
          </p:cNvPr>
          <p:cNvSpPr txBox="1"/>
          <p:nvPr/>
        </p:nvSpPr>
        <p:spPr>
          <a:xfrm>
            <a:off x="461475" y="4920330"/>
            <a:ext cx="2016000" cy="576000"/>
          </a:xfrm>
          <a:prstGeom prst="rect">
            <a:avLst/>
          </a:prstGeom>
          <a:solidFill>
            <a:schemeClr val="accent1"/>
          </a:solidFill>
          <a:ln w="63500">
            <a:noFill/>
          </a:ln>
        </p:spPr>
        <p:txBody>
          <a:bodyPr wrap="square" lIns="0" tIns="0" rIns="0" bIns="0" rtlCol="0" anchor="ctr">
            <a:spAutoFit/>
          </a:bodyPr>
          <a:lstStyle/>
          <a:p>
            <a:pPr algn="ctr"/>
            <a:r>
              <a:rPr lang="sv-SE" sz="1400" b="1" dirty="0">
                <a:solidFill>
                  <a:schemeClr val="bg1"/>
                </a:solidFill>
              </a:rPr>
              <a:t>Elmia</a:t>
            </a:r>
          </a:p>
        </p:txBody>
      </p:sp>
      <p:sp>
        <p:nvSpPr>
          <p:cNvPr id="23" name="textruta 22" descr="Organisationsschema för kommunala bolag">
            <a:extLst>
              <a:ext uri="{C183D7F6-B498-43B3-948B-1728B52AA6E4}">
                <adec:decorative xmlns:adec="http://schemas.microsoft.com/office/drawing/2017/decorative" val="0"/>
              </a:ext>
            </a:extLst>
          </p:cNvPr>
          <p:cNvSpPr txBox="1">
            <a:spLocks/>
          </p:cNvSpPr>
          <p:nvPr/>
        </p:nvSpPr>
        <p:spPr>
          <a:xfrm>
            <a:off x="2645031" y="3624564"/>
            <a:ext cx="2268000" cy="2016000"/>
          </a:xfrm>
          <a:prstGeom prst="rect">
            <a:avLst/>
          </a:prstGeom>
          <a:solidFill>
            <a:schemeClr val="bg1">
              <a:lumMod val="95000"/>
            </a:schemeClr>
          </a:solidFill>
          <a:ln w="63500">
            <a:solidFill>
              <a:schemeClr val="bg1"/>
            </a:solidFill>
          </a:ln>
        </p:spPr>
        <p:txBody>
          <a:bodyPr wrap="square" lIns="0" tIns="108000" rIns="0" bIns="0" rtlCol="0" anchor="t" anchorCtr="0">
            <a:spAutoFit/>
          </a:bodyPr>
          <a:lstStyle/>
          <a:p>
            <a:pPr algn="ctr"/>
            <a:r>
              <a:rPr lang="sv-SE" sz="1400" i="1" dirty="0" err="1"/>
              <a:t>Housing</a:t>
            </a:r>
            <a:r>
              <a:rPr lang="sv-SE" sz="1400" i="1" dirty="0"/>
              <a:t> </a:t>
            </a:r>
            <a:r>
              <a:rPr lang="sv-SE" sz="1400" i="1" dirty="0" err="1"/>
              <a:t>companies</a:t>
            </a:r>
            <a:endParaRPr lang="sv-SE" sz="1400" i="1" dirty="0"/>
          </a:p>
        </p:txBody>
      </p:sp>
      <p:sp>
        <p:nvSpPr>
          <p:cNvPr id="61" name="textruta 60" descr="Organisationsschema för kommunala bolag">
            <a:extLst>
              <a:ext uri="{C183D7F6-B498-43B3-948B-1728B52AA6E4}">
                <adec:decorative xmlns:adec="http://schemas.microsoft.com/office/drawing/2017/decorative" val="0"/>
              </a:ext>
            </a:extLst>
          </p:cNvPr>
          <p:cNvSpPr txBox="1"/>
          <p:nvPr/>
        </p:nvSpPr>
        <p:spPr>
          <a:xfrm>
            <a:off x="2778443" y="4247886"/>
            <a:ext cx="2016000" cy="576000"/>
          </a:xfrm>
          <a:prstGeom prst="rect">
            <a:avLst/>
          </a:prstGeom>
          <a:solidFill>
            <a:schemeClr val="accent1"/>
          </a:solidFill>
          <a:ln w="63500">
            <a:noFill/>
          </a:ln>
        </p:spPr>
        <p:txBody>
          <a:bodyPr wrap="square" lIns="0" tIns="0" rIns="0" bIns="0" rtlCol="0" anchor="ctr">
            <a:spAutoFit/>
          </a:bodyPr>
          <a:lstStyle/>
          <a:p>
            <a:pPr algn="ctr"/>
            <a:r>
              <a:rPr lang="sv-SE" sz="1400" b="1" dirty="0" err="1">
                <a:solidFill>
                  <a:schemeClr val="bg1"/>
                </a:solidFill>
              </a:rPr>
              <a:t>Junehem</a:t>
            </a:r>
            <a:endParaRPr lang="sv-SE" sz="1400" b="1" dirty="0">
              <a:solidFill>
                <a:schemeClr val="bg1"/>
              </a:solidFill>
            </a:endParaRPr>
          </a:p>
        </p:txBody>
      </p:sp>
      <p:sp>
        <p:nvSpPr>
          <p:cNvPr id="62" name="textruta 61" descr="Organisationsschema för kommunala bolag">
            <a:extLst>
              <a:ext uri="{C183D7F6-B498-43B3-948B-1728B52AA6E4}">
                <adec:decorative xmlns:adec="http://schemas.microsoft.com/office/drawing/2017/decorative" val="0"/>
              </a:ext>
            </a:extLst>
          </p:cNvPr>
          <p:cNvSpPr txBox="1"/>
          <p:nvPr/>
        </p:nvSpPr>
        <p:spPr>
          <a:xfrm>
            <a:off x="2778443" y="4913586"/>
            <a:ext cx="2016000" cy="576000"/>
          </a:xfrm>
          <a:prstGeom prst="rect">
            <a:avLst/>
          </a:prstGeom>
          <a:solidFill>
            <a:schemeClr val="accent1"/>
          </a:solidFill>
          <a:ln w="63500">
            <a:noFill/>
          </a:ln>
        </p:spPr>
        <p:txBody>
          <a:bodyPr wrap="square" lIns="0" tIns="0" rIns="0" bIns="0" rtlCol="0" anchor="ctr">
            <a:spAutoFit/>
          </a:bodyPr>
          <a:lstStyle/>
          <a:p>
            <a:pPr algn="ctr"/>
            <a:r>
              <a:rPr lang="sv-SE" sz="1400" b="1" dirty="0">
                <a:solidFill>
                  <a:schemeClr val="bg1"/>
                </a:solidFill>
              </a:rPr>
              <a:t>Vätterhem</a:t>
            </a:r>
          </a:p>
        </p:txBody>
      </p:sp>
      <p:sp>
        <p:nvSpPr>
          <p:cNvPr id="11" name="textruta 10" descr="Organisationsschema för kommunala bolag">
            <a:extLst>
              <a:ext uri="{C183D7F6-B498-43B3-948B-1728B52AA6E4}">
                <adec:decorative xmlns:adec="http://schemas.microsoft.com/office/drawing/2017/decorative" val="0"/>
              </a:ext>
            </a:extLst>
          </p:cNvPr>
          <p:cNvSpPr txBox="1">
            <a:spLocks/>
          </p:cNvSpPr>
          <p:nvPr/>
        </p:nvSpPr>
        <p:spPr>
          <a:xfrm>
            <a:off x="4962000" y="3624564"/>
            <a:ext cx="2268000" cy="2016000"/>
          </a:xfrm>
          <a:prstGeom prst="rect">
            <a:avLst/>
          </a:prstGeom>
          <a:solidFill>
            <a:schemeClr val="bg1">
              <a:lumMod val="95000"/>
            </a:schemeClr>
          </a:solidFill>
          <a:ln w="63500">
            <a:solidFill>
              <a:schemeClr val="bg1"/>
            </a:solidFill>
          </a:ln>
        </p:spPr>
        <p:txBody>
          <a:bodyPr wrap="square" lIns="0" tIns="108000" rIns="0" bIns="0" rtlCol="0" anchor="t" anchorCtr="0">
            <a:spAutoFit/>
          </a:bodyPr>
          <a:lstStyle/>
          <a:p>
            <a:pPr algn="ctr"/>
            <a:r>
              <a:rPr lang="sv-SE" sz="1400" i="1" dirty="0"/>
              <a:t>Energy and </a:t>
            </a:r>
            <a:r>
              <a:rPr lang="sv-SE" sz="1400" i="1" dirty="0" err="1"/>
              <a:t>waste</a:t>
            </a:r>
            <a:r>
              <a:rPr lang="sv-SE" sz="1400" i="1" dirty="0"/>
              <a:t> management </a:t>
            </a:r>
            <a:r>
              <a:rPr lang="sv-SE" sz="1400" i="1" dirty="0" err="1"/>
              <a:t>companies</a:t>
            </a:r>
            <a:endParaRPr lang="sv-SE" sz="1400" i="1" dirty="0"/>
          </a:p>
        </p:txBody>
      </p:sp>
      <p:sp>
        <p:nvSpPr>
          <p:cNvPr id="57" name="textruta 56" descr="Organisationsschema för kommunala bolag">
            <a:extLst>
              <a:ext uri="{C183D7F6-B498-43B3-948B-1728B52AA6E4}">
                <adec:decorative xmlns:adec="http://schemas.microsoft.com/office/drawing/2017/decorative" val="0"/>
              </a:ext>
            </a:extLst>
          </p:cNvPr>
          <p:cNvSpPr txBox="1"/>
          <p:nvPr/>
        </p:nvSpPr>
        <p:spPr>
          <a:xfrm>
            <a:off x="5087449" y="4247886"/>
            <a:ext cx="2016000" cy="576000"/>
          </a:xfrm>
          <a:prstGeom prst="rect">
            <a:avLst/>
          </a:prstGeom>
          <a:solidFill>
            <a:schemeClr val="accent1"/>
          </a:solidFill>
          <a:ln w="63500">
            <a:noFill/>
          </a:ln>
        </p:spPr>
        <p:txBody>
          <a:bodyPr wrap="square" lIns="0" tIns="0" rIns="0" bIns="0" rtlCol="0" anchor="ctr">
            <a:spAutoFit/>
          </a:bodyPr>
          <a:lstStyle/>
          <a:p>
            <a:pPr algn="ctr"/>
            <a:r>
              <a:rPr lang="sv-SE" sz="1400" b="1" dirty="0">
                <a:solidFill>
                  <a:schemeClr val="bg1"/>
                </a:solidFill>
              </a:rPr>
              <a:t>June Avfall </a:t>
            </a:r>
            <a:br>
              <a:rPr lang="sv-SE" sz="1400" b="1" dirty="0">
                <a:solidFill>
                  <a:schemeClr val="bg1"/>
                </a:solidFill>
              </a:rPr>
            </a:br>
            <a:r>
              <a:rPr lang="sv-SE" sz="1400" b="1" dirty="0">
                <a:solidFill>
                  <a:schemeClr val="bg1"/>
                </a:solidFill>
              </a:rPr>
              <a:t>och Miljö</a:t>
            </a:r>
          </a:p>
        </p:txBody>
      </p:sp>
      <p:sp>
        <p:nvSpPr>
          <p:cNvPr id="58" name="textruta 57" descr="Organisationsschema för kommunala bolag">
            <a:extLst>
              <a:ext uri="{C183D7F6-B498-43B3-948B-1728B52AA6E4}">
                <adec:decorative xmlns:adec="http://schemas.microsoft.com/office/drawing/2017/decorative" val="0"/>
              </a:ext>
            </a:extLst>
          </p:cNvPr>
          <p:cNvSpPr txBox="1"/>
          <p:nvPr/>
        </p:nvSpPr>
        <p:spPr>
          <a:xfrm>
            <a:off x="5087449" y="4920330"/>
            <a:ext cx="2016000" cy="576000"/>
          </a:xfrm>
          <a:prstGeom prst="rect">
            <a:avLst/>
          </a:prstGeom>
          <a:solidFill>
            <a:schemeClr val="accent1"/>
          </a:solidFill>
          <a:ln w="63500">
            <a:noFill/>
          </a:ln>
        </p:spPr>
        <p:txBody>
          <a:bodyPr wrap="square" lIns="0" tIns="0" rIns="0" bIns="0" rtlCol="0" anchor="ctr">
            <a:spAutoFit/>
          </a:bodyPr>
          <a:lstStyle/>
          <a:p>
            <a:pPr algn="ctr"/>
            <a:r>
              <a:rPr lang="sv-SE" sz="1400" b="1" dirty="0">
                <a:solidFill>
                  <a:schemeClr val="bg1"/>
                </a:solidFill>
              </a:rPr>
              <a:t>Jönköping Energi</a:t>
            </a:r>
          </a:p>
        </p:txBody>
      </p:sp>
      <p:sp>
        <p:nvSpPr>
          <p:cNvPr id="21" name="textruta 20" descr="Organisationsschema för kommunala bolag">
            <a:extLst>
              <a:ext uri="{C183D7F6-B498-43B3-948B-1728B52AA6E4}">
                <adec:decorative xmlns:adec="http://schemas.microsoft.com/office/drawing/2017/decorative" val="0"/>
              </a:ext>
            </a:extLst>
          </p:cNvPr>
          <p:cNvSpPr txBox="1">
            <a:spLocks/>
          </p:cNvSpPr>
          <p:nvPr/>
        </p:nvSpPr>
        <p:spPr>
          <a:xfrm>
            <a:off x="7278969" y="3624564"/>
            <a:ext cx="2268000" cy="2016000"/>
          </a:xfrm>
          <a:prstGeom prst="rect">
            <a:avLst/>
          </a:prstGeom>
          <a:solidFill>
            <a:schemeClr val="bg1">
              <a:lumMod val="95000"/>
            </a:schemeClr>
          </a:solidFill>
          <a:ln w="63500">
            <a:solidFill>
              <a:schemeClr val="bg1"/>
            </a:solidFill>
          </a:ln>
        </p:spPr>
        <p:txBody>
          <a:bodyPr wrap="square" lIns="0" tIns="108000" rIns="0" bIns="0" rtlCol="0" anchor="t" anchorCtr="0">
            <a:spAutoFit/>
          </a:bodyPr>
          <a:lstStyle/>
          <a:p>
            <a:pPr algn="ctr"/>
            <a:r>
              <a:rPr lang="sv-SE" sz="1400" i="1" dirty="0"/>
              <a:t>Property management </a:t>
            </a:r>
            <a:r>
              <a:rPr lang="sv-SE" sz="1400" i="1" dirty="0" err="1"/>
              <a:t>companies</a:t>
            </a:r>
            <a:endParaRPr lang="sv-SE" sz="1400" i="1" dirty="0"/>
          </a:p>
        </p:txBody>
      </p:sp>
      <p:sp>
        <p:nvSpPr>
          <p:cNvPr id="55" name="textruta 54" descr="Organisationsschema för kommunala bolag">
            <a:extLst>
              <a:ext uri="{C183D7F6-B498-43B3-948B-1728B52AA6E4}">
                <adec:decorative xmlns:adec="http://schemas.microsoft.com/office/drawing/2017/decorative" val="0"/>
              </a:ext>
            </a:extLst>
          </p:cNvPr>
          <p:cNvSpPr txBox="1"/>
          <p:nvPr/>
        </p:nvSpPr>
        <p:spPr>
          <a:xfrm>
            <a:off x="7404969" y="4247886"/>
            <a:ext cx="2016000" cy="576000"/>
          </a:xfrm>
          <a:prstGeom prst="rect">
            <a:avLst/>
          </a:prstGeom>
          <a:solidFill>
            <a:schemeClr val="accent1"/>
          </a:solidFill>
          <a:ln w="63500">
            <a:noFill/>
          </a:ln>
        </p:spPr>
        <p:txBody>
          <a:bodyPr wrap="square" lIns="0" tIns="0" rIns="0" bIns="0" rtlCol="0" anchor="ctr">
            <a:spAutoFit/>
          </a:bodyPr>
          <a:lstStyle/>
          <a:p>
            <a:pPr algn="ctr"/>
            <a:r>
              <a:rPr lang="sv-SE" sz="1400" b="1" dirty="0">
                <a:solidFill>
                  <a:schemeClr val="bg1"/>
                </a:solidFill>
              </a:rPr>
              <a:t>Högskolefastigheter</a:t>
            </a:r>
          </a:p>
        </p:txBody>
      </p:sp>
      <p:sp>
        <p:nvSpPr>
          <p:cNvPr id="56" name="textruta 55" descr="Organisationsschema för kommunala bolag">
            <a:extLst>
              <a:ext uri="{C183D7F6-B498-43B3-948B-1728B52AA6E4}">
                <adec:decorative xmlns:adec="http://schemas.microsoft.com/office/drawing/2017/decorative" val="0"/>
              </a:ext>
            </a:extLst>
          </p:cNvPr>
          <p:cNvSpPr txBox="1"/>
          <p:nvPr/>
        </p:nvSpPr>
        <p:spPr>
          <a:xfrm>
            <a:off x="7404969" y="4915999"/>
            <a:ext cx="2016000" cy="576000"/>
          </a:xfrm>
          <a:prstGeom prst="rect">
            <a:avLst/>
          </a:prstGeom>
          <a:solidFill>
            <a:schemeClr val="accent1"/>
          </a:solidFill>
          <a:ln w="63500">
            <a:noFill/>
          </a:ln>
        </p:spPr>
        <p:txBody>
          <a:bodyPr wrap="square" lIns="0" tIns="0" rIns="0" bIns="0" rtlCol="0" anchor="ctr">
            <a:spAutoFit/>
          </a:bodyPr>
          <a:lstStyle/>
          <a:p>
            <a:pPr algn="ctr"/>
            <a:r>
              <a:rPr lang="sv-SE" sz="1400" b="1" dirty="0">
                <a:solidFill>
                  <a:schemeClr val="bg1"/>
                </a:solidFill>
              </a:rPr>
              <a:t>Jönköpings kommuns Fastighetsutveckling</a:t>
            </a:r>
          </a:p>
        </p:txBody>
      </p:sp>
      <p:sp>
        <p:nvSpPr>
          <p:cNvPr id="22" name="textruta 21" descr="Organisationsschema för kommunala bolag">
            <a:extLst>
              <a:ext uri="{C183D7F6-B498-43B3-948B-1728B52AA6E4}">
                <adec:decorative xmlns:adec="http://schemas.microsoft.com/office/drawing/2017/decorative" val="0"/>
              </a:ext>
            </a:extLst>
          </p:cNvPr>
          <p:cNvSpPr txBox="1">
            <a:spLocks/>
          </p:cNvSpPr>
          <p:nvPr/>
        </p:nvSpPr>
        <p:spPr>
          <a:xfrm>
            <a:off x="9595938" y="3624564"/>
            <a:ext cx="2268000" cy="2016000"/>
          </a:xfrm>
          <a:prstGeom prst="rect">
            <a:avLst/>
          </a:prstGeom>
          <a:solidFill>
            <a:schemeClr val="bg1">
              <a:lumMod val="95000"/>
            </a:schemeClr>
          </a:solidFill>
          <a:ln w="63500">
            <a:solidFill>
              <a:schemeClr val="bg1"/>
            </a:solidFill>
          </a:ln>
        </p:spPr>
        <p:txBody>
          <a:bodyPr wrap="square" lIns="0" tIns="108000" rIns="0" bIns="0" rtlCol="0" anchor="t" anchorCtr="0">
            <a:spAutoFit/>
          </a:bodyPr>
          <a:lstStyle/>
          <a:p>
            <a:pPr algn="ctr"/>
            <a:r>
              <a:rPr lang="sv-SE" sz="1400" i="1" dirty="0" err="1"/>
              <a:t>Other</a:t>
            </a:r>
            <a:r>
              <a:rPr lang="sv-SE" sz="1400" i="1" dirty="0"/>
              <a:t> </a:t>
            </a:r>
            <a:r>
              <a:rPr lang="sv-SE" sz="1400" i="1" dirty="0" err="1"/>
              <a:t>companies</a:t>
            </a:r>
            <a:endParaRPr lang="sv-SE" sz="1400" i="1" dirty="0"/>
          </a:p>
        </p:txBody>
      </p:sp>
      <p:sp>
        <p:nvSpPr>
          <p:cNvPr id="65" name="textruta 64" descr="Organisationsschema för kommunala bolag">
            <a:extLst>
              <a:ext uri="{C183D7F6-B498-43B3-948B-1728B52AA6E4}">
                <adec:decorative xmlns:adec="http://schemas.microsoft.com/office/drawing/2017/decorative" val="0"/>
              </a:ext>
            </a:extLst>
          </p:cNvPr>
          <p:cNvSpPr txBox="1"/>
          <p:nvPr/>
        </p:nvSpPr>
        <p:spPr>
          <a:xfrm>
            <a:off x="9721938" y="4247886"/>
            <a:ext cx="2016000" cy="576000"/>
          </a:xfrm>
          <a:prstGeom prst="rect">
            <a:avLst/>
          </a:prstGeom>
          <a:solidFill>
            <a:schemeClr val="accent1"/>
          </a:solidFill>
          <a:ln w="63500">
            <a:noFill/>
          </a:ln>
        </p:spPr>
        <p:txBody>
          <a:bodyPr wrap="square" lIns="0" tIns="0" rIns="0" bIns="0" rtlCol="0" anchor="ctr">
            <a:spAutoFit/>
          </a:bodyPr>
          <a:lstStyle/>
          <a:p>
            <a:pPr algn="ctr"/>
            <a:r>
              <a:rPr lang="sv-SE" sz="1400" b="1" dirty="0">
                <a:solidFill>
                  <a:schemeClr val="bg1"/>
                </a:solidFill>
              </a:rPr>
              <a:t>Jönköping </a:t>
            </a:r>
          </a:p>
          <a:p>
            <a:pPr algn="ctr"/>
            <a:r>
              <a:rPr lang="sv-SE" sz="1400" b="1" dirty="0">
                <a:solidFill>
                  <a:schemeClr val="bg1"/>
                </a:solidFill>
              </a:rPr>
              <a:t>Airport</a:t>
            </a:r>
          </a:p>
        </p:txBody>
      </p:sp>
      <p:sp>
        <p:nvSpPr>
          <p:cNvPr id="66" name="textruta 65" descr="Organisationsschema för kommunala bolag"/>
          <p:cNvSpPr txBox="1"/>
          <p:nvPr/>
        </p:nvSpPr>
        <p:spPr>
          <a:xfrm>
            <a:off x="9721938" y="4919965"/>
            <a:ext cx="2016000" cy="576000"/>
          </a:xfrm>
          <a:prstGeom prst="rect">
            <a:avLst/>
          </a:prstGeom>
          <a:solidFill>
            <a:schemeClr val="accent1"/>
          </a:solidFill>
          <a:ln w="63500">
            <a:noFill/>
          </a:ln>
        </p:spPr>
        <p:txBody>
          <a:bodyPr wrap="square" lIns="0" tIns="0" rIns="0" bIns="0" rtlCol="0" anchor="ctr">
            <a:spAutoFit/>
          </a:bodyPr>
          <a:lstStyle/>
          <a:p>
            <a:pPr algn="ctr"/>
            <a:r>
              <a:rPr lang="sv-SE" sz="1400" b="1" dirty="0">
                <a:solidFill>
                  <a:schemeClr val="bg1"/>
                </a:solidFill>
              </a:rPr>
              <a:t>Södra </a:t>
            </a:r>
            <a:r>
              <a:rPr lang="sv-SE" sz="1400" b="1" dirty="0" err="1">
                <a:solidFill>
                  <a:schemeClr val="bg1"/>
                </a:solidFill>
              </a:rPr>
              <a:t>Munksjön</a:t>
            </a:r>
            <a:r>
              <a:rPr lang="sv-SE" sz="1400" b="1" dirty="0">
                <a:solidFill>
                  <a:schemeClr val="bg1"/>
                </a:solidFill>
              </a:rPr>
              <a:t> Utvecklings AB</a:t>
            </a:r>
          </a:p>
        </p:txBody>
      </p:sp>
    </p:spTree>
    <p:extLst>
      <p:ext uri="{BB962C8B-B14F-4D97-AF65-F5344CB8AC3E}">
        <p14:creationId xmlns:p14="http://schemas.microsoft.com/office/powerpoint/2010/main" val="4095072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281E2F80-ABB7-4A6B-8A3E-4465A3304837}" type="datetime1">
              <a:rPr lang="sv-SE" smtClean="0"/>
              <a:t>2023-05-22</a:t>
            </a:fld>
            <a:endParaRPr lang="sv-SE" dirty="0"/>
          </a:p>
        </p:txBody>
      </p:sp>
      <p:sp>
        <p:nvSpPr>
          <p:cNvPr id="2" name="Rubrik 1"/>
          <p:cNvSpPr>
            <a:spLocks noGrp="1"/>
          </p:cNvSpPr>
          <p:nvPr>
            <p:ph type="title"/>
          </p:nvPr>
        </p:nvSpPr>
        <p:spPr/>
        <p:txBody>
          <a:bodyPr/>
          <a:lstStyle/>
          <a:p>
            <a:r>
              <a:rPr lang="en-US" sz="3600" dirty="0"/>
              <a:t>Municipal tax revenue is allocated as follows: </a:t>
            </a:r>
            <a:endParaRPr lang="sv-SE" sz="3600" dirty="0"/>
          </a:p>
        </p:txBody>
      </p:sp>
      <p:sp>
        <p:nvSpPr>
          <p:cNvPr id="6" name="Platshållare för text 2"/>
          <p:cNvSpPr>
            <a:spLocks noGrp="1"/>
          </p:cNvSpPr>
          <p:nvPr>
            <p:ph type="body" idx="13"/>
          </p:nvPr>
        </p:nvSpPr>
        <p:spPr>
          <a:xfrm>
            <a:off x="676275" y="1673223"/>
            <a:ext cx="10823574" cy="288926"/>
          </a:xfrm>
        </p:spPr>
        <p:txBody>
          <a:bodyPr/>
          <a:lstStyle/>
          <a:p>
            <a:r>
              <a:rPr lang="sv-SE" dirty="0"/>
              <a:t>100 SEK in municipal tax (</a:t>
            </a:r>
            <a:r>
              <a:rPr lang="sv-SE" dirty="0" err="1"/>
              <a:t>one</a:t>
            </a:r>
            <a:r>
              <a:rPr lang="sv-SE" dirty="0"/>
              <a:t> SEK is </a:t>
            </a:r>
            <a:r>
              <a:rPr lang="sv-SE" dirty="0" err="1"/>
              <a:t>equivalent</a:t>
            </a:r>
            <a:r>
              <a:rPr lang="sv-SE" dirty="0"/>
              <a:t> to 1 % </a:t>
            </a:r>
            <a:r>
              <a:rPr lang="sv-SE" dirty="0" err="1"/>
              <a:t>of</a:t>
            </a:r>
            <a:r>
              <a:rPr lang="sv-SE" dirty="0"/>
              <a:t> the total budget)</a:t>
            </a:r>
          </a:p>
        </p:txBody>
      </p:sp>
      <p:graphicFrame>
        <p:nvGraphicFramePr>
          <p:cNvPr id="4" name="Diagram 3" descr="Stapeldiagram för fördelning av kommunalskatten"/>
          <p:cNvGraphicFramePr/>
          <p:nvPr>
            <p:extLst>
              <p:ext uri="{D42A27DB-BD31-4B8C-83A1-F6EECF244321}">
                <p14:modId xmlns:p14="http://schemas.microsoft.com/office/powerpoint/2010/main" val="497959333"/>
              </p:ext>
            </p:extLst>
          </p:nvPr>
        </p:nvGraphicFramePr>
        <p:xfrm>
          <a:off x="684213" y="2424224"/>
          <a:ext cx="10823575" cy="31259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182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Labour market and </a:t>
            </a:r>
            <a:r>
              <a:rPr lang="sv-SE" dirty="0" err="1"/>
              <a:t>industry</a:t>
            </a:r>
            <a:endParaRPr lang="sv-SE" dirty="0"/>
          </a:p>
        </p:txBody>
      </p:sp>
      <p:sp>
        <p:nvSpPr>
          <p:cNvPr id="4" name="Platshållare för datum 3"/>
          <p:cNvSpPr>
            <a:spLocks noGrp="1"/>
          </p:cNvSpPr>
          <p:nvPr>
            <p:ph type="dt" sz="half" idx="10"/>
          </p:nvPr>
        </p:nvSpPr>
        <p:spPr/>
        <p:txBody>
          <a:bodyPr/>
          <a:lstStyle/>
          <a:p>
            <a:fld id="{623517C2-CED2-4B32-9119-E96DBFBDE218}" type="datetime1">
              <a:rPr lang="sv-SE" smtClean="0"/>
              <a:t>2023-05-22</a:t>
            </a:fld>
            <a:endParaRPr lang="sv-SE" dirty="0"/>
          </a:p>
        </p:txBody>
      </p:sp>
    </p:spTree>
    <p:extLst>
      <p:ext uri="{BB962C8B-B14F-4D97-AF65-F5344CB8AC3E}">
        <p14:creationId xmlns:p14="http://schemas.microsoft.com/office/powerpoint/2010/main" val="2473735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Low</a:t>
            </a:r>
            <a:r>
              <a:rPr lang="sv-SE" dirty="0"/>
              <a:t> </a:t>
            </a:r>
            <a:r>
              <a:rPr lang="sv-SE" dirty="0" err="1"/>
              <a:t>unemployment</a:t>
            </a:r>
            <a:r>
              <a:rPr lang="sv-SE" dirty="0"/>
              <a:t> rate</a:t>
            </a:r>
          </a:p>
        </p:txBody>
      </p:sp>
      <p:sp>
        <p:nvSpPr>
          <p:cNvPr id="3" name="Platshållare för datum 2"/>
          <p:cNvSpPr>
            <a:spLocks noGrp="1"/>
          </p:cNvSpPr>
          <p:nvPr>
            <p:ph type="dt" sz="half" idx="10"/>
          </p:nvPr>
        </p:nvSpPr>
        <p:spPr/>
        <p:txBody>
          <a:bodyPr/>
          <a:lstStyle/>
          <a:p>
            <a:fld id="{1FCD3697-22FA-4400-B9D4-9F44870D9981}" type="datetime1">
              <a:rPr lang="sv-SE" smtClean="0"/>
              <a:t>2023-05-22</a:t>
            </a:fld>
            <a:endParaRPr lang="sv-SE" dirty="0"/>
          </a:p>
        </p:txBody>
      </p:sp>
      <p:sp>
        <p:nvSpPr>
          <p:cNvPr id="6" name="Rektangel 5"/>
          <p:cNvSpPr/>
          <p:nvPr/>
        </p:nvSpPr>
        <p:spPr>
          <a:xfrm>
            <a:off x="7348506" y="2115110"/>
            <a:ext cx="1588897" cy="1323439"/>
          </a:xfrm>
          <a:prstGeom prst="rect">
            <a:avLst/>
          </a:prstGeom>
        </p:spPr>
        <p:txBody>
          <a:bodyPr wrap="none">
            <a:spAutoFit/>
          </a:bodyPr>
          <a:lstStyle/>
          <a:p>
            <a:pPr algn="ctr">
              <a:lnSpc>
                <a:spcPct val="100000"/>
              </a:lnSpc>
            </a:pPr>
            <a:r>
              <a:rPr lang="sv-SE" sz="1600" b="1" dirty="0" err="1"/>
              <a:t>Municipality</a:t>
            </a:r>
            <a:r>
              <a:rPr lang="sv-SE" sz="1600" b="1" dirty="0"/>
              <a:t> </a:t>
            </a:r>
            <a:br>
              <a:rPr lang="sv-SE" sz="1600" b="1" dirty="0"/>
            </a:br>
            <a:r>
              <a:rPr lang="sv-SE" sz="1600" b="1" dirty="0" err="1"/>
              <a:t>of</a:t>
            </a:r>
            <a:r>
              <a:rPr lang="sv-SE" sz="1600" b="1" dirty="0"/>
              <a:t> Jönköping:</a:t>
            </a:r>
          </a:p>
          <a:p>
            <a:pPr algn="ctr">
              <a:lnSpc>
                <a:spcPct val="100000"/>
              </a:lnSpc>
            </a:pPr>
            <a:r>
              <a:rPr lang="sv-SE" sz="4800" b="1" dirty="0"/>
              <a:t>5,1%</a:t>
            </a:r>
          </a:p>
        </p:txBody>
      </p:sp>
      <p:sp>
        <p:nvSpPr>
          <p:cNvPr id="7" name="Rektangel 6"/>
          <p:cNvSpPr/>
          <p:nvPr/>
        </p:nvSpPr>
        <p:spPr>
          <a:xfrm>
            <a:off x="1566775" y="3029509"/>
            <a:ext cx="1588898" cy="1077218"/>
          </a:xfrm>
          <a:prstGeom prst="rect">
            <a:avLst/>
          </a:prstGeom>
        </p:spPr>
        <p:txBody>
          <a:bodyPr wrap="none">
            <a:spAutoFit/>
          </a:bodyPr>
          <a:lstStyle/>
          <a:p>
            <a:pPr algn="ctr">
              <a:lnSpc>
                <a:spcPct val="100000"/>
              </a:lnSpc>
            </a:pPr>
            <a:r>
              <a:rPr lang="sv-SE" sz="1600" b="1" dirty="0"/>
              <a:t>Sweden:</a:t>
            </a:r>
          </a:p>
          <a:p>
            <a:pPr algn="ctr">
              <a:lnSpc>
                <a:spcPct val="100000"/>
              </a:lnSpc>
            </a:pPr>
            <a:r>
              <a:rPr lang="sv-SE" sz="4800" b="1" dirty="0"/>
              <a:t>6,8%</a:t>
            </a:r>
          </a:p>
        </p:txBody>
      </p:sp>
    </p:spTree>
    <p:extLst>
      <p:ext uri="{BB962C8B-B14F-4D97-AF65-F5344CB8AC3E}">
        <p14:creationId xmlns:p14="http://schemas.microsoft.com/office/powerpoint/2010/main" val="139606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Large</a:t>
            </a:r>
            <a:r>
              <a:rPr lang="sv-SE" dirty="0"/>
              <a:t> </a:t>
            </a:r>
            <a:r>
              <a:rPr lang="sv-SE" dirty="0" err="1"/>
              <a:t>labour</a:t>
            </a:r>
            <a:r>
              <a:rPr lang="sv-SE" dirty="0"/>
              <a:t> market region </a:t>
            </a:r>
          </a:p>
        </p:txBody>
      </p:sp>
      <p:sp>
        <p:nvSpPr>
          <p:cNvPr id="3" name="Platshållare för datum 2"/>
          <p:cNvSpPr>
            <a:spLocks noGrp="1"/>
          </p:cNvSpPr>
          <p:nvPr>
            <p:ph type="dt" sz="half" idx="10"/>
          </p:nvPr>
        </p:nvSpPr>
        <p:spPr/>
        <p:txBody>
          <a:bodyPr/>
          <a:lstStyle/>
          <a:p>
            <a:fld id="{1FCD3697-22FA-4400-B9D4-9F44870D9981}" type="datetime1">
              <a:rPr lang="sv-SE" smtClean="0"/>
              <a:t>2023-05-22</a:t>
            </a:fld>
            <a:endParaRPr lang="sv-SE" dirty="0"/>
          </a:p>
        </p:txBody>
      </p:sp>
      <p:sp>
        <p:nvSpPr>
          <p:cNvPr id="11" name="Rektangel 10"/>
          <p:cNvSpPr/>
          <p:nvPr/>
        </p:nvSpPr>
        <p:spPr>
          <a:xfrm>
            <a:off x="3955217" y="2503995"/>
            <a:ext cx="2079415" cy="584775"/>
          </a:xfrm>
          <a:prstGeom prst="rect">
            <a:avLst/>
          </a:prstGeom>
        </p:spPr>
        <p:txBody>
          <a:bodyPr wrap="none">
            <a:spAutoFit/>
          </a:bodyPr>
          <a:lstStyle/>
          <a:p>
            <a:pPr>
              <a:lnSpc>
                <a:spcPct val="100000"/>
              </a:lnSpc>
            </a:pPr>
            <a:r>
              <a:rPr lang="sv-SE" sz="1600" b="1" dirty="0" err="1"/>
              <a:t>Inward</a:t>
            </a:r>
            <a:r>
              <a:rPr lang="sv-SE" sz="1600" b="1" dirty="0"/>
              <a:t> </a:t>
            </a:r>
            <a:r>
              <a:rPr lang="sv-SE" sz="1600" b="1" dirty="0" err="1"/>
              <a:t>commuting</a:t>
            </a:r>
            <a:r>
              <a:rPr lang="sv-SE" sz="1600" b="1" dirty="0"/>
              <a:t>:</a:t>
            </a:r>
          </a:p>
          <a:p>
            <a:pPr>
              <a:lnSpc>
                <a:spcPct val="100000"/>
              </a:lnSpc>
            </a:pPr>
            <a:r>
              <a:rPr lang="sv-SE" sz="1600" b="1" dirty="0"/>
              <a:t>15 721 </a:t>
            </a:r>
            <a:r>
              <a:rPr lang="sv-SE" sz="1600" b="1" dirty="0" err="1"/>
              <a:t>people</a:t>
            </a:r>
            <a:endParaRPr lang="sv-SE" sz="1600" b="1" dirty="0"/>
          </a:p>
        </p:txBody>
      </p:sp>
      <p:sp>
        <p:nvSpPr>
          <p:cNvPr id="16" name="Rektangel 15"/>
          <p:cNvSpPr/>
          <p:nvPr/>
        </p:nvSpPr>
        <p:spPr>
          <a:xfrm>
            <a:off x="1283880" y="4348560"/>
            <a:ext cx="2250937" cy="584775"/>
          </a:xfrm>
          <a:prstGeom prst="rect">
            <a:avLst/>
          </a:prstGeom>
        </p:spPr>
        <p:txBody>
          <a:bodyPr wrap="none">
            <a:spAutoFit/>
          </a:bodyPr>
          <a:lstStyle/>
          <a:p>
            <a:pPr algn="r">
              <a:lnSpc>
                <a:spcPct val="100000"/>
              </a:lnSpc>
            </a:pPr>
            <a:r>
              <a:rPr lang="sv-SE" sz="1600" b="1" dirty="0" err="1"/>
              <a:t>Outward</a:t>
            </a:r>
            <a:r>
              <a:rPr lang="sv-SE" sz="1600" b="1" dirty="0"/>
              <a:t> </a:t>
            </a:r>
            <a:r>
              <a:rPr lang="sv-SE" sz="1600" b="1" dirty="0" err="1"/>
              <a:t>commuting</a:t>
            </a:r>
            <a:r>
              <a:rPr lang="sv-SE" sz="1600" b="1" dirty="0"/>
              <a:t>:</a:t>
            </a:r>
          </a:p>
          <a:p>
            <a:pPr algn="r">
              <a:lnSpc>
                <a:spcPct val="100000"/>
              </a:lnSpc>
            </a:pPr>
            <a:r>
              <a:rPr lang="sv-SE" sz="1600" b="1" dirty="0"/>
              <a:t>9 439 </a:t>
            </a:r>
            <a:r>
              <a:rPr lang="sv-SE" sz="1600" b="1" dirty="0" err="1"/>
              <a:t>people</a:t>
            </a:r>
            <a:endParaRPr lang="sv-SE" sz="1600" b="1" dirty="0"/>
          </a:p>
        </p:txBody>
      </p:sp>
      <p:sp>
        <p:nvSpPr>
          <p:cNvPr id="17" name="Rektangel 16"/>
          <p:cNvSpPr/>
          <p:nvPr/>
        </p:nvSpPr>
        <p:spPr>
          <a:xfrm>
            <a:off x="8135006" y="4227354"/>
            <a:ext cx="2764222" cy="830997"/>
          </a:xfrm>
          <a:prstGeom prst="rect">
            <a:avLst/>
          </a:prstGeom>
        </p:spPr>
        <p:txBody>
          <a:bodyPr wrap="square">
            <a:spAutoFit/>
          </a:bodyPr>
          <a:lstStyle/>
          <a:p>
            <a:pPr algn="ctr">
              <a:lnSpc>
                <a:spcPct val="100000"/>
              </a:lnSpc>
            </a:pPr>
            <a:r>
              <a:rPr lang="sv-SE" sz="2400" b="1" dirty="0">
                <a:solidFill>
                  <a:schemeClr val="accent1"/>
                </a:solidFill>
              </a:rPr>
              <a:t>79 429 </a:t>
            </a:r>
            <a:r>
              <a:rPr lang="sv-SE" sz="2400" b="1" dirty="0" err="1">
                <a:solidFill>
                  <a:schemeClr val="accent1"/>
                </a:solidFill>
              </a:rPr>
              <a:t>people</a:t>
            </a:r>
            <a:r>
              <a:rPr lang="sv-SE" sz="2400" b="1" dirty="0">
                <a:solidFill>
                  <a:schemeClr val="accent1"/>
                </a:solidFill>
              </a:rPr>
              <a:t> </a:t>
            </a:r>
            <a:r>
              <a:rPr lang="sv-SE" sz="2400" b="1" dirty="0" err="1"/>
              <a:t>employed</a:t>
            </a:r>
            <a:endParaRPr lang="sv-SE" sz="2400" b="1" dirty="0"/>
          </a:p>
        </p:txBody>
      </p:sp>
      <p:sp>
        <p:nvSpPr>
          <p:cNvPr id="18" name="Rektangel 17"/>
          <p:cNvSpPr/>
          <p:nvPr/>
        </p:nvSpPr>
        <p:spPr>
          <a:xfrm>
            <a:off x="1030014" y="5115820"/>
            <a:ext cx="5507419" cy="461665"/>
          </a:xfrm>
          <a:prstGeom prst="rect">
            <a:avLst/>
          </a:prstGeom>
        </p:spPr>
        <p:txBody>
          <a:bodyPr wrap="square">
            <a:spAutoFit/>
          </a:bodyPr>
          <a:lstStyle/>
          <a:p>
            <a:pPr algn="ctr">
              <a:lnSpc>
                <a:spcPct val="100000"/>
              </a:lnSpc>
            </a:pPr>
            <a:r>
              <a:rPr lang="sv-SE" sz="2400" b="1" dirty="0"/>
              <a:t>Net </a:t>
            </a:r>
            <a:r>
              <a:rPr lang="sv-SE" sz="2400" b="1" dirty="0" err="1"/>
              <a:t>commuting</a:t>
            </a:r>
            <a:r>
              <a:rPr lang="sv-SE" sz="2400" b="1" dirty="0"/>
              <a:t>: </a:t>
            </a:r>
            <a:r>
              <a:rPr lang="sv-SE" sz="2400" b="1" dirty="0">
                <a:solidFill>
                  <a:schemeClr val="accent1"/>
                </a:solidFill>
              </a:rPr>
              <a:t>+6 282 </a:t>
            </a:r>
            <a:r>
              <a:rPr lang="sv-SE" sz="2400" b="1" dirty="0" err="1">
                <a:solidFill>
                  <a:schemeClr val="accent1"/>
                </a:solidFill>
              </a:rPr>
              <a:t>people</a:t>
            </a:r>
            <a:endParaRPr lang="sv-SE" sz="2400" b="1" dirty="0">
              <a:solidFill>
                <a:schemeClr val="accent1"/>
              </a:solidFill>
            </a:endParaRPr>
          </a:p>
        </p:txBody>
      </p:sp>
    </p:spTree>
    <p:extLst>
      <p:ext uri="{BB962C8B-B14F-4D97-AF65-F5344CB8AC3E}">
        <p14:creationId xmlns:p14="http://schemas.microsoft.com/office/powerpoint/2010/main" val="2145931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600" dirty="0"/>
              <a:t>Wide </a:t>
            </a:r>
            <a:r>
              <a:rPr lang="sv-SE" sz="3600" dirty="0" err="1"/>
              <a:t>range</a:t>
            </a:r>
            <a:r>
              <a:rPr lang="sv-SE" sz="3600" dirty="0"/>
              <a:t> of </a:t>
            </a:r>
            <a:r>
              <a:rPr lang="sv-SE" sz="3600" dirty="0" err="1"/>
              <a:t>sectors</a:t>
            </a:r>
            <a:endParaRPr lang="sv-SE" sz="3600" dirty="0"/>
          </a:p>
        </p:txBody>
      </p:sp>
      <p:sp>
        <p:nvSpPr>
          <p:cNvPr id="3" name="Platshållare för datum 2"/>
          <p:cNvSpPr>
            <a:spLocks noGrp="1"/>
          </p:cNvSpPr>
          <p:nvPr>
            <p:ph type="dt" sz="half" idx="10"/>
          </p:nvPr>
        </p:nvSpPr>
        <p:spPr/>
        <p:txBody>
          <a:bodyPr/>
          <a:lstStyle/>
          <a:p>
            <a:fld id="{1FCD3697-22FA-4400-B9D4-9F44870D9981}" type="datetime1">
              <a:rPr lang="sv-SE" smtClean="0"/>
              <a:t>2023-05-22</a:t>
            </a:fld>
            <a:endParaRPr lang="sv-SE" dirty="0"/>
          </a:p>
        </p:txBody>
      </p:sp>
      <p:sp>
        <p:nvSpPr>
          <p:cNvPr id="5" name="Rektangel 4"/>
          <p:cNvSpPr/>
          <p:nvPr/>
        </p:nvSpPr>
        <p:spPr>
          <a:xfrm>
            <a:off x="1385402" y="3839530"/>
            <a:ext cx="2785242" cy="2062103"/>
          </a:xfrm>
          <a:prstGeom prst="rect">
            <a:avLst/>
          </a:prstGeom>
        </p:spPr>
        <p:txBody>
          <a:bodyPr wrap="square">
            <a:spAutoFit/>
          </a:bodyPr>
          <a:lstStyle/>
          <a:p>
            <a:pPr algn="ctr">
              <a:lnSpc>
                <a:spcPct val="100000"/>
              </a:lnSpc>
            </a:pPr>
            <a:r>
              <a:rPr lang="sv-SE" sz="4800" b="1" dirty="0"/>
              <a:t> </a:t>
            </a:r>
            <a:r>
              <a:rPr lang="sv-SE" sz="4800" b="1" dirty="0">
                <a:solidFill>
                  <a:schemeClr val="accent1"/>
                </a:solidFill>
              </a:rPr>
              <a:t>13 700</a:t>
            </a:r>
            <a:br>
              <a:rPr lang="sv-SE" sz="1600" b="1" dirty="0"/>
            </a:br>
            <a:r>
              <a:rPr lang="sv-SE" sz="2000" b="1" dirty="0" err="1"/>
              <a:t>companies</a:t>
            </a:r>
            <a:r>
              <a:rPr lang="sv-SE" sz="2000" b="1" dirty="0"/>
              <a:t> in </a:t>
            </a:r>
            <a:br>
              <a:rPr lang="sv-SE" sz="2000" b="1" dirty="0"/>
            </a:br>
            <a:r>
              <a:rPr lang="sv-SE" sz="2000" b="1" dirty="0"/>
              <a:t>the </a:t>
            </a:r>
            <a:r>
              <a:rPr lang="sv-SE" sz="2000" b="1" dirty="0" err="1"/>
              <a:t>Municipality</a:t>
            </a:r>
            <a:r>
              <a:rPr lang="sv-SE" sz="2000" b="1" dirty="0"/>
              <a:t> </a:t>
            </a:r>
            <a:br>
              <a:rPr lang="sv-SE" sz="2000" b="1" dirty="0"/>
            </a:br>
            <a:r>
              <a:rPr lang="sv-SE" sz="2000" b="1" dirty="0"/>
              <a:t>of Jönköping</a:t>
            </a:r>
            <a:br>
              <a:rPr lang="sv-SE" sz="2000" b="1" dirty="0"/>
            </a:br>
            <a:endParaRPr lang="sv-SE" sz="2000" b="1" dirty="0"/>
          </a:p>
        </p:txBody>
      </p:sp>
      <p:sp>
        <p:nvSpPr>
          <p:cNvPr id="6" name="Rektangel 5"/>
          <p:cNvSpPr/>
          <p:nvPr/>
        </p:nvSpPr>
        <p:spPr>
          <a:xfrm>
            <a:off x="7106534" y="4562805"/>
            <a:ext cx="5016641" cy="1077218"/>
          </a:xfrm>
          <a:prstGeom prst="rect">
            <a:avLst/>
          </a:prstGeom>
        </p:spPr>
        <p:txBody>
          <a:bodyPr wrap="square">
            <a:spAutoFit/>
          </a:bodyPr>
          <a:lstStyle/>
          <a:p>
            <a:pPr>
              <a:lnSpc>
                <a:spcPct val="100000"/>
              </a:lnSpc>
            </a:pPr>
            <a:r>
              <a:rPr lang="sv-SE" sz="1600" b="1" dirty="0">
                <a:solidFill>
                  <a:schemeClr val="accent1"/>
                </a:solidFill>
              </a:rPr>
              <a:t>Public </a:t>
            </a:r>
            <a:r>
              <a:rPr lang="sv-SE" sz="1600" b="1" dirty="0" err="1">
                <a:solidFill>
                  <a:schemeClr val="accent1"/>
                </a:solidFill>
              </a:rPr>
              <a:t>authorities</a:t>
            </a:r>
            <a:r>
              <a:rPr lang="sv-SE" sz="1600" b="1" dirty="0">
                <a:solidFill>
                  <a:schemeClr val="accent1"/>
                </a:solidFill>
              </a:rPr>
              <a:t> and regional </a:t>
            </a:r>
            <a:r>
              <a:rPr lang="sv-SE" sz="1600" b="1" dirty="0" err="1">
                <a:solidFill>
                  <a:schemeClr val="accent1"/>
                </a:solidFill>
              </a:rPr>
              <a:t>bodies</a:t>
            </a:r>
            <a:r>
              <a:rPr lang="sv-SE" sz="1600" b="1" dirty="0">
                <a:solidFill>
                  <a:schemeClr val="accent1"/>
                </a:solidFill>
              </a:rPr>
              <a:t>:</a:t>
            </a:r>
          </a:p>
          <a:p>
            <a:pPr>
              <a:lnSpc>
                <a:spcPct val="100000"/>
              </a:lnSpc>
            </a:pPr>
            <a:r>
              <a:rPr lang="sv-SE" sz="1600" dirty="0"/>
              <a:t>Board </a:t>
            </a:r>
            <a:r>
              <a:rPr lang="sv-SE" sz="1600" dirty="0" err="1"/>
              <a:t>of</a:t>
            </a:r>
            <a:r>
              <a:rPr lang="sv-SE" sz="1600" dirty="0"/>
              <a:t> </a:t>
            </a:r>
            <a:r>
              <a:rPr lang="sv-SE" sz="1600" dirty="0" err="1"/>
              <a:t>Agriculture</a:t>
            </a:r>
            <a:r>
              <a:rPr lang="sv-SE" sz="1600" dirty="0"/>
              <a:t> </a:t>
            </a:r>
            <a:r>
              <a:rPr lang="sv-SE" sz="1600" dirty="0">
                <a:solidFill>
                  <a:schemeClr val="accent1"/>
                </a:solidFill>
              </a:rPr>
              <a:t>|</a:t>
            </a:r>
            <a:r>
              <a:rPr lang="sv-SE" sz="1600" dirty="0"/>
              <a:t> National Courts Administration </a:t>
            </a:r>
            <a:r>
              <a:rPr lang="sv-SE" sz="1600" dirty="0">
                <a:solidFill>
                  <a:schemeClr val="accent1"/>
                </a:solidFill>
              </a:rPr>
              <a:t>|</a:t>
            </a:r>
            <a:r>
              <a:rPr lang="sv-SE" sz="1600" dirty="0"/>
              <a:t> Forest Agency </a:t>
            </a:r>
            <a:r>
              <a:rPr lang="sv-SE" sz="1600" dirty="0">
                <a:solidFill>
                  <a:schemeClr val="accent1"/>
                </a:solidFill>
              </a:rPr>
              <a:t>|</a:t>
            </a:r>
            <a:r>
              <a:rPr lang="sv-SE" sz="1600" dirty="0"/>
              <a:t> County Administrative Board </a:t>
            </a:r>
            <a:r>
              <a:rPr lang="sv-SE" sz="1600" dirty="0">
                <a:solidFill>
                  <a:schemeClr val="accent1"/>
                </a:solidFill>
              </a:rPr>
              <a:t>|</a:t>
            </a:r>
            <a:r>
              <a:rPr lang="sv-SE" sz="1600" dirty="0"/>
              <a:t> Jönköping University </a:t>
            </a:r>
            <a:r>
              <a:rPr lang="sv-SE" sz="1600" dirty="0">
                <a:solidFill>
                  <a:schemeClr val="accent1"/>
                </a:solidFill>
              </a:rPr>
              <a:t>| </a:t>
            </a:r>
            <a:r>
              <a:rPr lang="sv-SE" sz="1600" dirty="0"/>
              <a:t>Ryhov County Hospital</a:t>
            </a:r>
          </a:p>
        </p:txBody>
      </p:sp>
      <p:sp>
        <p:nvSpPr>
          <p:cNvPr id="7" name="Rektangel 6"/>
          <p:cNvSpPr/>
          <p:nvPr/>
        </p:nvSpPr>
        <p:spPr>
          <a:xfrm>
            <a:off x="7106534" y="2800318"/>
            <a:ext cx="4324491" cy="1077218"/>
          </a:xfrm>
          <a:prstGeom prst="rect">
            <a:avLst/>
          </a:prstGeom>
        </p:spPr>
        <p:txBody>
          <a:bodyPr wrap="square">
            <a:spAutoFit/>
          </a:bodyPr>
          <a:lstStyle/>
          <a:p>
            <a:pPr>
              <a:lnSpc>
                <a:spcPct val="100000"/>
              </a:lnSpc>
            </a:pPr>
            <a:r>
              <a:rPr lang="sv-SE" sz="1600" b="1" dirty="0" err="1">
                <a:solidFill>
                  <a:schemeClr val="accent1"/>
                </a:solidFill>
              </a:rPr>
              <a:t>Large</a:t>
            </a:r>
            <a:r>
              <a:rPr lang="sv-SE" sz="1600" b="1" dirty="0">
                <a:solidFill>
                  <a:schemeClr val="accent1"/>
                </a:solidFill>
              </a:rPr>
              <a:t> </a:t>
            </a:r>
            <a:r>
              <a:rPr lang="sv-SE" sz="1600" b="1" dirty="0" err="1">
                <a:solidFill>
                  <a:schemeClr val="accent1"/>
                </a:solidFill>
              </a:rPr>
              <a:t>companies</a:t>
            </a:r>
            <a:r>
              <a:rPr lang="sv-SE" sz="1600" b="1" dirty="0">
                <a:solidFill>
                  <a:schemeClr val="accent1"/>
                </a:solidFill>
              </a:rPr>
              <a:t>:</a:t>
            </a:r>
          </a:p>
          <a:p>
            <a:pPr>
              <a:lnSpc>
                <a:spcPct val="100000"/>
              </a:lnSpc>
            </a:pPr>
            <a:r>
              <a:rPr lang="sv-SE" sz="1600" dirty="0"/>
              <a:t>Husqvarna AB </a:t>
            </a:r>
            <a:r>
              <a:rPr lang="sv-SE" sz="1600" dirty="0">
                <a:solidFill>
                  <a:schemeClr val="accent1"/>
                </a:solidFill>
              </a:rPr>
              <a:t>|</a:t>
            </a:r>
            <a:r>
              <a:rPr lang="sv-SE" sz="1600" dirty="0"/>
              <a:t> IKEA </a:t>
            </a:r>
            <a:r>
              <a:rPr lang="sv-SE" sz="1600" dirty="0">
                <a:solidFill>
                  <a:schemeClr val="accent1"/>
                </a:solidFill>
              </a:rPr>
              <a:t>|</a:t>
            </a:r>
            <a:r>
              <a:rPr lang="sv-SE" sz="1600" dirty="0"/>
              <a:t> Kabe Group AB </a:t>
            </a:r>
            <a:r>
              <a:rPr lang="sv-SE" sz="1600" dirty="0">
                <a:solidFill>
                  <a:schemeClr val="accent1"/>
                </a:solidFill>
              </a:rPr>
              <a:t>|</a:t>
            </a:r>
            <a:r>
              <a:rPr lang="sv-SE" sz="1600" dirty="0"/>
              <a:t> SAAB </a:t>
            </a:r>
            <a:r>
              <a:rPr lang="sv-SE" sz="1600" dirty="0">
                <a:solidFill>
                  <a:schemeClr val="accent1"/>
                </a:solidFill>
              </a:rPr>
              <a:t>|</a:t>
            </a:r>
            <a:r>
              <a:rPr lang="sv-SE" sz="1600" dirty="0"/>
              <a:t> Kooperativet OLJA </a:t>
            </a:r>
            <a:r>
              <a:rPr lang="sv-SE" sz="1600" dirty="0">
                <a:solidFill>
                  <a:schemeClr val="accent1"/>
                </a:solidFill>
              </a:rPr>
              <a:t>|</a:t>
            </a:r>
            <a:r>
              <a:rPr lang="sv-SE" sz="1600" dirty="0"/>
              <a:t> Fläkt Woods AB </a:t>
            </a:r>
            <a:r>
              <a:rPr lang="sv-SE" sz="1600" dirty="0">
                <a:solidFill>
                  <a:schemeClr val="accent1"/>
                </a:solidFill>
              </a:rPr>
              <a:t>|</a:t>
            </a:r>
            <a:r>
              <a:rPr lang="sv-SE" sz="1600" dirty="0"/>
              <a:t> </a:t>
            </a:r>
            <a:r>
              <a:rPr lang="sv-SE" sz="1600" dirty="0" err="1"/>
              <a:t>Elgiganten</a:t>
            </a:r>
            <a:r>
              <a:rPr lang="sv-SE" sz="1600" dirty="0"/>
              <a:t> </a:t>
            </a:r>
            <a:r>
              <a:rPr lang="sv-SE" sz="1600" dirty="0">
                <a:solidFill>
                  <a:schemeClr val="accent1"/>
                </a:solidFill>
              </a:rPr>
              <a:t>|</a:t>
            </a:r>
            <a:r>
              <a:rPr lang="sv-SE" sz="1600" dirty="0"/>
              <a:t> </a:t>
            </a:r>
            <a:r>
              <a:rPr lang="sv-SE" sz="1600" dirty="0" err="1"/>
              <a:t>PostNord</a:t>
            </a:r>
            <a:r>
              <a:rPr lang="sv-SE" sz="1600" dirty="0"/>
              <a:t> </a:t>
            </a:r>
            <a:r>
              <a:rPr lang="sv-SE" sz="1600" dirty="0">
                <a:solidFill>
                  <a:schemeClr val="accent1"/>
                </a:solidFill>
              </a:rPr>
              <a:t>|</a:t>
            </a:r>
            <a:r>
              <a:rPr lang="sv-SE" sz="1600" dirty="0"/>
              <a:t> Arla Foods </a:t>
            </a:r>
          </a:p>
        </p:txBody>
      </p:sp>
      <p:sp>
        <p:nvSpPr>
          <p:cNvPr id="9" name="Rektangel 8"/>
          <p:cNvSpPr/>
          <p:nvPr/>
        </p:nvSpPr>
        <p:spPr>
          <a:xfrm>
            <a:off x="7106534" y="1037831"/>
            <a:ext cx="4466036" cy="1077218"/>
          </a:xfrm>
          <a:prstGeom prst="rect">
            <a:avLst/>
          </a:prstGeom>
        </p:spPr>
        <p:txBody>
          <a:bodyPr wrap="square">
            <a:spAutoFit/>
          </a:bodyPr>
          <a:lstStyle/>
          <a:p>
            <a:pPr>
              <a:lnSpc>
                <a:spcPct val="100000"/>
              </a:lnSpc>
            </a:pPr>
            <a:r>
              <a:rPr lang="sv-SE" sz="1600" b="1" dirty="0" err="1">
                <a:solidFill>
                  <a:schemeClr val="accent1"/>
                </a:solidFill>
              </a:rPr>
              <a:t>Largest</a:t>
            </a:r>
            <a:r>
              <a:rPr lang="sv-SE" sz="1600" b="1" dirty="0">
                <a:solidFill>
                  <a:schemeClr val="accent1"/>
                </a:solidFill>
              </a:rPr>
              <a:t> </a:t>
            </a:r>
            <a:r>
              <a:rPr lang="sv-SE" sz="1600" b="1" dirty="0" err="1">
                <a:solidFill>
                  <a:schemeClr val="accent1"/>
                </a:solidFill>
              </a:rPr>
              <a:t>sectors</a:t>
            </a:r>
            <a:r>
              <a:rPr lang="sv-SE" sz="1600" b="1" dirty="0">
                <a:solidFill>
                  <a:schemeClr val="accent1"/>
                </a:solidFill>
              </a:rPr>
              <a:t>:</a:t>
            </a:r>
          </a:p>
          <a:p>
            <a:pPr>
              <a:lnSpc>
                <a:spcPct val="100000"/>
              </a:lnSpc>
            </a:pPr>
            <a:r>
              <a:rPr lang="sv-SE" sz="1600" dirty="0"/>
              <a:t>Care and </a:t>
            </a:r>
            <a:r>
              <a:rPr lang="sv-SE" sz="1600" dirty="0" err="1"/>
              <a:t>welfare</a:t>
            </a:r>
            <a:r>
              <a:rPr lang="sv-SE" sz="1600" dirty="0"/>
              <a:t> </a:t>
            </a:r>
            <a:r>
              <a:rPr lang="sv-SE" sz="1600" dirty="0">
                <a:solidFill>
                  <a:schemeClr val="accent1"/>
                </a:solidFill>
              </a:rPr>
              <a:t>|</a:t>
            </a:r>
            <a:r>
              <a:rPr lang="sv-SE" sz="1600" dirty="0"/>
              <a:t> </a:t>
            </a:r>
            <a:r>
              <a:rPr lang="sv-SE" sz="1600" dirty="0" err="1"/>
              <a:t>Retailing</a:t>
            </a:r>
            <a:r>
              <a:rPr lang="sv-SE" sz="1600" dirty="0"/>
              <a:t> </a:t>
            </a:r>
            <a:r>
              <a:rPr lang="sv-SE" sz="1600" dirty="0">
                <a:solidFill>
                  <a:schemeClr val="accent1"/>
                </a:solidFill>
              </a:rPr>
              <a:t>|</a:t>
            </a:r>
            <a:r>
              <a:rPr lang="sv-SE" sz="1600" dirty="0"/>
              <a:t> </a:t>
            </a:r>
            <a:r>
              <a:rPr lang="sv-SE" sz="1600" dirty="0" err="1"/>
              <a:t>Manufacturing</a:t>
            </a:r>
            <a:r>
              <a:rPr lang="sv-SE" sz="1600" dirty="0"/>
              <a:t> and recycling </a:t>
            </a:r>
            <a:r>
              <a:rPr lang="sv-SE" sz="1600" dirty="0">
                <a:solidFill>
                  <a:schemeClr val="accent1"/>
                </a:solidFill>
              </a:rPr>
              <a:t>|</a:t>
            </a:r>
            <a:r>
              <a:rPr lang="sv-SE" sz="1600" dirty="0"/>
              <a:t> Corporate services </a:t>
            </a:r>
            <a:r>
              <a:rPr lang="sv-SE" sz="1600" dirty="0">
                <a:solidFill>
                  <a:schemeClr val="accent1"/>
                </a:solidFill>
              </a:rPr>
              <a:t>|</a:t>
            </a:r>
            <a:r>
              <a:rPr lang="sv-SE" sz="1600" dirty="0"/>
              <a:t> </a:t>
            </a:r>
            <a:r>
              <a:rPr lang="sv-SE" sz="1600" dirty="0" err="1"/>
              <a:t>Education</a:t>
            </a:r>
            <a:r>
              <a:rPr lang="sv-SE" sz="1600" dirty="0"/>
              <a:t> </a:t>
            </a:r>
            <a:r>
              <a:rPr lang="sv-SE" sz="1600" dirty="0">
                <a:solidFill>
                  <a:schemeClr val="accent1"/>
                </a:solidFill>
              </a:rPr>
              <a:t>|</a:t>
            </a:r>
            <a:r>
              <a:rPr lang="sv-SE" sz="1600" dirty="0"/>
              <a:t> Transport and </a:t>
            </a:r>
            <a:r>
              <a:rPr lang="sv-SE" sz="1600" dirty="0" err="1"/>
              <a:t>storage</a:t>
            </a:r>
            <a:endParaRPr lang="sv-SE" sz="1600" dirty="0"/>
          </a:p>
        </p:txBody>
      </p:sp>
    </p:spTree>
    <p:extLst>
      <p:ext uri="{BB962C8B-B14F-4D97-AF65-F5344CB8AC3E}">
        <p14:creationId xmlns:p14="http://schemas.microsoft.com/office/powerpoint/2010/main" val="2816057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Typical</a:t>
            </a:r>
            <a:r>
              <a:rPr lang="sv-SE" dirty="0"/>
              <a:t> Jönköping</a:t>
            </a:r>
          </a:p>
        </p:txBody>
      </p:sp>
      <p:sp>
        <p:nvSpPr>
          <p:cNvPr id="3" name="Platshållare för datum 2"/>
          <p:cNvSpPr>
            <a:spLocks noGrp="1"/>
          </p:cNvSpPr>
          <p:nvPr>
            <p:ph type="dt" sz="half" idx="10"/>
          </p:nvPr>
        </p:nvSpPr>
        <p:spPr/>
        <p:txBody>
          <a:bodyPr/>
          <a:lstStyle/>
          <a:p>
            <a:fld id="{1FCD3697-22FA-4400-B9D4-9F44870D9981}" type="datetime1">
              <a:rPr lang="sv-SE" smtClean="0"/>
              <a:t>2023-05-22</a:t>
            </a:fld>
            <a:endParaRPr lang="sv-SE" dirty="0"/>
          </a:p>
        </p:txBody>
      </p:sp>
    </p:spTree>
    <p:extLst>
      <p:ext uri="{BB962C8B-B14F-4D97-AF65-F5344CB8AC3E}">
        <p14:creationId xmlns:p14="http://schemas.microsoft.com/office/powerpoint/2010/main" val="2505341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0" y="1545150"/>
            <a:ext cx="12191999" cy="2419092"/>
          </a:xfrm>
        </p:spPr>
        <p:txBody>
          <a:bodyPr/>
          <a:lstStyle/>
          <a:p>
            <a:r>
              <a:rPr lang="en-US" dirty="0"/>
              <a:t>We are a municipality </a:t>
            </a:r>
            <a:br>
              <a:rPr lang="en-US" dirty="0"/>
            </a:br>
            <a:r>
              <a:rPr lang="en-US" dirty="0"/>
              <a:t>where our sights are set </a:t>
            </a:r>
            <a:br>
              <a:rPr lang="en-US" dirty="0"/>
            </a:br>
            <a:r>
              <a:rPr lang="en-US" dirty="0"/>
              <a:t>firmly on the future </a:t>
            </a:r>
            <a:endParaRPr lang="sv-SE" dirty="0"/>
          </a:p>
        </p:txBody>
      </p:sp>
      <p:sp>
        <p:nvSpPr>
          <p:cNvPr id="4" name="Platshållare för datum 3"/>
          <p:cNvSpPr>
            <a:spLocks noGrp="1"/>
          </p:cNvSpPr>
          <p:nvPr>
            <p:ph type="dt" sz="half" idx="10"/>
          </p:nvPr>
        </p:nvSpPr>
        <p:spPr/>
        <p:txBody>
          <a:bodyPr/>
          <a:lstStyle/>
          <a:p>
            <a:fld id="{623517C2-CED2-4B32-9119-E96DBFBDE218}" type="datetime1">
              <a:rPr lang="sv-SE" smtClean="0"/>
              <a:t>2023-05-22</a:t>
            </a:fld>
            <a:endParaRPr lang="sv-SE" dirty="0"/>
          </a:p>
        </p:txBody>
      </p:sp>
    </p:spTree>
    <p:extLst>
      <p:ext uri="{BB962C8B-B14F-4D97-AF65-F5344CB8AC3E}">
        <p14:creationId xmlns:p14="http://schemas.microsoft.com/office/powerpoint/2010/main" val="2985290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Expansive </a:t>
            </a:r>
            <a:r>
              <a:rPr lang="sv-SE" dirty="0" err="1"/>
              <a:t>growth</a:t>
            </a:r>
            <a:endParaRPr lang="sv-SE" dirty="0"/>
          </a:p>
        </p:txBody>
      </p:sp>
      <p:sp>
        <p:nvSpPr>
          <p:cNvPr id="3" name="Platshållare för datum 2"/>
          <p:cNvSpPr>
            <a:spLocks noGrp="1"/>
          </p:cNvSpPr>
          <p:nvPr>
            <p:ph type="dt" sz="half" idx="10"/>
          </p:nvPr>
        </p:nvSpPr>
        <p:spPr/>
        <p:txBody>
          <a:bodyPr/>
          <a:lstStyle/>
          <a:p>
            <a:fld id="{1FCD3697-22FA-4400-B9D4-9F44870D9981}" type="datetime1">
              <a:rPr lang="sv-SE" smtClean="0"/>
              <a:t>2023-05-22</a:t>
            </a:fld>
            <a:endParaRPr lang="sv-SE" dirty="0"/>
          </a:p>
        </p:txBody>
      </p:sp>
      <p:sp>
        <p:nvSpPr>
          <p:cNvPr id="4" name="Rektangel 3"/>
          <p:cNvSpPr/>
          <p:nvPr/>
        </p:nvSpPr>
        <p:spPr>
          <a:xfrm>
            <a:off x="676275" y="2174366"/>
            <a:ext cx="6161407" cy="1569660"/>
          </a:xfrm>
          <a:prstGeom prst="rect">
            <a:avLst/>
          </a:prstGeom>
        </p:spPr>
        <p:txBody>
          <a:bodyPr wrap="square">
            <a:spAutoFit/>
          </a:bodyPr>
          <a:lstStyle/>
          <a:p>
            <a:pPr>
              <a:lnSpc>
                <a:spcPct val="100000"/>
              </a:lnSpc>
            </a:pPr>
            <a:r>
              <a:rPr lang="sv-SE" sz="3200" b="1" dirty="0">
                <a:solidFill>
                  <a:schemeClr val="accent1"/>
                </a:solidFill>
              </a:rPr>
              <a:t>It is </a:t>
            </a:r>
            <a:r>
              <a:rPr lang="sv-SE" sz="3200" b="1" dirty="0" err="1">
                <a:solidFill>
                  <a:schemeClr val="accent1"/>
                </a:solidFill>
              </a:rPr>
              <a:t>estimated</a:t>
            </a:r>
            <a:r>
              <a:rPr lang="sv-SE" sz="3200" b="1" dirty="0">
                <a:solidFill>
                  <a:schemeClr val="accent1"/>
                </a:solidFill>
              </a:rPr>
              <a:t> </a:t>
            </a:r>
            <a:r>
              <a:rPr lang="sv-SE" sz="3200" b="1" dirty="0" err="1">
                <a:solidFill>
                  <a:schemeClr val="accent1"/>
                </a:solidFill>
              </a:rPr>
              <a:t>that</a:t>
            </a:r>
            <a:r>
              <a:rPr lang="sv-SE" sz="3200" b="1" dirty="0">
                <a:solidFill>
                  <a:schemeClr val="accent1"/>
                </a:solidFill>
              </a:rPr>
              <a:t> by 2030 </a:t>
            </a:r>
          </a:p>
          <a:p>
            <a:pPr>
              <a:lnSpc>
                <a:spcPct val="100000"/>
              </a:lnSpc>
            </a:pPr>
            <a:r>
              <a:rPr lang="sv-SE" sz="3200" b="1" dirty="0">
                <a:solidFill>
                  <a:schemeClr val="accent1"/>
                </a:solidFill>
              </a:rPr>
              <a:t>the </a:t>
            </a:r>
            <a:r>
              <a:rPr lang="sv-SE" sz="3200" b="1" dirty="0" err="1">
                <a:solidFill>
                  <a:schemeClr val="accent1"/>
                </a:solidFill>
              </a:rPr>
              <a:t>municipality</a:t>
            </a:r>
            <a:r>
              <a:rPr lang="sv-SE" sz="3200" b="1" dirty="0">
                <a:solidFill>
                  <a:schemeClr val="accent1"/>
                </a:solidFill>
              </a:rPr>
              <a:t> </a:t>
            </a:r>
            <a:r>
              <a:rPr lang="sv-SE" sz="3200" b="1" dirty="0" err="1">
                <a:solidFill>
                  <a:schemeClr val="accent1"/>
                </a:solidFill>
              </a:rPr>
              <a:t>will</a:t>
            </a:r>
            <a:r>
              <a:rPr lang="sv-SE" sz="3200" b="1" dirty="0">
                <a:solidFill>
                  <a:schemeClr val="accent1"/>
                </a:solidFill>
              </a:rPr>
              <a:t> </a:t>
            </a:r>
            <a:r>
              <a:rPr lang="sv-SE" sz="3200" b="1" dirty="0" err="1">
                <a:solidFill>
                  <a:schemeClr val="accent1"/>
                </a:solidFill>
              </a:rPr>
              <a:t>have</a:t>
            </a:r>
            <a:r>
              <a:rPr lang="sv-SE" sz="3200" b="1" dirty="0">
                <a:solidFill>
                  <a:schemeClr val="accent1"/>
                </a:solidFill>
              </a:rPr>
              <a:t> 155,00 </a:t>
            </a:r>
            <a:r>
              <a:rPr lang="sv-SE" sz="3200" b="1" dirty="0" err="1">
                <a:solidFill>
                  <a:schemeClr val="accent1"/>
                </a:solidFill>
              </a:rPr>
              <a:t>inhabitants</a:t>
            </a:r>
            <a:r>
              <a:rPr lang="sv-SE" sz="3200" b="1" dirty="0">
                <a:solidFill>
                  <a:schemeClr val="accent1"/>
                </a:solidFill>
              </a:rPr>
              <a:t>.</a:t>
            </a:r>
          </a:p>
        </p:txBody>
      </p:sp>
    </p:spTree>
    <p:extLst>
      <p:ext uri="{BB962C8B-B14F-4D97-AF65-F5344CB8AC3E}">
        <p14:creationId xmlns:p14="http://schemas.microsoft.com/office/powerpoint/2010/main" val="2847945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281E2F80-ABB7-4A6B-8A3E-4465A3304837}" type="datetime1">
              <a:rPr lang="sv-SE" smtClean="0"/>
              <a:t>2023-05-22</a:t>
            </a:fld>
            <a:endParaRPr lang="sv-SE" dirty="0"/>
          </a:p>
        </p:txBody>
      </p:sp>
      <p:sp>
        <p:nvSpPr>
          <p:cNvPr id="2" name="Rubrik 1"/>
          <p:cNvSpPr>
            <a:spLocks noGrp="1"/>
          </p:cNvSpPr>
          <p:nvPr>
            <p:ph type="title"/>
          </p:nvPr>
        </p:nvSpPr>
        <p:spPr/>
        <p:txBody>
          <a:bodyPr/>
          <a:lstStyle/>
          <a:p>
            <a:r>
              <a:rPr lang="sv-SE" dirty="0"/>
              <a:t>Södra </a:t>
            </a:r>
            <a:r>
              <a:rPr lang="sv-SE" dirty="0" err="1"/>
              <a:t>Munksjön</a:t>
            </a:r>
            <a:endParaRPr lang="sv-SE" dirty="0"/>
          </a:p>
        </p:txBody>
      </p:sp>
      <p:sp>
        <p:nvSpPr>
          <p:cNvPr id="3" name="Platshållare för text 2"/>
          <p:cNvSpPr>
            <a:spLocks noGrp="1"/>
          </p:cNvSpPr>
          <p:nvPr>
            <p:ph type="body" idx="13"/>
          </p:nvPr>
        </p:nvSpPr>
        <p:spPr>
          <a:xfrm>
            <a:off x="676275" y="1665373"/>
            <a:ext cx="10823574" cy="288926"/>
          </a:xfrm>
        </p:spPr>
        <p:txBody>
          <a:bodyPr/>
          <a:lstStyle/>
          <a:p>
            <a:r>
              <a:rPr lang="en-US" dirty="0"/>
              <a:t>– a new part of Jönköping</a:t>
            </a:r>
            <a:endParaRPr lang="sv-SE" dirty="0"/>
          </a:p>
        </p:txBody>
      </p:sp>
      <p:pic>
        <p:nvPicPr>
          <p:cNvPr id="7" name="Bildobjekt 6" descr="Visionsbilder på södra munksjön">
            <a:extLst>
              <a:ext uri="{C183D7F6-B498-43B3-948B-1728B52AA6E4}">
                <adec:decorative xmlns:adec="http://schemas.microsoft.com/office/drawing/2017/decorative" val="0"/>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8971" b="1467"/>
          <a:stretch/>
        </p:blipFill>
        <p:spPr>
          <a:xfrm>
            <a:off x="676274" y="2222205"/>
            <a:ext cx="7170554" cy="3530880"/>
          </a:xfrm>
          <a:prstGeom prst="rect">
            <a:avLst/>
          </a:prstGeom>
        </p:spPr>
      </p:pic>
      <p:pic>
        <p:nvPicPr>
          <p:cNvPr id="8" name="Bildobjekt 7" descr="Visionsbilder på södra munksjön">
            <a:extLst>
              <a:ext uri="{C183D7F6-B498-43B3-948B-1728B52AA6E4}">
                <adec:decorative xmlns:adec="http://schemas.microsoft.com/office/drawing/2017/decorative" val="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052537" y="660222"/>
            <a:ext cx="3447312" cy="2439292"/>
          </a:xfrm>
          <a:prstGeom prst="rect">
            <a:avLst/>
          </a:prstGeom>
        </p:spPr>
      </p:pic>
      <p:pic>
        <p:nvPicPr>
          <p:cNvPr id="6" name="Bildobjekt 5" descr="Visionsbilder på södra munksjön">
            <a:extLst>
              <a:ext uri="{C183D7F6-B498-43B3-948B-1728B52AA6E4}">
                <adec:decorative xmlns:adec="http://schemas.microsoft.com/office/drawing/2017/decorative" val="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052537" y="3313793"/>
            <a:ext cx="3447312" cy="2439292"/>
          </a:xfrm>
          <a:prstGeom prst="rect">
            <a:avLst/>
          </a:prstGeom>
        </p:spPr>
      </p:pic>
    </p:spTree>
    <p:extLst>
      <p:ext uri="{BB962C8B-B14F-4D97-AF65-F5344CB8AC3E}">
        <p14:creationId xmlns:p14="http://schemas.microsoft.com/office/powerpoint/2010/main" val="1900302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err="1"/>
              <a:t>Welcome</a:t>
            </a:r>
            <a:r>
              <a:rPr lang="sv-SE" dirty="0"/>
              <a:t> to the </a:t>
            </a:r>
            <a:br>
              <a:rPr lang="sv-SE" dirty="0"/>
            </a:br>
            <a:r>
              <a:rPr lang="sv-SE" dirty="0" err="1"/>
              <a:t>Municipality</a:t>
            </a:r>
            <a:r>
              <a:rPr lang="sv-SE" dirty="0"/>
              <a:t> of Jönköping! </a:t>
            </a:r>
          </a:p>
        </p:txBody>
      </p:sp>
      <p:sp>
        <p:nvSpPr>
          <p:cNvPr id="3" name="Underrubrik 2"/>
          <p:cNvSpPr>
            <a:spLocks noGrp="1"/>
          </p:cNvSpPr>
          <p:nvPr>
            <p:ph type="subTitle" idx="1"/>
          </p:nvPr>
        </p:nvSpPr>
        <p:spPr/>
        <p:txBody>
          <a:bodyPr/>
          <a:lstStyle/>
          <a:p>
            <a:endParaRPr lang="sv-SE"/>
          </a:p>
        </p:txBody>
      </p:sp>
      <p:sp>
        <p:nvSpPr>
          <p:cNvPr id="4" name="Platshållare för datum 3"/>
          <p:cNvSpPr>
            <a:spLocks noGrp="1"/>
          </p:cNvSpPr>
          <p:nvPr>
            <p:ph type="dt" sz="half" idx="10"/>
          </p:nvPr>
        </p:nvSpPr>
        <p:spPr/>
        <p:txBody>
          <a:bodyPr/>
          <a:lstStyle/>
          <a:p>
            <a:fld id="{418BC930-FFCF-4D3A-98FD-227C92BEE507}" type="datetime1">
              <a:rPr lang="sv-SE" smtClean="0"/>
              <a:t>2023-05-22</a:t>
            </a:fld>
            <a:endParaRPr lang="sv-SE" dirty="0"/>
          </a:p>
        </p:txBody>
      </p:sp>
    </p:spTree>
    <p:extLst>
      <p:ext uri="{BB962C8B-B14F-4D97-AF65-F5344CB8AC3E}">
        <p14:creationId xmlns:p14="http://schemas.microsoft.com/office/powerpoint/2010/main" val="1404424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867D63-9347-8253-902D-0177ED03EB57}"/>
              </a:ext>
            </a:extLst>
          </p:cNvPr>
          <p:cNvSpPr>
            <a:spLocks noGrp="1"/>
          </p:cNvSpPr>
          <p:nvPr>
            <p:ph type="title"/>
          </p:nvPr>
        </p:nvSpPr>
        <p:spPr/>
        <p:txBody>
          <a:bodyPr/>
          <a:lstStyle/>
          <a:p>
            <a:r>
              <a:rPr lang="sv-SE" dirty="0" err="1"/>
              <a:t>Hub</a:t>
            </a:r>
            <a:r>
              <a:rPr lang="sv-SE" dirty="0"/>
              <a:t> </a:t>
            </a:r>
            <a:r>
              <a:rPr lang="sv-SE" dirty="0" err="1"/>
              <a:t>of</a:t>
            </a:r>
            <a:r>
              <a:rPr lang="sv-SE" dirty="0"/>
              <a:t> the </a:t>
            </a:r>
            <a:r>
              <a:rPr lang="sv-SE" dirty="0" err="1"/>
              <a:t>future</a:t>
            </a:r>
            <a:r>
              <a:rPr lang="sv-SE" dirty="0"/>
              <a:t> </a:t>
            </a:r>
          </a:p>
        </p:txBody>
      </p:sp>
      <p:sp>
        <p:nvSpPr>
          <p:cNvPr id="5" name="Platshållare för datum 4">
            <a:extLst>
              <a:ext uri="{FF2B5EF4-FFF2-40B4-BE49-F238E27FC236}">
                <a16:creationId xmlns:a16="http://schemas.microsoft.com/office/drawing/2014/main" id="{C9A3B976-B038-53B8-8B32-23669CDC5AF9}"/>
              </a:ext>
            </a:extLst>
          </p:cNvPr>
          <p:cNvSpPr>
            <a:spLocks noGrp="1"/>
          </p:cNvSpPr>
          <p:nvPr>
            <p:ph type="dt" sz="half" idx="10"/>
          </p:nvPr>
        </p:nvSpPr>
        <p:spPr/>
        <p:txBody>
          <a:bodyPr/>
          <a:lstStyle/>
          <a:p>
            <a:fld id="{281E2F80-ABB7-4A6B-8A3E-4465A3304837}" type="datetime1">
              <a:rPr lang="sv-SE" smtClean="0"/>
              <a:t>2023-05-22</a:t>
            </a:fld>
            <a:endParaRPr lang="sv-SE" dirty="0"/>
          </a:p>
        </p:txBody>
      </p:sp>
      <p:sp>
        <p:nvSpPr>
          <p:cNvPr id="6" name="Rektangel 5"/>
          <p:cNvSpPr/>
          <p:nvPr/>
        </p:nvSpPr>
        <p:spPr>
          <a:xfrm>
            <a:off x="613215" y="2328291"/>
            <a:ext cx="6739509" cy="1569660"/>
          </a:xfrm>
          <a:prstGeom prst="rect">
            <a:avLst/>
          </a:prstGeom>
        </p:spPr>
        <p:txBody>
          <a:bodyPr wrap="square">
            <a:spAutoFit/>
          </a:bodyPr>
          <a:lstStyle/>
          <a:p>
            <a:pPr>
              <a:lnSpc>
                <a:spcPct val="100000"/>
              </a:lnSpc>
            </a:pPr>
            <a:r>
              <a:rPr lang="sv-SE" sz="3200" b="1" dirty="0">
                <a:solidFill>
                  <a:schemeClr val="accent1"/>
                </a:solidFill>
              </a:rPr>
              <a:t>The new </a:t>
            </a:r>
            <a:r>
              <a:rPr lang="sv-SE" sz="3200" b="1" dirty="0" err="1">
                <a:solidFill>
                  <a:schemeClr val="accent1"/>
                </a:solidFill>
              </a:rPr>
              <a:t>high</a:t>
            </a:r>
            <a:r>
              <a:rPr lang="sv-SE" sz="3200" b="1" dirty="0">
                <a:solidFill>
                  <a:schemeClr val="accent1"/>
                </a:solidFill>
              </a:rPr>
              <a:t>-speed </a:t>
            </a:r>
            <a:r>
              <a:rPr lang="sv-SE" sz="3200" b="1" dirty="0" err="1">
                <a:solidFill>
                  <a:schemeClr val="accent1"/>
                </a:solidFill>
              </a:rPr>
              <a:t>rail</a:t>
            </a:r>
            <a:r>
              <a:rPr lang="sv-SE" sz="3200" b="1" dirty="0">
                <a:solidFill>
                  <a:schemeClr val="accent1"/>
                </a:solidFill>
              </a:rPr>
              <a:t> </a:t>
            </a:r>
          </a:p>
          <a:p>
            <a:pPr>
              <a:lnSpc>
                <a:spcPct val="100000"/>
              </a:lnSpc>
            </a:pPr>
            <a:r>
              <a:rPr lang="sv-SE" sz="3200" b="1" dirty="0" err="1">
                <a:solidFill>
                  <a:schemeClr val="accent1"/>
                </a:solidFill>
              </a:rPr>
              <a:t>link</a:t>
            </a:r>
            <a:r>
              <a:rPr lang="sv-SE" sz="3200" b="1" dirty="0">
                <a:solidFill>
                  <a:schemeClr val="accent1"/>
                </a:solidFill>
              </a:rPr>
              <a:t> is </a:t>
            </a:r>
            <a:r>
              <a:rPr lang="sv-SE" sz="3200" b="1" dirty="0" err="1">
                <a:solidFill>
                  <a:schemeClr val="accent1"/>
                </a:solidFill>
              </a:rPr>
              <a:t>planned</a:t>
            </a:r>
            <a:r>
              <a:rPr lang="sv-SE" sz="3200" b="1" dirty="0">
                <a:solidFill>
                  <a:schemeClr val="accent1"/>
                </a:solidFill>
              </a:rPr>
              <a:t> to pass </a:t>
            </a:r>
          </a:p>
          <a:p>
            <a:pPr>
              <a:lnSpc>
                <a:spcPct val="100000"/>
              </a:lnSpc>
            </a:pPr>
            <a:r>
              <a:rPr lang="sv-SE" sz="3200" b="1" dirty="0" err="1">
                <a:solidFill>
                  <a:schemeClr val="accent1"/>
                </a:solidFill>
              </a:rPr>
              <a:t>through</a:t>
            </a:r>
            <a:r>
              <a:rPr lang="sv-SE" sz="3200" b="1" dirty="0">
                <a:solidFill>
                  <a:schemeClr val="accent1"/>
                </a:solidFill>
              </a:rPr>
              <a:t> Jönköping.</a:t>
            </a:r>
          </a:p>
        </p:txBody>
      </p:sp>
      <p:graphicFrame>
        <p:nvGraphicFramePr>
          <p:cNvPr id="7" name="Tabell 6">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73083756"/>
              </p:ext>
            </p:extLst>
          </p:nvPr>
        </p:nvGraphicFramePr>
        <p:xfrm>
          <a:off x="8408277" y="1576439"/>
          <a:ext cx="2963357" cy="2484000"/>
        </p:xfrm>
        <a:graphic>
          <a:graphicData uri="http://schemas.openxmlformats.org/drawingml/2006/table">
            <a:tbl>
              <a:tblPr firstRow="1" bandRow="1">
                <a:tableStyleId>{5C22544A-7EE6-4342-B048-85BDC9FD1C3A}</a:tableStyleId>
              </a:tblPr>
              <a:tblGrid>
                <a:gridCol w="2963357">
                  <a:extLst>
                    <a:ext uri="{9D8B030D-6E8A-4147-A177-3AD203B41FA5}">
                      <a16:colId xmlns:a16="http://schemas.microsoft.com/office/drawing/2014/main" val="2413771305"/>
                    </a:ext>
                  </a:extLst>
                </a:gridCol>
              </a:tblGrid>
              <a:tr h="504000">
                <a:tc>
                  <a:txBody>
                    <a:bodyPr/>
                    <a:lstStyle/>
                    <a:p>
                      <a:r>
                        <a:rPr lang="sv-SE" dirty="0" err="1"/>
                        <a:t>Travelling</a:t>
                      </a:r>
                      <a:r>
                        <a:rPr lang="sv-SE" dirty="0"/>
                        <a:t> </a:t>
                      </a:r>
                      <a:r>
                        <a:rPr lang="sv-SE" dirty="0" err="1"/>
                        <a:t>times</a:t>
                      </a:r>
                      <a:r>
                        <a:rPr lang="sv-SE" dirty="0"/>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664880441"/>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a:t>Stockholm                 </a:t>
                      </a:r>
                      <a:r>
                        <a:rPr lang="sv-SE" sz="1400" dirty="0"/>
                        <a:t>1 h 30 min</a:t>
                      </a:r>
                    </a:p>
                  </a:txBody>
                  <a:tcPr anchor="ctr">
                    <a:lnL w="12700" cmpd="sng">
                      <a:noFill/>
                    </a:lnL>
                    <a:lnR w="12700" cmpd="sng">
                      <a:noFill/>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0273469"/>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a:t>Gothenburg               </a:t>
                      </a:r>
                      <a:r>
                        <a:rPr lang="sv-SE" sz="1400" dirty="0"/>
                        <a:t>50 min</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9058613"/>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a:t>Malmö                        </a:t>
                      </a:r>
                      <a:r>
                        <a:rPr lang="sv-SE" sz="1400" dirty="0"/>
                        <a:t>1 h 30 min</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329194"/>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a:t>Borås                         </a:t>
                      </a:r>
                      <a:r>
                        <a:rPr lang="sv-SE" sz="1400" dirty="0"/>
                        <a:t>40 min</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4606026"/>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a:t>Linköping                  </a:t>
                      </a:r>
                      <a:r>
                        <a:rPr lang="sv-SE" sz="1400" dirty="0"/>
                        <a:t>1</a:t>
                      </a:r>
                      <a:r>
                        <a:rPr lang="sv-SE" sz="1400" baseline="0" dirty="0"/>
                        <a:t> </a:t>
                      </a:r>
                      <a:r>
                        <a:rPr lang="sv-SE" sz="1400" dirty="0"/>
                        <a:t>h</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736103"/>
                  </a:ext>
                </a:extLst>
              </a:tr>
            </a:tbl>
          </a:graphicData>
        </a:graphic>
      </p:graphicFrame>
    </p:spTree>
    <p:extLst>
      <p:ext uri="{BB962C8B-B14F-4D97-AF65-F5344CB8AC3E}">
        <p14:creationId xmlns:p14="http://schemas.microsoft.com/office/powerpoint/2010/main" val="2638241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1FCD3697-22FA-4400-B9D4-9F44870D9981}" type="datetime1">
              <a:rPr lang="sv-SE" smtClean="0"/>
              <a:t>2023-05-22</a:t>
            </a:fld>
            <a:endParaRPr lang="sv-SE" dirty="0"/>
          </a:p>
        </p:txBody>
      </p:sp>
      <p:sp>
        <p:nvSpPr>
          <p:cNvPr id="2" name="Rubrik 1"/>
          <p:cNvSpPr>
            <a:spLocks noGrp="1"/>
          </p:cNvSpPr>
          <p:nvPr>
            <p:ph type="title"/>
          </p:nvPr>
        </p:nvSpPr>
        <p:spPr/>
        <p:txBody>
          <a:bodyPr/>
          <a:lstStyle/>
          <a:p>
            <a:r>
              <a:rPr lang="sv-SE" dirty="0"/>
              <a:t>Urban </a:t>
            </a:r>
            <a:r>
              <a:rPr lang="sv-SE" dirty="0" err="1"/>
              <a:t>meets</a:t>
            </a:r>
            <a:r>
              <a:rPr lang="sv-SE" dirty="0"/>
              <a:t> rural </a:t>
            </a:r>
          </a:p>
        </p:txBody>
      </p:sp>
      <p:pic>
        <p:nvPicPr>
          <p:cNvPr id="8" name="Bildobjekt 7" descr="Konstverk vid Munksjön"/>
          <p:cNvPicPr>
            <a:picLocks noChangeAspect="1"/>
          </p:cNvPicPr>
          <p:nvPr/>
        </p:nvPicPr>
        <p:blipFill rotWithShape="1">
          <a:blip r:embed="rId3" cstate="hqprint">
            <a:extLst>
              <a:ext uri="{28A0092B-C50C-407E-A947-70E740481C1C}">
                <a14:useLocalDpi xmlns:a14="http://schemas.microsoft.com/office/drawing/2010/main" val="0"/>
              </a:ext>
            </a:extLst>
          </a:blip>
          <a:srcRect t="25250" b="8896"/>
          <a:stretch/>
        </p:blipFill>
        <p:spPr>
          <a:xfrm>
            <a:off x="676273" y="2211571"/>
            <a:ext cx="7170555" cy="3541513"/>
          </a:xfrm>
          <a:prstGeom prst="rect">
            <a:avLst/>
          </a:prstGeom>
        </p:spPr>
      </p:pic>
      <p:pic>
        <p:nvPicPr>
          <p:cNvPr id="11" name="Bildobjekt 10" descr="Lekplats och grönområde"/>
          <p:cNvPicPr>
            <a:picLocks noChangeAspect="1"/>
          </p:cNvPicPr>
          <p:nvPr/>
        </p:nvPicPr>
        <p:blipFill rotWithShape="1">
          <a:blip r:embed="rId4" cstate="hqprint">
            <a:extLst>
              <a:ext uri="{28A0092B-C50C-407E-A947-70E740481C1C}">
                <a14:useLocalDpi xmlns:a14="http://schemas.microsoft.com/office/drawing/2010/main" val="0"/>
              </a:ext>
            </a:extLst>
          </a:blip>
          <a:srcRect l="10462" r="9944"/>
          <a:stretch/>
        </p:blipFill>
        <p:spPr>
          <a:xfrm>
            <a:off x="8050923" y="661397"/>
            <a:ext cx="3448925" cy="2438117"/>
          </a:xfrm>
          <a:prstGeom prst="rect">
            <a:avLst/>
          </a:prstGeom>
        </p:spPr>
      </p:pic>
      <p:pic>
        <p:nvPicPr>
          <p:cNvPr id="9" name="Bildobjekt 8" descr="Äppelodling"/>
          <p:cNvPicPr>
            <a:picLocks noChangeAspect="1"/>
          </p:cNvPicPr>
          <p:nvPr/>
        </p:nvPicPr>
        <p:blipFill rotWithShape="1">
          <a:blip r:embed="rId5" cstate="hqprint">
            <a:extLst>
              <a:ext uri="{28A0092B-C50C-407E-A947-70E740481C1C}">
                <a14:useLocalDpi xmlns:a14="http://schemas.microsoft.com/office/drawing/2010/main" val="0"/>
              </a:ext>
            </a:extLst>
          </a:blip>
          <a:srcRect l="6026"/>
          <a:stretch/>
        </p:blipFill>
        <p:spPr>
          <a:xfrm>
            <a:off x="8050924" y="3303710"/>
            <a:ext cx="3448924" cy="2449373"/>
          </a:xfrm>
          <a:prstGeom prst="rect">
            <a:avLst/>
          </a:prstGeom>
        </p:spPr>
      </p:pic>
    </p:spTree>
    <p:extLst>
      <p:ext uri="{BB962C8B-B14F-4D97-AF65-F5344CB8AC3E}">
        <p14:creationId xmlns:p14="http://schemas.microsoft.com/office/powerpoint/2010/main" val="2134118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1FCD3697-22FA-4400-B9D4-9F44870D9981}" type="datetime1">
              <a:rPr lang="sv-SE" smtClean="0"/>
              <a:t>2023-05-22</a:t>
            </a:fld>
            <a:endParaRPr lang="sv-SE" dirty="0"/>
          </a:p>
        </p:txBody>
      </p:sp>
      <p:sp>
        <p:nvSpPr>
          <p:cNvPr id="2" name="Rubrik 1"/>
          <p:cNvSpPr>
            <a:spLocks noGrp="1"/>
          </p:cNvSpPr>
          <p:nvPr>
            <p:ph type="title"/>
          </p:nvPr>
        </p:nvSpPr>
        <p:spPr/>
        <p:txBody>
          <a:bodyPr/>
          <a:lstStyle/>
          <a:p>
            <a:r>
              <a:rPr lang="sv-SE" dirty="0"/>
              <a:t>International and national events</a:t>
            </a:r>
          </a:p>
        </p:txBody>
      </p:sp>
      <p:pic>
        <p:nvPicPr>
          <p:cNvPr id="8" name="Bildobjekt 7" descr="Simtävling i munksjön"/>
          <p:cNvPicPr>
            <a:picLocks noChangeAspect="1"/>
          </p:cNvPicPr>
          <p:nvPr/>
        </p:nvPicPr>
        <p:blipFill rotWithShape="1">
          <a:blip r:embed="rId3" cstate="hqprint">
            <a:extLst>
              <a:ext uri="{28A0092B-C50C-407E-A947-70E740481C1C}">
                <a14:useLocalDpi xmlns:a14="http://schemas.microsoft.com/office/drawing/2010/main" val="0"/>
              </a:ext>
            </a:extLst>
          </a:blip>
          <a:srcRect l="6667" t="2546" r="13388" b="-1"/>
          <a:stretch/>
        </p:blipFill>
        <p:spPr>
          <a:xfrm>
            <a:off x="676273" y="2133600"/>
            <a:ext cx="5292902" cy="3619483"/>
          </a:xfrm>
          <a:prstGeom prst="rect">
            <a:avLst/>
          </a:prstGeom>
        </p:spPr>
      </p:pic>
      <p:pic>
        <p:nvPicPr>
          <p:cNvPr id="9" name="Bildobjekt 8" descr="Datorfestival på Elmia"/>
          <p:cNvPicPr>
            <a:picLocks noChangeAspect="1"/>
          </p:cNvPicPr>
          <p:nvPr/>
        </p:nvPicPr>
        <p:blipFill rotWithShape="1">
          <a:blip r:embed="rId4" cstate="hqprint">
            <a:extLst>
              <a:ext uri="{28A0092B-C50C-407E-A947-70E740481C1C}">
                <a14:useLocalDpi xmlns:a14="http://schemas.microsoft.com/office/drawing/2010/main" val="0"/>
              </a:ext>
            </a:extLst>
          </a:blip>
          <a:srcRect l="10275" t="1431" r="8154"/>
          <a:stretch/>
        </p:blipFill>
        <p:spPr>
          <a:xfrm>
            <a:off x="6206946" y="2133600"/>
            <a:ext cx="5292902" cy="3619483"/>
          </a:xfrm>
          <a:prstGeom prst="rect">
            <a:avLst/>
          </a:prstGeom>
        </p:spPr>
      </p:pic>
    </p:spTree>
    <p:extLst>
      <p:ext uri="{BB962C8B-B14F-4D97-AF65-F5344CB8AC3E}">
        <p14:creationId xmlns:p14="http://schemas.microsoft.com/office/powerpoint/2010/main" val="740176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Prizes</a:t>
            </a:r>
            <a:r>
              <a:rPr lang="sv-SE" dirty="0"/>
              <a:t> and </a:t>
            </a:r>
            <a:r>
              <a:rPr lang="sv-SE" dirty="0" err="1"/>
              <a:t>awards</a:t>
            </a:r>
            <a:endParaRPr lang="sv-SE" dirty="0"/>
          </a:p>
        </p:txBody>
      </p:sp>
      <p:sp>
        <p:nvSpPr>
          <p:cNvPr id="5" name="Platshållare för datum 4"/>
          <p:cNvSpPr>
            <a:spLocks noGrp="1"/>
          </p:cNvSpPr>
          <p:nvPr>
            <p:ph type="dt" sz="half" idx="10"/>
          </p:nvPr>
        </p:nvSpPr>
        <p:spPr/>
        <p:txBody>
          <a:bodyPr/>
          <a:lstStyle/>
          <a:p>
            <a:fld id="{CCC4AA12-D718-4D8E-9884-27101C849E75}" type="datetime1">
              <a:rPr lang="sv-SE" smtClean="0"/>
              <a:t>2023-05-22</a:t>
            </a:fld>
            <a:endParaRPr lang="sv-SE" dirty="0"/>
          </a:p>
        </p:txBody>
      </p:sp>
      <p:grpSp>
        <p:nvGrpSpPr>
          <p:cNvPr id="12" name="Grupp 11">
            <a:extLst>
              <a:ext uri="{C183D7F6-B498-43B3-948B-1728B52AA6E4}">
                <adec:decorative xmlns:adec="http://schemas.microsoft.com/office/drawing/2017/decorative" val="1"/>
              </a:ext>
            </a:extLst>
          </p:cNvPr>
          <p:cNvGrpSpPr/>
          <p:nvPr/>
        </p:nvGrpSpPr>
        <p:grpSpPr>
          <a:xfrm>
            <a:off x="1188710" y="4756537"/>
            <a:ext cx="9862748" cy="830997"/>
            <a:chOff x="1180772" y="4926658"/>
            <a:chExt cx="9862748" cy="830997"/>
          </a:xfrm>
        </p:grpSpPr>
        <p:sp>
          <p:nvSpPr>
            <p:cNvPr id="8" name="Rektangel 7"/>
            <p:cNvSpPr/>
            <p:nvPr/>
          </p:nvSpPr>
          <p:spPr>
            <a:xfrm>
              <a:off x="1180772" y="4926659"/>
              <a:ext cx="3026978" cy="584775"/>
            </a:xfrm>
            <a:prstGeom prst="rect">
              <a:avLst/>
            </a:prstGeom>
          </p:spPr>
          <p:txBody>
            <a:bodyPr wrap="square">
              <a:spAutoFit/>
            </a:bodyPr>
            <a:lstStyle/>
            <a:p>
              <a:pPr>
                <a:lnSpc>
                  <a:spcPct val="100000"/>
                </a:lnSpc>
              </a:pPr>
              <a:r>
                <a:rPr lang="sv-SE" sz="1600" b="1" dirty="0">
                  <a:solidFill>
                    <a:schemeClr val="accent1"/>
                  </a:solidFill>
                </a:rPr>
                <a:t>Access City Award 2021</a:t>
              </a:r>
            </a:p>
            <a:p>
              <a:pPr>
                <a:lnSpc>
                  <a:spcPct val="100000"/>
                </a:lnSpc>
              </a:pPr>
              <a:r>
                <a:rPr lang="sv-SE" sz="1600" dirty="0" err="1"/>
                <a:t>European</a:t>
              </a:r>
              <a:r>
                <a:rPr lang="sv-SE" sz="1600" dirty="0"/>
                <a:t> Commission </a:t>
              </a:r>
            </a:p>
          </p:txBody>
        </p:sp>
        <p:sp>
          <p:nvSpPr>
            <p:cNvPr id="9" name="Rektangel 8"/>
            <p:cNvSpPr/>
            <p:nvPr/>
          </p:nvSpPr>
          <p:spPr>
            <a:xfrm>
              <a:off x="4574573" y="4926658"/>
              <a:ext cx="3026978" cy="830997"/>
            </a:xfrm>
            <a:prstGeom prst="rect">
              <a:avLst/>
            </a:prstGeom>
          </p:spPr>
          <p:txBody>
            <a:bodyPr wrap="square">
              <a:spAutoFit/>
            </a:bodyPr>
            <a:lstStyle/>
            <a:p>
              <a:pPr>
                <a:lnSpc>
                  <a:spcPct val="100000"/>
                </a:lnSpc>
              </a:pPr>
              <a:r>
                <a:rPr lang="sv-SE" sz="1600" b="1" dirty="0" err="1">
                  <a:solidFill>
                    <a:schemeClr val="accent1"/>
                  </a:solidFill>
                </a:rPr>
                <a:t>Top</a:t>
              </a:r>
              <a:r>
                <a:rPr lang="sv-SE" sz="1600" b="1" dirty="0">
                  <a:solidFill>
                    <a:schemeClr val="accent1"/>
                  </a:solidFill>
                </a:rPr>
                <a:t> ranking in the </a:t>
              </a:r>
              <a:r>
                <a:rPr lang="sv-SE" sz="1600" b="1" dirty="0" err="1">
                  <a:solidFill>
                    <a:schemeClr val="accent1"/>
                  </a:solidFill>
                </a:rPr>
                <a:t>citizen</a:t>
              </a:r>
              <a:r>
                <a:rPr lang="sv-SE" sz="1600" b="1" dirty="0">
                  <a:solidFill>
                    <a:schemeClr val="accent1"/>
                  </a:solidFill>
                </a:rPr>
                <a:t> survey 2021</a:t>
              </a:r>
            </a:p>
            <a:p>
              <a:pPr>
                <a:lnSpc>
                  <a:spcPct val="100000"/>
                </a:lnSpc>
              </a:pPr>
              <a:r>
                <a:rPr lang="en-CA" sz="1600" dirty="0"/>
                <a:t>Statistics Sweden</a:t>
              </a:r>
              <a:endParaRPr lang="sv-SE" sz="1600" dirty="0"/>
            </a:p>
          </p:txBody>
        </p:sp>
        <p:sp>
          <p:nvSpPr>
            <p:cNvPr id="10" name="Rektangel 9"/>
            <p:cNvSpPr/>
            <p:nvPr/>
          </p:nvSpPr>
          <p:spPr>
            <a:xfrm>
              <a:off x="7968374" y="4926658"/>
              <a:ext cx="3075146" cy="830997"/>
            </a:xfrm>
            <a:prstGeom prst="rect">
              <a:avLst/>
            </a:prstGeom>
          </p:spPr>
          <p:txBody>
            <a:bodyPr wrap="square">
              <a:spAutoFit/>
            </a:bodyPr>
            <a:lstStyle/>
            <a:p>
              <a:pPr>
                <a:lnSpc>
                  <a:spcPct val="100000"/>
                </a:lnSpc>
              </a:pPr>
              <a:r>
                <a:rPr lang="sv-SE" sz="1600" b="1" dirty="0">
                  <a:solidFill>
                    <a:schemeClr val="accent1"/>
                  </a:solidFill>
                </a:rPr>
                <a:t>Best </a:t>
              </a:r>
              <a:r>
                <a:rPr lang="sv-SE" sz="1600" b="1" dirty="0" err="1">
                  <a:solidFill>
                    <a:schemeClr val="accent1"/>
                  </a:solidFill>
                </a:rPr>
                <a:t>employer</a:t>
              </a:r>
              <a:r>
                <a:rPr lang="sv-SE" sz="1600" b="1" dirty="0">
                  <a:solidFill>
                    <a:schemeClr val="accent1"/>
                  </a:solidFill>
                </a:rPr>
                <a:t> </a:t>
              </a:r>
              <a:r>
                <a:rPr lang="sv-SE" sz="1600" b="1" dirty="0" err="1">
                  <a:solidFill>
                    <a:schemeClr val="accent1"/>
                  </a:solidFill>
                </a:rPr>
                <a:t>among</a:t>
              </a:r>
              <a:r>
                <a:rPr lang="sv-SE" sz="1600" b="1" dirty="0">
                  <a:solidFill>
                    <a:schemeClr val="accent1"/>
                  </a:solidFill>
                </a:rPr>
                <a:t> </a:t>
              </a:r>
              <a:r>
                <a:rPr lang="sv-SE" sz="1600" b="1" dirty="0" err="1">
                  <a:solidFill>
                    <a:schemeClr val="accent1"/>
                  </a:solidFill>
                </a:rPr>
                <a:t>Sweden’s</a:t>
              </a:r>
              <a:r>
                <a:rPr lang="sv-SE" sz="1600" b="1" dirty="0">
                  <a:solidFill>
                    <a:schemeClr val="accent1"/>
                  </a:solidFill>
                </a:rPr>
                <a:t> </a:t>
              </a:r>
              <a:r>
                <a:rPr lang="sv-SE" sz="1600" b="1" dirty="0" err="1">
                  <a:solidFill>
                    <a:schemeClr val="accent1"/>
                  </a:solidFill>
                </a:rPr>
                <a:t>municipalities</a:t>
              </a:r>
              <a:r>
                <a:rPr lang="sv-SE" sz="1600" b="1" dirty="0">
                  <a:solidFill>
                    <a:schemeClr val="accent1"/>
                  </a:solidFill>
                </a:rPr>
                <a:t> 2019</a:t>
              </a:r>
            </a:p>
            <a:p>
              <a:pPr>
                <a:lnSpc>
                  <a:spcPct val="100000"/>
                </a:lnSpc>
              </a:pPr>
              <a:r>
                <a:rPr lang="sv-SE" sz="1600" dirty="0"/>
                <a:t>Universum</a:t>
              </a:r>
            </a:p>
          </p:txBody>
        </p:sp>
      </p:grpSp>
    </p:spTree>
    <p:extLst>
      <p:ext uri="{BB962C8B-B14F-4D97-AF65-F5344CB8AC3E}">
        <p14:creationId xmlns:p14="http://schemas.microsoft.com/office/powerpoint/2010/main" val="3170042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C60CAC-D5F5-5C22-A234-22DA451C2515}"/>
              </a:ext>
            </a:extLst>
          </p:cNvPr>
          <p:cNvSpPr>
            <a:spLocks noGrp="1"/>
          </p:cNvSpPr>
          <p:nvPr>
            <p:ph type="ctrTitle"/>
          </p:nvPr>
        </p:nvSpPr>
        <p:spPr/>
        <p:txBody>
          <a:bodyPr/>
          <a:lstStyle/>
          <a:p>
            <a:r>
              <a:rPr lang="sv-SE" dirty="0" err="1"/>
              <a:t>Thank</a:t>
            </a:r>
            <a:r>
              <a:rPr lang="sv-SE" dirty="0"/>
              <a:t> </a:t>
            </a:r>
            <a:r>
              <a:rPr lang="sv-SE" dirty="0" err="1"/>
              <a:t>you</a:t>
            </a:r>
            <a:r>
              <a:rPr lang="sv-SE" dirty="0"/>
              <a:t> for </a:t>
            </a:r>
            <a:r>
              <a:rPr lang="sv-SE" dirty="0" err="1"/>
              <a:t>listening</a:t>
            </a:r>
            <a:r>
              <a:rPr lang="sv-SE" dirty="0"/>
              <a:t>!</a:t>
            </a:r>
          </a:p>
        </p:txBody>
      </p:sp>
    </p:spTree>
    <p:extLst>
      <p:ext uri="{BB962C8B-B14F-4D97-AF65-F5344CB8AC3E}">
        <p14:creationId xmlns:p14="http://schemas.microsoft.com/office/powerpoint/2010/main" val="1318720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Contents</a:t>
            </a:r>
            <a:endParaRPr lang="sv-SE" dirty="0"/>
          </a:p>
        </p:txBody>
      </p:sp>
      <p:sp>
        <p:nvSpPr>
          <p:cNvPr id="3" name="Platshållare för datum 2"/>
          <p:cNvSpPr>
            <a:spLocks noGrp="1"/>
          </p:cNvSpPr>
          <p:nvPr>
            <p:ph type="dt" sz="half" idx="10"/>
          </p:nvPr>
        </p:nvSpPr>
        <p:spPr/>
        <p:txBody>
          <a:bodyPr/>
          <a:lstStyle/>
          <a:p>
            <a:fld id="{B85F7EA7-B8CE-48C7-899D-1DBD2A5C0D40}" type="datetime1">
              <a:rPr lang="sv-SE" smtClean="0"/>
              <a:t>2023-05-22</a:t>
            </a:fld>
            <a:endParaRPr lang="sv-SE" dirty="0"/>
          </a:p>
        </p:txBody>
      </p:sp>
      <p:sp>
        <p:nvSpPr>
          <p:cNvPr id="4" name="Platshållare för text 3"/>
          <p:cNvSpPr>
            <a:spLocks noGrp="1"/>
          </p:cNvSpPr>
          <p:nvPr>
            <p:ph type="body" sz="quarter" idx="13"/>
          </p:nvPr>
        </p:nvSpPr>
        <p:spPr/>
        <p:txBody>
          <a:bodyPr/>
          <a:lstStyle/>
          <a:p>
            <a:r>
              <a:rPr lang="en-US" dirty="0"/>
              <a:t>Who we are in words and figures </a:t>
            </a:r>
          </a:p>
          <a:p>
            <a:r>
              <a:rPr lang="sv-SE" dirty="0" err="1"/>
              <a:t>Politics</a:t>
            </a:r>
            <a:r>
              <a:rPr lang="sv-SE" dirty="0"/>
              <a:t> and organisation</a:t>
            </a:r>
          </a:p>
          <a:p>
            <a:r>
              <a:rPr lang="sv-SE" dirty="0"/>
              <a:t>Labour market and </a:t>
            </a:r>
            <a:r>
              <a:rPr lang="sv-SE" dirty="0" err="1"/>
              <a:t>industry</a:t>
            </a:r>
            <a:r>
              <a:rPr lang="sv-SE" dirty="0"/>
              <a:t> </a:t>
            </a:r>
          </a:p>
          <a:p>
            <a:r>
              <a:rPr lang="en-US" dirty="0"/>
              <a:t>A municipality focused on the future</a:t>
            </a:r>
            <a:endParaRPr lang="sv-SE" sz="1400" i="1" dirty="0">
              <a:solidFill>
                <a:schemeClr val="tx2"/>
              </a:solidFill>
            </a:endParaRPr>
          </a:p>
          <a:p>
            <a:pPr marL="0" indent="0">
              <a:lnSpc>
                <a:spcPts val="2000"/>
              </a:lnSpc>
              <a:buNone/>
            </a:pPr>
            <a:endParaRPr lang="sv-SE" sz="1400" i="1" dirty="0">
              <a:solidFill>
                <a:schemeClr val="tx2"/>
              </a:solidFill>
            </a:endParaRPr>
          </a:p>
          <a:p>
            <a:pPr marL="0" indent="0">
              <a:lnSpc>
                <a:spcPts val="2000"/>
              </a:lnSpc>
              <a:buNone/>
            </a:pPr>
            <a:r>
              <a:rPr lang="en-US" sz="1400" i="1" dirty="0">
                <a:solidFill>
                  <a:schemeClr val="tx2"/>
                </a:solidFill>
              </a:rPr>
              <a:t>The data and statistics have been obtained from the City Office Survey Unit and Statistics Sweden. Unless stated otherwise, </a:t>
            </a:r>
            <a:br>
              <a:rPr lang="en-US" sz="1400" i="1" dirty="0">
                <a:solidFill>
                  <a:schemeClr val="tx2"/>
                </a:solidFill>
              </a:rPr>
            </a:br>
            <a:r>
              <a:rPr lang="en-US" sz="1400" i="1" dirty="0">
                <a:solidFill>
                  <a:schemeClr val="tx2"/>
                </a:solidFill>
              </a:rPr>
              <a:t>all the statistics are from 2022.</a:t>
            </a:r>
          </a:p>
          <a:p>
            <a:pPr marL="0" indent="0">
              <a:buNone/>
            </a:pPr>
            <a:endParaRPr lang="sv-SE" dirty="0"/>
          </a:p>
        </p:txBody>
      </p:sp>
    </p:spTree>
    <p:extLst>
      <p:ext uri="{BB962C8B-B14F-4D97-AF65-F5344CB8AC3E}">
        <p14:creationId xmlns:p14="http://schemas.microsoft.com/office/powerpoint/2010/main" val="328467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en-US" dirty="0"/>
              <a:t>Good to know before we start </a:t>
            </a:r>
            <a:endParaRPr lang="sv-SE" dirty="0"/>
          </a:p>
        </p:txBody>
      </p:sp>
      <p:sp>
        <p:nvSpPr>
          <p:cNvPr id="2" name="Platshållare för datum 1"/>
          <p:cNvSpPr>
            <a:spLocks noGrp="1"/>
          </p:cNvSpPr>
          <p:nvPr>
            <p:ph type="dt" sz="half" idx="10"/>
          </p:nvPr>
        </p:nvSpPr>
        <p:spPr/>
        <p:txBody>
          <a:bodyPr/>
          <a:lstStyle/>
          <a:p>
            <a:fld id="{FE23FC18-2DE9-4F5C-BF5A-03F40A58DD52}" type="datetime1">
              <a:rPr lang="sv-SE" smtClean="0"/>
              <a:t>2023-05-22</a:t>
            </a:fld>
            <a:endParaRPr lang="sv-SE" dirty="0"/>
          </a:p>
        </p:txBody>
      </p:sp>
      <p:sp>
        <p:nvSpPr>
          <p:cNvPr id="7" name="Rektangel 6"/>
          <p:cNvSpPr/>
          <p:nvPr/>
        </p:nvSpPr>
        <p:spPr>
          <a:xfrm>
            <a:off x="676275" y="2085876"/>
            <a:ext cx="6161407" cy="584775"/>
          </a:xfrm>
          <a:prstGeom prst="rect">
            <a:avLst/>
          </a:prstGeom>
        </p:spPr>
        <p:txBody>
          <a:bodyPr wrap="square">
            <a:spAutoFit/>
          </a:bodyPr>
          <a:lstStyle/>
          <a:p>
            <a:pPr>
              <a:lnSpc>
                <a:spcPct val="100000"/>
              </a:lnSpc>
            </a:pPr>
            <a:r>
              <a:rPr lang="sv-SE" sz="3200" b="1" dirty="0">
                <a:solidFill>
                  <a:schemeClr val="accent1"/>
                </a:solidFill>
              </a:rPr>
              <a:t>290 </a:t>
            </a:r>
            <a:r>
              <a:rPr lang="sv-SE" sz="3200" b="1" dirty="0" err="1">
                <a:solidFill>
                  <a:schemeClr val="accent1"/>
                </a:solidFill>
              </a:rPr>
              <a:t>municipalities</a:t>
            </a:r>
            <a:endParaRPr lang="sv-SE" sz="3200" b="1" dirty="0">
              <a:solidFill>
                <a:schemeClr val="accent1"/>
              </a:solidFill>
            </a:endParaRPr>
          </a:p>
        </p:txBody>
      </p:sp>
      <p:sp>
        <p:nvSpPr>
          <p:cNvPr id="8" name="Rektangel 7"/>
          <p:cNvSpPr/>
          <p:nvPr/>
        </p:nvSpPr>
        <p:spPr>
          <a:xfrm>
            <a:off x="676274" y="2886776"/>
            <a:ext cx="6393120" cy="2123658"/>
          </a:xfrm>
          <a:prstGeom prst="rect">
            <a:avLst/>
          </a:prstGeom>
        </p:spPr>
        <p:txBody>
          <a:bodyPr wrap="square">
            <a:spAutoFit/>
          </a:bodyPr>
          <a:lstStyle/>
          <a:p>
            <a:pPr>
              <a:lnSpc>
                <a:spcPct val="100000"/>
              </a:lnSpc>
            </a:pPr>
            <a:r>
              <a:rPr lang="en-US" sz="2400" b="1" dirty="0"/>
              <a:t>Examples of responsibilities:</a:t>
            </a:r>
          </a:p>
          <a:p>
            <a:pPr>
              <a:lnSpc>
                <a:spcPct val="100000"/>
              </a:lnSpc>
            </a:pPr>
            <a:r>
              <a:rPr lang="en-US" sz="2400" dirty="0"/>
              <a:t>Schools, social services and eldercare</a:t>
            </a:r>
          </a:p>
          <a:p>
            <a:pPr>
              <a:lnSpc>
                <a:spcPct val="100000"/>
              </a:lnSpc>
            </a:pPr>
            <a:endParaRPr lang="en-US" sz="2400" dirty="0"/>
          </a:p>
          <a:p>
            <a:pPr>
              <a:lnSpc>
                <a:spcPct val="100000"/>
              </a:lnSpc>
            </a:pPr>
            <a:r>
              <a:rPr lang="en-US" sz="2000" i="1" dirty="0"/>
              <a:t>Municipalities are legally obliged to provide some services, while others are optional and decided </a:t>
            </a:r>
            <a:br>
              <a:rPr lang="en-US" sz="2000" i="1" dirty="0"/>
            </a:br>
            <a:r>
              <a:rPr lang="en-US" sz="2000" i="1" dirty="0"/>
              <a:t>by local politicians.</a:t>
            </a:r>
            <a:endParaRPr lang="sv-SE" sz="2000" i="1" dirty="0"/>
          </a:p>
        </p:txBody>
      </p:sp>
    </p:spTree>
    <p:extLst>
      <p:ext uri="{BB962C8B-B14F-4D97-AF65-F5344CB8AC3E}">
        <p14:creationId xmlns:p14="http://schemas.microsoft.com/office/powerpoint/2010/main" val="1680659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en-US" dirty="0"/>
              <a:t>Good to know before we start </a:t>
            </a:r>
            <a:endParaRPr lang="sv-SE" dirty="0"/>
          </a:p>
        </p:txBody>
      </p:sp>
      <p:sp>
        <p:nvSpPr>
          <p:cNvPr id="2" name="Platshållare för datum 1"/>
          <p:cNvSpPr>
            <a:spLocks noGrp="1"/>
          </p:cNvSpPr>
          <p:nvPr>
            <p:ph type="dt" sz="half" idx="10"/>
          </p:nvPr>
        </p:nvSpPr>
        <p:spPr/>
        <p:txBody>
          <a:bodyPr/>
          <a:lstStyle/>
          <a:p>
            <a:fld id="{FE23FC18-2DE9-4F5C-BF5A-03F40A58DD52}" type="datetime1">
              <a:rPr lang="sv-SE" smtClean="0"/>
              <a:t>2023-05-22</a:t>
            </a:fld>
            <a:endParaRPr lang="sv-SE" dirty="0"/>
          </a:p>
        </p:txBody>
      </p:sp>
      <p:sp>
        <p:nvSpPr>
          <p:cNvPr id="7" name="Rektangel 6"/>
          <p:cNvSpPr/>
          <p:nvPr/>
        </p:nvSpPr>
        <p:spPr>
          <a:xfrm>
            <a:off x="676275" y="2085876"/>
            <a:ext cx="6161407" cy="584775"/>
          </a:xfrm>
          <a:prstGeom prst="rect">
            <a:avLst/>
          </a:prstGeom>
        </p:spPr>
        <p:txBody>
          <a:bodyPr wrap="square">
            <a:spAutoFit/>
          </a:bodyPr>
          <a:lstStyle/>
          <a:p>
            <a:pPr>
              <a:lnSpc>
                <a:spcPct val="100000"/>
              </a:lnSpc>
            </a:pPr>
            <a:r>
              <a:rPr lang="sv-SE" sz="3200" b="1" dirty="0">
                <a:solidFill>
                  <a:schemeClr val="accent1"/>
                </a:solidFill>
              </a:rPr>
              <a:t>21 </a:t>
            </a:r>
            <a:r>
              <a:rPr lang="sv-SE" sz="3200" b="1" dirty="0" err="1">
                <a:solidFill>
                  <a:schemeClr val="accent1"/>
                </a:solidFill>
              </a:rPr>
              <a:t>county</a:t>
            </a:r>
            <a:r>
              <a:rPr lang="sv-SE" sz="3200" b="1" dirty="0">
                <a:solidFill>
                  <a:schemeClr val="accent1"/>
                </a:solidFill>
              </a:rPr>
              <a:t> </a:t>
            </a:r>
            <a:r>
              <a:rPr lang="sv-SE" sz="3200" b="1" dirty="0" err="1">
                <a:solidFill>
                  <a:schemeClr val="accent1"/>
                </a:solidFill>
              </a:rPr>
              <a:t>councils</a:t>
            </a:r>
            <a:r>
              <a:rPr lang="sv-SE" sz="3200" b="1" dirty="0">
                <a:solidFill>
                  <a:schemeClr val="accent1"/>
                </a:solidFill>
              </a:rPr>
              <a:t>/regions</a:t>
            </a:r>
          </a:p>
        </p:txBody>
      </p:sp>
      <p:sp>
        <p:nvSpPr>
          <p:cNvPr id="8" name="Rektangel 7"/>
          <p:cNvSpPr/>
          <p:nvPr/>
        </p:nvSpPr>
        <p:spPr>
          <a:xfrm>
            <a:off x="676273" y="2886776"/>
            <a:ext cx="6737249" cy="1815882"/>
          </a:xfrm>
          <a:prstGeom prst="rect">
            <a:avLst/>
          </a:prstGeom>
        </p:spPr>
        <p:txBody>
          <a:bodyPr wrap="square">
            <a:spAutoFit/>
          </a:bodyPr>
          <a:lstStyle/>
          <a:p>
            <a:pPr>
              <a:lnSpc>
                <a:spcPct val="100000"/>
              </a:lnSpc>
            </a:pPr>
            <a:r>
              <a:rPr lang="en-US" sz="2400" b="1" dirty="0"/>
              <a:t>Examples of responsibilities:</a:t>
            </a:r>
          </a:p>
          <a:p>
            <a:pPr>
              <a:lnSpc>
                <a:spcPct val="100000"/>
              </a:lnSpc>
            </a:pPr>
            <a:r>
              <a:rPr lang="en-US" sz="2400" dirty="0"/>
              <a:t>Healthcare, dental care and public transport</a:t>
            </a:r>
          </a:p>
          <a:p>
            <a:pPr>
              <a:lnSpc>
                <a:spcPct val="100000"/>
              </a:lnSpc>
            </a:pPr>
            <a:endParaRPr lang="en-US" sz="2400" dirty="0"/>
          </a:p>
          <a:p>
            <a:pPr>
              <a:lnSpc>
                <a:spcPct val="100000"/>
              </a:lnSpc>
            </a:pPr>
            <a:r>
              <a:rPr lang="en-US" sz="2000" i="1" dirty="0"/>
              <a:t>Regions are county councils with increased responsibility for regional development and infrastructure.</a:t>
            </a:r>
            <a:endParaRPr lang="sv-SE" sz="2000" i="1" dirty="0"/>
          </a:p>
        </p:txBody>
      </p:sp>
    </p:spTree>
    <p:extLst>
      <p:ext uri="{BB962C8B-B14F-4D97-AF65-F5344CB8AC3E}">
        <p14:creationId xmlns:p14="http://schemas.microsoft.com/office/powerpoint/2010/main" val="3820145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en-US" dirty="0"/>
              <a:t>Who we are in words </a:t>
            </a:r>
            <a:br>
              <a:rPr lang="en-US" dirty="0"/>
            </a:br>
            <a:r>
              <a:rPr lang="en-US" dirty="0"/>
              <a:t>and figures </a:t>
            </a:r>
            <a:endParaRPr lang="sv-SE" dirty="0"/>
          </a:p>
        </p:txBody>
      </p:sp>
      <p:sp>
        <p:nvSpPr>
          <p:cNvPr id="4" name="Platshållare för datum 3"/>
          <p:cNvSpPr>
            <a:spLocks noGrp="1"/>
          </p:cNvSpPr>
          <p:nvPr>
            <p:ph type="dt" sz="half" idx="10"/>
          </p:nvPr>
        </p:nvSpPr>
        <p:spPr/>
        <p:txBody>
          <a:bodyPr/>
          <a:lstStyle/>
          <a:p>
            <a:fld id="{418BC930-FFCF-4D3A-98FD-227C92BEE507}" type="datetime1">
              <a:rPr lang="sv-SE" smtClean="0"/>
              <a:t>2023-05-22</a:t>
            </a:fld>
            <a:endParaRPr lang="sv-SE" dirty="0"/>
          </a:p>
        </p:txBody>
      </p:sp>
    </p:spTree>
    <p:extLst>
      <p:ext uri="{BB962C8B-B14F-4D97-AF65-F5344CB8AC3E}">
        <p14:creationId xmlns:p14="http://schemas.microsoft.com/office/powerpoint/2010/main" val="3585563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B6EC95A-02A0-CFA9-745A-45151AB89EB6}"/>
              </a:ext>
            </a:extLst>
          </p:cNvPr>
          <p:cNvSpPr>
            <a:spLocks noGrp="1"/>
          </p:cNvSpPr>
          <p:nvPr>
            <p:ph type="title" idx="4294967295"/>
          </p:nvPr>
        </p:nvSpPr>
        <p:spPr/>
        <p:txBody>
          <a:bodyPr/>
          <a:lstStyle/>
          <a:p>
            <a:r>
              <a:rPr lang="sv-SE" dirty="0">
                <a:solidFill>
                  <a:schemeClr val="bg1"/>
                </a:solidFill>
              </a:rPr>
              <a:t>Vision 2030</a:t>
            </a:r>
          </a:p>
        </p:txBody>
      </p:sp>
      <p:sp>
        <p:nvSpPr>
          <p:cNvPr id="2" name="Rubrik 3">
            <a:extLst>
              <a:ext uri="{FF2B5EF4-FFF2-40B4-BE49-F238E27FC236}">
                <a16:creationId xmlns:a16="http://schemas.microsoft.com/office/drawing/2014/main" id="{CE3FBAFE-6268-539B-1F8A-9A5D636F1C17}"/>
              </a:ext>
            </a:extLst>
          </p:cNvPr>
          <p:cNvSpPr txBox="1">
            <a:spLocks/>
          </p:cNvSpPr>
          <p:nvPr/>
        </p:nvSpPr>
        <p:spPr>
          <a:xfrm>
            <a:off x="676275" y="457200"/>
            <a:ext cx="10823575" cy="1119239"/>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dirty="0">
                <a:solidFill>
                  <a:schemeClr val="bg1"/>
                </a:solidFill>
              </a:rPr>
              <a:t>Vision</a:t>
            </a:r>
            <a:endParaRPr lang="sv-SE" dirty="0">
              <a:solidFill>
                <a:schemeClr val="bg1"/>
              </a:solidFill>
            </a:endParaRPr>
          </a:p>
        </p:txBody>
      </p:sp>
      <p:pic>
        <p:nvPicPr>
          <p:cNvPr id="4" name="Bildobjekt 3" descr="En bild som visar illustration av vision 203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08806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C183D7F6-B498-43B3-948B-1728B52AA6E4}">
                <adec:decorative xmlns:adec="http://schemas.microsoft.com/office/drawing/2017/decorative" val="1"/>
              </a:ext>
            </a:extLst>
          </p:cNvPr>
          <p:cNvSpPr>
            <a:spLocks noGrp="1"/>
          </p:cNvSpPr>
          <p:nvPr>
            <p:ph type="dt" sz="half" idx="10"/>
          </p:nvPr>
        </p:nvSpPr>
        <p:spPr/>
        <p:txBody>
          <a:bodyPr/>
          <a:lstStyle/>
          <a:p>
            <a:fld id="{8EA42B79-E4BF-4C01-8FAB-D6AEF853B17E}" type="datetime1">
              <a:rPr lang="sv-SE" smtClean="0"/>
              <a:t>2023-05-22</a:t>
            </a:fld>
            <a:endParaRPr lang="sv-SE" dirty="0"/>
          </a:p>
        </p:txBody>
      </p:sp>
      <p:sp>
        <p:nvSpPr>
          <p:cNvPr id="2" name="Rubrik 1"/>
          <p:cNvSpPr>
            <a:spLocks noGrp="1"/>
          </p:cNvSpPr>
          <p:nvPr>
            <p:ph type="title"/>
          </p:nvPr>
        </p:nvSpPr>
        <p:spPr>
          <a:xfrm>
            <a:off x="1204913" y="862139"/>
            <a:ext cx="9782175" cy="2852737"/>
          </a:xfrm>
        </p:spPr>
        <p:txBody>
          <a:bodyPr/>
          <a:lstStyle/>
          <a:p>
            <a:pPr>
              <a:lnSpc>
                <a:spcPct val="100000"/>
              </a:lnSpc>
            </a:pPr>
            <a:r>
              <a:rPr lang="en-US" sz="3200" i="0" dirty="0"/>
              <a:t>In 2030, the Municipality of Jönköping will be an attractive, accessible and welcoming municipality to visit, live in, and work – a place where people are happy and where they want to live and stay.</a:t>
            </a:r>
            <a:endParaRPr lang="sv-SE" sz="3200" i="0" dirty="0"/>
          </a:p>
        </p:txBody>
      </p:sp>
      <p:sp>
        <p:nvSpPr>
          <p:cNvPr id="3" name="Platshållare för text 2"/>
          <p:cNvSpPr>
            <a:spLocks noGrp="1"/>
          </p:cNvSpPr>
          <p:nvPr>
            <p:ph type="body" idx="1"/>
          </p:nvPr>
        </p:nvSpPr>
        <p:spPr>
          <a:xfrm>
            <a:off x="1204912" y="3962791"/>
            <a:ext cx="9782175" cy="1500187"/>
          </a:xfrm>
        </p:spPr>
        <p:txBody>
          <a:bodyPr/>
          <a:lstStyle/>
          <a:p>
            <a:r>
              <a:rPr lang="en-US" sz="2000" i="1" dirty="0"/>
              <a:t>Jönköping is already a municipality that radiates success,</a:t>
            </a:r>
            <a:br>
              <a:rPr lang="en-US" sz="2000" i="1" dirty="0"/>
            </a:br>
            <a:r>
              <a:rPr lang="en-US" sz="2000" i="1" dirty="0"/>
              <a:t>with consistent growth and expansion in every sector.</a:t>
            </a:r>
            <a:endParaRPr lang="sv-SE" sz="2000" i="1" dirty="0"/>
          </a:p>
        </p:txBody>
      </p:sp>
    </p:spTree>
    <p:extLst>
      <p:ext uri="{BB962C8B-B14F-4D97-AF65-F5344CB8AC3E}">
        <p14:creationId xmlns:p14="http://schemas.microsoft.com/office/powerpoint/2010/main" val="3431569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USERVALUE" val="regFörvaltning"/>
</p:tagLst>
</file>

<file path=ppt/tags/tag2.xml><?xml version="1.0" encoding="utf-8"?>
<p:tagLst xmlns:a="http://schemas.openxmlformats.org/drawingml/2006/main" xmlns:r="http://schemas.openxmlformats.org/officeDocument/2006/relationships" xmlns:p="http://schemas.openxmlformats.org/presentationml/2006/main">
  <p:tag name="USERVALUE" val="regFörvaltning"/>
</p:tagLst>
</file>

<file path=ppt/tags/tag3.xml><?xml version="1.0" encoding="utf-8"?>
<p:tagLst xmlns:a="http://schemas.openxmlformats.org/drawingml/2006/main" xmlns:r="http://schemas.openxmlformats.org/officeDocument/2006/relationships" xmlns:p="http://schemas.openxmlformats.org/presentationml/2006/main">
  <p:tag name="USERVALUE" val="regFörvaltning"/>
</p:tagLst>
</file>

<file path=ppt/tags/tag4.xml><?xml version="1.0" encoding="utf-8"?>
<p:tagLst xmlns:a="http://schemas.openxmlformats.org/drawingml/2006/main" xmlns:r="http://schemas.openxmlformats.org/officeDocument/2006/relationships" xmlns:p="http://schemas.openxmlformats.org/presentationml/2006/main">
  <p:tag name="USERVALUE" val="regFörvaltning"/>
</p:tagLst>
</file>

<file path=ppt/tags/tag5.xml><?xml version="1.0" encoding="utf-8"?>
<p:tagLst xmlns:a="http://schemas.openxmlformats.org/drawingml/2006/main" xmlns:r="http://schemas.openxmlformats.org/officeDocument/2006/relationships" xmlns:p="http://schemas.openxmlformats.org/presentationml/2006/main">
  <p:tag name="USERVALUE" val="regFörvaltning"/>
</p:tagLst>
</file>

<file path=ppt/tags/tag6.xml><?xml version="1.0" encoding="utf-8"?>
<p:tagLst xmlns:a="http://schemas.openxmlformats.org/drawingml/2006/main" xmlns:r="http://schemas.openxmlformats.org/officeDocument/2006/relationships" xmlns:p="http://schemas.openxmlformats.org/presentationml/2006/main">
  <p:tag name="USERVALUE" val="regFörvaltning"/>
</p:tagLst>
</file>

<file path=ppt/tags/tag7.xml><?xml version="1.0" encoding="utf-8"?>
<p:tagLst xmlns:a="http://schemas.openxmlformats.org/drawingml/2006/main" xmlns:r="http://schemas.openxmlformats.org/officeDocument/2006/relationships" xmlns:p="http://schemas.openxmlformats.org/presentationml/2006/main">
  <p:tag name="USERVALUE" val="regFörvaltning"/>
</p:tagLst>
</file>

<file path=ppt/theme/theme1.xml><?xml version="1.0" encoding="utf-8"?>
<a:theme xmlns:a="http://schemas.openxmlformats.org/drawingml/2006/main" name="Jönköping - Mörk">
  <a:themeElements>
    <a:clrScheme name="Jönköping">
      <a:dk1>
        <a:sysClr val="windowText" lastClr="000000"/>
      </a:dk1>
      <a:lt1>
        <a:sysClr val="window" lastClr="FFFFFF"/>
      </a:lt1>
      <a:dk2>
        <a:srgbClr val="183D49"/>
      </a:dk2>
      <a:lt2>
        <a:srgbClr val="FAF9F7"/>
      </a:lt2>
      <a:accent1>
        <a:srgbClr val="007FC7"/>
      </a:accent1>
      <a:accent2>
        <a:srgbClr val="AD2D3A"/>
      </a:accent2>
      <a:accent3>
        <a:srgbClr val="00A3B8"/>
      </a:accent3>
      <a:accent4>
        <a:srgbClr val="008369"/>
      </a:accent4>
      <a:accent5>
        <a:srgbClr val="ED6E50"/>
      </a:accent5>
      <a:accent6>
        <a:srgbClr val="8B4A96"/>
      </a:accent6>
      <a:hlink>
        <a:srgbClr val="007FC7"/>
      </a:hlink>
      <a:folHlink>
        <a:srgbClr val="0083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Jönköpings Kommun.potx" id="{72CA6096-CA6E-447E-8BB3-BE4870EBA82D}" vid="{2C0B2F02-B727-4E19-A45B-80714C6CBA02}"/>
    </a:ext>
  </a:extLst>
</a:theme>
</file>

<file path=ppt/theme/theme2.xml><?xml version="1.0" encoding="utf-8"?>
<a:theme xmlns:a="http://schemas.openxmlformats.org/drawingml/2006/main" name="Jönköping - Light">
  <a:themeElements>
    <a:clrScheme name="Jönköping">
      <a:dk1>
        <a:sysClr val="windowText" lastClr="000000"/>
      </a:dk1>
      <a:lt1>
        <a:sysClr val="window" lastClr="FFFFFF"/>
      </a:lt1>
      <a:dk2>
        <a:srgbClr val="183D49"/>
      </a:dk2>
      <a:lt2>
        <a:srgbClr val="FAF9F7"/>
      </a:lt2>
      <a:accent1>
        <a:srgbClr val="007FC7"/>
      </a:accent1>
      <a:accent2>
        <a:srgbClr val="AD2D3A"/>
      </a:accent2>
      <a:accent3>
        <a:srgbClr val="00A3B8"/>
      </a:accent3>
      <a:accent4>
        <a:srgbClr val="008369"/>
      </a:accent4>
      <a:accent5>
        <a:srgbClr val="ED6E50"/>
      </a:accent5>
      <a:accent6>
        <a:srgbClr val="8B4A96"/>
      </a:accent6>
      <a:hlink>
        <a:srgbClr val="007FC7"/>
      </a:hlink>
      <a:folHlink>
        <a:srgbClr val="0083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Jönköpings Kommun.potx" id="{72CA6096-CA6E-447E-8BB3-BE4870EBA82D}" vid="{62D2971F-80AD-48BB-8C4D-A448CA8BBCF4}"/>
    </a:ext>
  </a:extLst>
</a:theme>
</file>

<file path=ppt/theme/theme3.xml><?xml version="1.0" encoding="utf-8"?>
<a:theme xmlns:a="http://schemas.openxmlformats.org/drawingml/2006/main" name="Office-tema">
  <a:themeElements>
    <a:clrScheme name="Jönköping">
      <a:dk1>
        <a:sysClr val="windowText" lastClr="000000"/>
      </a:dk1>
      <a:lt1>
        <a:sysClr val="window" lastClr="FFFFFF"/>
      </a:lt1>
      <a:dk2>
        <a:srgbClr val="183D49"/>
      </a:dk2>
      <a:lt2>
        <a:srgbClr val="FAF9F7"/>
      </a:lt2>
      <a:accent1>
        <a:srgbClr val="007FC7"/>
      </a:accent1>
      <a:accent2>
        <a:srgbClr val="AD2D3A"/>
      </a:accent2>
      <a:accent3>
        <a:srgbClr val="00A3B8"/>
      </a:accent3>
      <a:accent4>
        <a:srgbClr val="008369"/>
      </a:accent4>
      <a:accent5>
        <a:srgbClr val="ED6E50"/>
      </a:accent5>
      <a:accent6>
        <a:srgbClr val="8B4A96"/>
      </a:accent6>
      <a:hlink>
        <a:srgbClr val="007FC7"/>
      </a:hlink>
      <a:folHlink>
        <a:srgbClr val="0083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Jönköping">
      <a:dk1>
        <a:sysClr val="windowText" lastClr="000000"/>
      </a:dk1>
      <a:lt1>
        <a:sysClr val="window" lastClr="FFFFFF"/>
      </a:lt1>
      <a:dk2>
        <a:srgbClr val="183D49"/>
      </a:dk2>
      <a:lt2>
        <a:srgbClr val="FAF9F7"/>
      </a:lt2>
      <a:accent1>
        <a:srgbClr val="007FC7"/>
      </a:accent1>
      <a:accent2>
        <a:srgbClr val="AD2D3A"/>
      </a:accent2>
      <a:accent3>
        <a:srgbClr val="00A3B8"/>
      </a:accent3>
      <a:accent4>
        <a:srgbClr val="008369"/>
      </a:accent4>
      <a:accent5>
        <a:srgbClr val="ED6E50"/>
      </a:accent5>
      <a:accent6>
        <a:srgbClr val="8B4A96"/>
      </a:accent6>
      <a:hlink>
        <a:srgbClr val="007FC7"/>
      </a:hlink>
      <a:folHlink>
        <a:srgbClr val="0083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29BBCBF21362E4099AE6C2F27C58737" ma:contentTypeVersion="8" ma:contentTypeDescription="Skapa ett nytt dokument." ma:contentTypeScope="" ma:versionID="de07cbac6bd0d35bc8266f7d6919dd5b">
  <xsd:schema xmlns:xsd="http://www.w3.org/2001/XMLSchema" xmlns:xs="http://www.w3.org/2001/XMLSchema" xmlns:p="http://schemas.microsoft.com/office/2006/metadata/properties" xmlns:ns2="10c3a147-0d64-46aa-a281-dc97358e8373" targetNamespace="http://schemas.microsoft.com/office/2006/metadata/properties" ma:root="true" ma:fieldsID="bc8de82323ef2b6b23e0013b35395849" ns2:_="">
    <xsd:import namespace="10c3a147-0d64-46aa-a281-dc97358e837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c3a147-0d64-46aa-a281-dc97358e8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E771F5-967E-4ED5-9492-32532CDD97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c3a147-0d64-46aa-a281-dc97358e83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3.xml><?xml version="1.0" encoding="utf-8"?>
<ds:datastoreItem xmlns:ds="http://schemas.openxmlformats.org/officeDocument/2006/customXml" ds:itemID="{D4ABDA6A-1F6C-4B42-8544-08E5AE6AC91F}">
  <ds:schemaRefs>
    <ds:schemaRef ds:uri="10c3a147-0d64-46aa-a281-dc97358e837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4735</TotalTime>
  <Words>7079</Words>
  <Application>Microsoft Office PowerPoint</Application>
  <PresentationFormat>Bredbild</PresentationFormat>
  <Paragraphs>562</Paragraphs>
  <Slides>34</Slides>
  <Notes>34</Notes>
  <HiddenSlides>2</HiddenSlides>
  <MMClips>0</MMClips>
  <ScaleCrop>false</ScaleCrop>
  <HeadingPairs>
    <vt:vector size="6" baseType="variant">
      <vt:variant>
        <vt:lpstr>Använt teckensnitt</vt:lpstr>
      </vt:variant>
      <vt:variant>
        <vt:i4>2</vt:i4>
      </vt:variant>
      <vt:variant>
        <vt:lpstr>Tema</vt:lpstr>
      </vt:variant>
      <vt:variant>
        <vt:i4>2</vt:i4>
      </vt:variant>
      <vt:variant>
        <vt:lpstr>Bildrubriker</vt:lpstr>
      </vt:variant>
      <vt:variant>
        <vt:i4>34</vt:i4>
      </vt:variant>
    </vt:vector>
  </HeadingPairs>
  <TitlesOfParts>
    <vt:vector size="38" baseType="lpstr">
      <vt:lpstr>Arial</vt:lpstr>
      <vt:lpstr>Times New Roman</vt:lpstr>
      <vt:lpstr>Jönköping - Mörk</vt:lpstr>
      <vt:lpstr>Jönköping - Light</vt:lpstr>
      <vt:lpstr>Instruktioner 1 Dold sida, visas inte vid utskrift</vt:lpstr>
      <vt:lpstr>Instruktioner 2 Dold sida, visas inte vid utskrift</vt:lpstr>
      <vt:lpstr>Welcome to the  Municipality of Jönköping! </vt:lpstr>
      <vt:lpstr>Contents</vt:lpstr>
      <vt:lpstr>Good to know before we start </vt:lpstr>
      <vt:lpstr>Good to know before we start </vt:lpstr>
      <vt:lpstr>Who we are in words  and figures </vt:lpstr>
      <vt:lpstr>Vision 2030</vt:lpstr>
      <vt:lpstr>In 2030, the Municipality of Jönköping will be an attractive, accessible and welcoming municipality to visit, live in, and work – a place where people are happy and where they want to live and stay.</vt:lpstr>
      <vt:lpstr>Hub of southern Sweden </vt:lpstr>
      <vt:lpstr>Increasing population growth </vt:lpstr>
      <vt:lpstr>In-migration and out-migration</vt:lpstr>
      <vt:lpstr>Gender distribution and average age </vt:lpstr>
      <vt:lpstr>Education</vt:lpstr>
      <vt:lpstr>Politics and organization</vt:lpstr>
      <vt:lpstr>Political organization </vt:lpstr>
      <vt:lpstr>Advisory committees and comittees</vt:lpstr>
      <vt:lpstr>Municipal Council and Municipal Executive Board </vt:lpstr>
      <vt:lpstr>Eight Executive Departments</vt:lpstr>
      <vt:lpstr>Municipal companies</vt:lpstr>
      <vt:lpstr>Municipal tax revenue is allocated as follows: </vt:lpstr>
      <vt:lpstr>Labour market and industry</vt:lpstr>
      <vt:lpstr>Low unemployment rate</vt:lpstr>
      <vt:lpstr>Large labour market region </vt:lpstr>
      <vt:lpstr>Wide range of sectors</vt:lpstr>
      <vt:lpstr>Typical Jönköping</vt:lpstr>
      <vt:lpstr>We are a municipality  where our sights are set  firmly on the future </vt:lpstr>
      <vt:lpstr>Expansive growth</vt:lpstr>
      <vt:lpstr>Södra Munksjön</vt:lpstr>
      <vt:lpstr>Hub of the future </vt:lpstr>
      <vt:lpstr>Urban meets rural </vt:lpstr>
      <vt:lpstr>International and national events</vt:lpstr>
      <vt:lpstr>Prizes and awards</vt:lpstr>
      <vt:lpstr>Thank you for listening!</vt:lpstr>
    </vt:vector>
  </TitlesOfParts>
  <Company>Jönköping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 Dold sida, visas inte vid utskrift</dc:title>
  <dc:creator>Petter Larsson</dc:creator>
  <cp:lastModifiedBy>Peter Eldegård</cp:lastModifiedBy>
  <cp:revision>208</cp:revision>
  <dcterms:created xsi:type="dcterms:W3CDTF">2022-05-23T06:16:38Z</dcterms:created>
  <dcterms:modified xsi:type="dcterms:W3CDTF">2023-05-22T07:32:05Z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0x010100129BBCBF21362E4099AE6C2F27C58737</vt:lpwstr>
  </property>
  <property fmtid="{D5CDD505-2E9C-101B-9397-08002B2CF9AE}" pid="3" name="Order">
    <vt:r8>5000</vt:r8>
  </property>
</Properties>
</file>